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Klein" panose="020B0604020202020204" charset="0"/>
      <p:regular r:id="rId11"/>
    </p:embeddedFont>
    <p:embeddedFont>
      <p:font typeface="Klein Bold" panose="020B0604020202020204" charset="0"/>
      <p:regular r:id="rId12"/>
    </p:embeddedFont>
    <p:embeddedFont>
      <p:font typeface="Klein Heavy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D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53500" y="762000"/>
            <a:ext cx="8763000" cy="9931243"/>
            <a:chOff x="0" y="0"/>
            <a:chExt cx="660400" cy="7484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748441"/>
            </a:xfrm>
            <a:custGeom>
              <a:avLst/>
              <a:gdLst/>
              <a:ahLst/>
              <a:cxnLst/>
              <a:rect l="l" t="t" r="r" b="b"/>
              <a:pathLst>
                <a:path w="660400" h="74844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072"/>
                  </a:cubicBezTo>
                  <a:lnTo>
                    <a:pt x="660400" y="748441"/>
                  </a:lnTo>
                  <a:lnTo>
                    <a:pt x="0" y="748441"/>
                  </a:lnTo>
                  <a:lnTo>
                    <a:pt x="0" y="32738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98425"/>
              <a:ext cx="660400" cy="6500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98239" y="2182186"/>
            <a:ext cx="7473522" cy="7753276"/>
          </a:xfrm>
          <a:custGeom>
            <a:avLst/>
            <a:gdLst/>
            <a:ahLst/>
            <a:cxnLst/>
            <a:rect l="l" t="t" r="r" b="b"/>
            <a:pathLst>
              <a:path w="7473522" h="7753276">
                <a:moveTo>
                  <a:pt x="0" y="0"/>
                </a:moveTo>
                <a:lnTo>
                  <a:pt x="7473522" y="0"/>
                </a:lnTo>
                <a:lnTo>
                  <a:pt x="7473522" y="7753276"/>
                </a:lnTo>
                <a:lnTo>
                  <a:pt x="0" y="7753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52972"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>
            <a:off x="-859244" y="8799510"/>
            <a:ext cx="20006488" cy="2891773"/>
            <a:chOff x="0" y="0"/>
            <a:chExt cx="26675317" cy="38556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14847" cy="823754"/>
            </a:xfrm>
            <a:custGeom>
              <a:avLst/>
              <a:gdLst/>
              <a:ahLst/>
              <a:cxnLst/>
              <a:rect l="l" t="t" r="r" b="b"/>
              <a:pathLst>
                <a:path w="8914847" h="823754">
                  <a:moveTo>
                    <a:pt x="0" y="0"/>
                  </a:moveTo>
                  <a:lnTo>
                    <a:pt x="8914847" y="0"/>
                  </a:lnTo>
                  <a:lnTo>
                    <a:pt x="8914847" y="823754"/>
                  </a:lnTo>
                  <a:lnTo>
                    <a:pt x="0" y="823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8880235" y="0"/>
              <a:ext cx="8914847" cy="823754"/>
            </a:xfrm>
            <a:custGeom>
              <a:avLst/>
              <a:gdLst/>
              <a:ahLst/>
              <a:cxnLst/>
              <a:rect l="l" t="t" r="r" b="b"/>
              <a:pathLst>
                <a:path w="8914847" h="823754">
                  <a:moveTo>
                    <a:pt x="0" y="0"/>
                  </a:moveTo>
                  <a:lnTo>
                    <a:pt x="8914847" y="0"/>
                  </a:lnTo>
                  <a:lnTo>
                    <a:pt x="8914847" y="823754"/>
                  </a:lnTo>
                  <a:lnTo>
                    <a:pt x="0" y="823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7760470" y="0"/>
              <a:ext cx="8914847" cy="823754"/>
            </a:xfrm>
            <a:custGeom>
              <a:avLst/>
              <a:gdLst/>
              <a:ahLst/>
              <a:cxnLst/>
              <a:rect l="l" t="t" r="r" b="b"/>
              <a:pathLst>
                <a:path w="8914847" h="823754">
                  <a:moveTo>
                    <a:pt x="0" y="0"/>
                  </a:moveTo>
                  <a:lnTo>
                    <a:pt x="8914847" y="0"/>
                  </a:lnTo>
                  <a:lnTo>
                    <a:pt x="8914847" y="823754"/>
                  </a:lnTo>
                  <a:lnTo>
                    <a:pt x="0" y="823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510659" y="411877"/>
              <a:ext cx="25654000" cy="3443820"/>
              <a:chOff x="0" y="0"/>
              <a:chExt cx="5067457" cy="68026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067457" cy="680261"/>
              </a:xfrm>
              <a:custGeom>
                <a:avLst/>
                <a:gdLst/>
                <a:ahLst/>
                <a:cxnLst/>
                <a:rect l="l" t="t" r="r" b="b"/>
                <a:pathLst>
                  <a:path w="5067457" h="680261">
                    <a:moveTo>
                      <a:pt x="0" y="0"/>
                    </a:moveTo>
                    <a:lnTo>
                      <a:pt x="5067457" y="0"/>
                    </a:lnTo>
                    <a:lnTo>
                      <a:pt x="5067457" y="680261"/>
                    </a:lnTo>
                    <a:lnTo>
                      <a:pt x="0" y="680261"/>
                    </a:lnTo>
                    <a:close/>
                  </a:path>
                </a:pathLst>
              </a:custGeom>
              <a:solidFill>
                <a:srgbClr val="38AB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5067457" cy="699311"/>
              </a:xfrm>
              <a:prstGeom prst="rect">
                <a:avLst/>
              </a:prstGeom>
            </p:spPr>
            <p:txBody>
              <a:bodyPr lIns="51043" tIns="51043" rIns="51043" bIns="51043" rtlCol="0" anchor="ctr"/>
              <a:lstStyle/>
              <a:p>
                <a:pPr marL="0" lvl="0" indent="0" algn="ctr">
                  <a:lnSpc>
                    <a:spcPts val="208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463036" y="1578140"/>
            <a:ext cx="8326116" cy="7330954"/>
            <a:chOff x="0" y="57150"/>
            <a:chExt cx="11101488" cy="9774605"/>
          </a:xfrm>
        </p:grpSpPr>
        <p:sp>
          <p:nvSpPr>
            <p:cNvPr id="14" name="TextBox 14"/>
            <p:cNvSpPr txBox="1"/>
            <p:nvPr/>
          </p:nvSpPr>
          <p:spPr>
            <a:xfrm>
              <a:off x="0" y="3446759"/>
              <a:ext cx="11101488" cy="6384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00"/>
                </a:lnSpc>
              </a:pPr>
              <a:r>
                <a:rPr lang="en-US" sz="5385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Submitted by:</a:t>
              </a:r>
            </a:p>
            <a:p>
              <a:pPr algn="l">
                <a:lnSpc>
                  <a:spcPts val="7000"/>
                </a:lnSpc>
              </a:pPr>
              <a:r>
                <a:rPr lang="en-US" sz="5385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Group 1:</a:t>
              </a:r>
            </a:p>
            <a:p>
              <a:pPr algn="l">
                <a:lnSpc>
                  <a:spcPts val="5600"/>
                </a:lnSpc>
              </a:pPr>
              <a:r>
                <a:rPr lang="en-US" sz="4308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Aarushi Singh: 2201020601</a:t>
              </a:r>
            </a:p>
            <a:p>
              <a:pPr algn="l">
                <a:lnSpc>
                  <a:spcPts val="5600"/>
                </a:lnSpc>
              </a:pPr>
              <a:r>
                <a:rPr lang="en-US" sz="4308" dirty="0" err="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Sthita</a:t>
              </a:r>
              <a:r>
                <a:rPr lang="en-US" sz="4308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 </a:t>
              </a:r>
              <a:r>
                <a:rPr lang="en-US" sz="4308" dirty="0" err="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Prajnah</a:t>
              </a:r>
              <a:r>
                <a:rPr lang="en-US" sz="4308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 </a:t>
              </a:r>
            </a:p>
            <a:p>
              <a:pPr algn="l">
                <a:lnSpc>
                  <a:spcPts val="5600"/>
                </a:lnSpc>
              </a:pPr>
              <a:r>
                <a:rPr lang="en-US" sz="4308" dirty="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Patra :2201020598</a:t>
              </a:r>
            </a:p>
            <a:p>
              <a:pPr algn="l">
                <a:lnSpc>
                  <a:spcPts val="7000"/>
                </a:lnSpc>
              </a:pPr>
              <a:endParaRPr lang="en-US" sz="4308" dirty="0">
                <a:solidFill>
                  <a:srgbClr val="000001"/>
                </a:solidFill>
                <a:latin typeface="Klein"/>
                <a:ea typeface="Klein"/>
                <a:cs typeface="Klein"/>
                <a:sym typeface="Klein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7150"/>
              <a:ext cx="11101488" cy="3283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398"/>
                </a:lnSpc>
                <a:spcBef>
                  <a:spcPct val="0"/>
                </a:spcBef>
              </a:pPr>
              <a:r>
                <a:rPr lang="en-US" sz="5816" b="1" dirty="0">
                  <a:solidFill>
                    <a:srgbClr val="000001"/>
                  </a:solidFill>
                  <a:latin typeface="Klein Heavy"/>
                  <a:ea typeface="Klein Heavy"/>
                  <a:cs typeface="Klein Heavy"/>
                  <a:sym typeface="Klein Heavy"/>
                </a:rPr>
                <a:t> </a:t>
              </a:r>
              <a:r>
                <a:rPr lang="en-US" sz="5816" b="1" u="none" strike="noStrike" dirty="0">
                  <a:solidFill>
                    <a:srgbClr val="000001"/>
                  </a:solidFill>
                  <a:latin typeface="Klein Heavy"/>
                  <a:ea typeface="Klein Heavy"/>
                  <a:cs typeface="Klein Heavy"/>
                  <a:sym typeface="Klein Heavy"/>
                </a:rPr>
                <a:t>Predicting House Prices Using Linear Regression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D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414475"/>
            <a:ext cx="16230600" cy="7947068"/>
            <a:chOff x="0" y="0"/>
            <a:chExt cx="21640800" cy="1059609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1640800" cy="10596091"/>
              <a:chOff x="0" y="0"/>
              <a:chExt cx="2709609" cy="132671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709609" cy="1326719"/>
              </a:xfrm>
              <a:custGeom>
                <a:avLst/>
                <a:gdLst/>
                <a:ahLst/>
                <a:cxnLst/>
                <a:rect l="l" t="t" r="r" b="b"/>
                <a:pathLst>
                  <a:path w="2709609" h="1326719">
                    <a:moveTo>
                      <a:pt x="38378" y="0"/>
                    </a:moveTo>
                    <a:lnTo>
                      <a:pt x="2671231" y="0"/>
                    </a:lnTo>
                    <a:cubicBezTo>
                      <a:pt x="2692427" y="0"/>
                      <a:pt x="2709609" y="17183"/>
                      <a:pt x="2709609" y="38378"/>
                    </a:cubicBezTo>
                    <a:lnTo>
                      <a:pt x="2709609" y="1288341"/>
                    </a:lnTo>
                    <a:cubicBezTo>
                      <a:pt x="2709609" y="1298519"/>
                      <a:pt x="2705566" y="1308281"/>
                      <a:pt x="2698368" y="1315478"/>
                    </a:cubicBezTo>
                    <a:cubicBezTo>
                      <a:pt x="2691171" y="1322676"/>
                      <a:pt x="2681409" y="1326719"/>
                      <a:pt x="2671231" y="1326719"/>
                    </a:cubicBezTo>
                    <a:lnTo>
                      <a:pt x="38378" y="1326719"/>
                    </a:lnTo>
                    <a:cubicBezTo>
                      <a:pt x="28200" y="1326719"/>
                      <a:pt x="18438" y="1322676"/>
                      <a:pt x="11241" y="1315478"/>
                    </a:cubicBezTo>
                    <a:cubicBezTo>
                      <a:pt x="4043" y="1308281"/>
                      <a:pt x="0" y="1298519"/>
                      <a:pt x="0" y="1288341"/>
                    </a:cubicBezTo>
                    <a:lnTo>
                      <a:pt x="0" y="38378"/>
                    </a:lnTo>
                    <a:cubicBezTo>
                      <a:pt x="0" y="28200"/>
                      <a:pt x="4043" y="18438"/>
                      <a:pt x="11241" y="11241"/>
                    </a:cubicBezTo>
                    <a:cubicBezTo>
                      <a:pt x="18438" y="4043"/>
                      <a:pt x="28200" y="0"/>
                      <a:pt x="383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709609" cy="1355294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298448" y="1089069"/>
              <a:ext cx="19043904" cy="8370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Goal: Predict median house values using real-world features.</a:t>
              </a:r>
            </a:p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Why? Helps in real estate decision-making, urban planning, and price estimation.</a:t>
              </a:r>
            </a:p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Real estate prices are often unpredictable and volatile.</a:t>
              </a:r>
            </a:p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Buyers, investors, and planners lack reliable, data-driven insights.</a:t>
              </a:r>
            </a:p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Geographic and socio-economic factors significantly influence housing value.</a:t>
              </a:r>
            </a:p>
            <a:p>
              <a:pPr marL="756044" lvl="1" indent="-378022" algn="l">
                <a:lnSpc>
                  <a:spcPts val="4552"/>
                </a:lnSpc>
                <a:buFont typeface="Arial"/>
                <a:buChar char="•"/>
              </a:pPr>
              <a:r>
                <a:rPr lang="en-US" sz="3501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There’s a need for transparent and interpretable prediction models.</a:t>
              </a:r>
            </a:p>
            <a:p>
              <a:pPr algn="l">
                <a:lnSpc>
                  <a:spcPts val="4552"/>
                </a:lnSpc>
              </a:pPr>
              <a:endParaRPr lang="en-US" sz="3501">
                <a:solidFill>
                  <a:srgbClr val="000001"/>
                </a:solidFill>
                <a:latin typeface="Klein"/>
                <a:ea typeface="Klein"/>
                <a:cs typeface="Klein"/>
                <a:sym typeface="Klein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298460" y="0"/>
            <a:ext cx="5691081" cy="2414475"/>
            <a:chOff x="0" y="0"/>
            <a:chExt cx="1070632" cy="4542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0633" cy="454222"/>
            </a:xfrm>
            <a:custGeom>
              <a:avLst/>
              <a:gdLst/>
              <a:ahLst/>
              <a:cxnLst/>
              <a:rect l="l" t="t" r="r" b="b"/>
              <a:pathLst>
                <a:path w="1070633" h="454222">
                  <a:moveTo>
                    <a:pt x="68018" y="0"/>
                  </a:moveTo>
                  <a:lnTo>
                    <a:pt x="1002614" y="0"/>
                  </a:lnTo>
                  <a:cubicBezTo>
                    <a:pt x="1040180" y="0"/>
                    <a:pt x="1070633" y="30453"/>
                    <a:pt x="1070633" y="68018"/>
                  </a:cubicBezTo>
                  <a:lnTo>
                    <a:pt x="1070633" y="386204"/>
                  </a:lnTo>
                  <a:cubicBezTo>
                    <a:pt x="1070633" y="404244"/>
                    <a:pt x="1063466" y="421544"/>
                    <a:pt x="1050710" y="434300"/>
                  </a:cubicBezTo>
                  <a:cubicBezTo>
                    <a:pt x="1037955" y="447056"/>
                    <a:pt x="1020654" y="454222"/>
                    <a:pt x="1002614" y="454222"/>
                  </a:cubicBezTo>
                  <a:lnTo>
                    <a:pt x="68018" y="454222"/>
                  </a:lnTo>
                  <a:cubicBezTo>
                    <a:pt x="30453" y="454222"/>
                    <a:pt x="0" y="423770"/>
                    <a:pt x="0" y="386204"/>
                  </a:cubicBezTo>
                  <a:lnTo>
                    <a:pt x="0" y="68018"/>
                  </a:lnTo>
                  <a:cubicBezTo>
                    <a:pt x="0" y="30453"/>
                    <a:pt x="30453" y="0"/>
                    <a:pt x="680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1070632" cy="520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89"/>
                </a:lnSpc>
              </a:pPr>
              <a:r>
                <a:rPr lang="en-US" sz="6299" b="1">
                  <a:solidFill>
                    <a:srgbClr val="000001"/>
                  </a:solidFill>
                  <a:latin typeface="Klein Bold"/>
                  <a:ea typeface="Klein Bold"/>
                  <a:cs typeface="Klein Bold"/>
                  <a:sym typeface="Klein Bold"/>
                </a:rPr>
                <a:t>Objective and goals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D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98460" y="540170"/>
            <a:ext cx="5691081" cy="2414475"/>
            <a:chOff x="0" y="0"/>
            <a:chExt cx="1070632" cy="4542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0633" cy="454222"/>
            </a:xfrm>
            <a:custGeom>
              <a:avLst/>
              <a:gdLst/>
              <a:ahLst/>
              <a:cxnLst/>
              <a:rect l="l" t="t" r="r" b="b"/>
              <a:pathLst>
                <a:path w="1070633" h="454222">
                  <a:moveTo>
                    <a:pt x="68018" y="0"/>
                  </a:moveTo>
                  <a:lnTo>
                    <a:pt x="1002614" y="0"/>
                  </a:lnTo>
                  <a:cubicBezTo>
                    <a:pt x="1040180" y="0"/>
                    <a:pt x="1070633" y="30453"/>
                    <a:pt x="1070633" y="68018"/>
                  </a:cubicBezTo>
                  <a:lnTo>
                    <a:pt x="1070633" y="386204"/>
                  </a:lnTo>
                  <a:cubicBezTo>
                    <a:pt x="1070633" y="404244"/>
                    <a:pt x="1063466" y="421544"/>
                    <a:pt x="1050710" y="434300"/>
                  </a:cubicBezTo>
                  <a:cubicBezTo>
                    <a:pt x="1037955" y="447056"/>
                    <a:pt x="1020654" y="454222"/>
                    <a:pt x="1002614" y="454222"/>
                  </a:cubicBezTo>
                  <a:lnTo>
                    <a:pt x="68018" y="454222"/>
                  </a:lnTo>
                  <a:cubicBezTo>
                    <a:pt x="30453" y="454222"/>
                    <a:pt x="0" y="423770"/>
                    <a:pt x="0" y="386204"/>
                  </a:cubicBezTo>
                  <a:lnTo>
                    <a:pt x="0" y="68018"/>
                  </a:lnTo>
                  <a:cubicBezTo>
                    <a:pt x="0" y="30453"/>
                    <a:pt x="30453" y="0"/>
                    <a:pt x="680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070632" cy="520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89"/>
                </a:lnSpc>
              </a:pPr>
              <a:r>
                <a:rPr lang="en-US" sz="6299" b="1">
                  <a:solidFill>
                    <a:srgbClr val="000001"/>
                  </a:solidFill>
                  <a:latin typeface="Klein Bold"/>
                  <a:ea typeface="Klein Bold"/>
                  <a:cs typeface="Klein Bold"/>
                  <a:sym typeface="Klein Bold"/>
                </a:rPr>
                <a:t>Dataset Overview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16892" y="3826364"/>
            <a:ext cx="14806929" cy="6122235"/>
            <a:chOff x="0" y="0"/>
            <a:chExt cx="19742572" cy="816298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9742572" cy="8162980"/>
              <a:chOff x="0" y="0"/>
              <a:chExt cx="2642999" cy="109280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642999" cy="1092803"/>
              </a:xfrm>
              <a:custGeom>
                <a:avLst/>
                <a:gdLst/>
                <a:ahLst/>
                <a:cxnLst/>
                <a:rect l="l" t="t" r="r" b="b"/>
                <a:pathLst>
                  <a:path w="2642999" h="1092803">
                    <a:moveTo>
                      <a:pt x="39346" y="0"/>
                    </a:moveTo>
                    <a:lnTo>
                      <a:pt x="2603654" y="0"/>
                    </a:lnTo>
                    <a:cubicBezTo>
                      <a:pt x="2614089" y="0"/>
                      <a:pt x="2624097" y="4145"/>
                      <a:pt x="2631475" y="11524"/>
                    </a:cubicBezTo>
                    <a:cubicBezTo>
                      <a:pt x="2638854" y="18903"/>
                      <a:pt x="2642999" y="28910"/>
                      <a:pt x="2642999" y="39346"/>
                    </a:cubicBezTo>
                    <a:lnTo>
                      <a:pt x="2642999" y="1053458"/>
                    </a:lnTo>
                    <a:cubicBezTo>
                      <a:pt x="2642999" y="1063893"/>
                      <a:pt x="2638854" y="1073901"/>
                      <a:pt x="2631475" y="1081279"/>
                    </a:cubicBezTo>
                    <a:cubicBezTo>
                      <a:pt x="2624097" y="1088658"/>
                      <a:pt x="2614089" y="1092803"/>
                      <a:pt x="2603654" y="1092803"/>
                    </a:cubicBezTo>
                    <a:lnTo>
                      <a:pt x="39346" y="1092803"/>
                    </a:lnTo>
                    <a:cubicBezTo>
                      <a:pt x="28910" y="1092803"/>
                      <a:pt x="18903" y="1088658"/>
                      <a:pt x="11524" y="1081279"/>
                    </a:cubicBezTo>
                    <a:cubicBezTo>
                      <a:pt x="4145" y="1073901"/>
                      <a:pt x="0" y="1063893"/>
                      <a:pt x="0" y="1053458"/>
                    </a:cubicBezTo>
                    <a:lnTo>
                      <a:pt x="0" y="39346"/>
                    </a:lnTo>
                    <a:cubicBezTo>
                      <a:pt x="0" y="28910"/>
                      <a:pt x="4145" y="18903"/>
                      <a:pt x="11524" y="11524"/>
                    </a:cubicBezTo>
                    <a:cubicBezTo>
                      <a:pt x="18903" y="4145"/>
                      <a:pt x="28910" y="0"/>
                      <a:pt x="39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2642999" cy="1121378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84554" y="1015499"/>
              <a:ext cx="17373463" cy="6084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Source: California Housing Survey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Records: 20,000+ observations from various districts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Target variable: median_house_value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Features include: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median_income, total_rooms, population, households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housing_median_age, latitude, longitude, etc.</a:t>
              </a:r>
            </a:p>
            <a:p>
              <a:pPr marL="755651" lvl="1" indent="-377825" algn="l">
                <a:lnSpc>
                  <a:spcPts val="4550"/>
                </a:lnSpc>
                <a:buFont typeface="Arial"/>
                <a:buChar char="•"/>
              </a:pPr>
              <a:r>
                <a:rPr lang="en-US" sz="3500">
                  <a:solidFill>
                    <a:srgbClr val="000001"/>
                  </a:solidFill>
                  <a:latin typeface="Klein"/>
                  <a:ea typeface="Klein"/>
                  <a:cs typeface="Klein"/>
                  <a:sym typeface="Klein"/>
                </a:rPr>
                <a:t>Rich mix of demographic and geographic variables</a:t>
              </a:r>
            </a:p>
            <a:p>
              <a:pPr algn="l">
                <a:lnSpc>
                  <a:spcPts val="4550"/>
                </a:lnSpc>
              </a:pPr>
              <a:endParaRPr lang="en-US" sz="3500">
                <a:solidFill>
                  <a:srgbClr val="000001"/>
                </a:solidFill>
                <a:latin typeface="Klein"/>
                <a:ea typeface="Klein"/>
                <a:cs typeface="Klein"/>
                <a:sym typeface="Klein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2256" y="0"/>
            <a:ext cx="5549751" cy="1372519"/>
            <a:chOff x="0" y="0"/>
            <a:chExt cx="7399668" cy="1830025"/>
          </a:xfrm>
        </p:grpSpPr>
        <p:grpSp>
          <p:nvGrpSpPr>
            <p:cNvPr id="3" name="Group 3"/>
            <p:cNvGrpSpPr/>
            <p:nvPr/>
          </p:nvGrpSpPr>
          <p:grpSpPr>
            <a:xfrm>
              <a:off x="238699" y="238699"/>
              <a:ext cx="7160969" cy="1591326"/>
              <a:chOff x="0" y="0"/>
              <a:chExt cx="645079" cy="14335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5079" cy="143351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3351">
                    <a:moveTo>
                      <a:pt x="71675" y="0"/>
                    </a:moveTo>
                    <a:lnTo>
                      <a:pt x="573404" y="0"/>
                    </a:lnTo>
                    <a:cubicBezTo>
                      <a:pt x="592413" y="0"/>
                      <a:pt x="610644" y="7552"/>
                      <a:pt x="624086" y="20993"/>
                    </a:cubicBezTo>
                    <a:cubicBezTo>
                      <a:pt x="637528" y="34435"/>
                      <a:pt x="645079" y="52666"/>
                      <a:pt x="645079" y="71675"/>
                    </a:cubicBezTo>
                    <a:lnTo>
                      <a:pt x="645079" y="71675"/>
                    </a:lnTo>
                    <a:cubicBezTo>
                      <a:pt x="645079" y="90685"/>
                      <a:pt x="637528" y="108916"/>
                      <a:pt x="624086" y="122358"/>
                    </a:cubicBezTo>
                    <a:cubicBezTo>
                      <a:pt x="610644" y="135799"/>
                      <a:pt x="592413" y="143351"/>
                      <a:pt x="573404" y="143351"/>
                    </a:cubicBezTo>
                    <a:lnTo>
                      <a:pt x="71675" y="143351"/>
                    </a:lnTo>
                    <a:cubicBezTo>
                      <a:pt x="52666" y="143351"/>
                      <a:pt x="34435" y="135799"/>
                      <a:pt x="20993" y="122358"/>
                    </a:cubicBezTo>
                    <a:cubicBezTo>
                      <a:pt x="7552" y="108916"/>
                      <a:pt x="0" y="90685"/>
                      <a:pt x="0" y="71675"/>
                    </a:cubicBezTo>
                    <a:lnTo>
                      <a:pt x="0" y="71675"/>
                    </a:lnTo>
                    <a:cubicBezTo>
                      <a:pt x="0" y="52666"/>
                      <a:pt x="7552" y="34435"/>
                      <a:pt x="20993" y="20993"/>
                    </a:cubicBezTo>
                    <a:cubicBezTo>
                      <a:pt x="34435" y="7552"/>
                      <a:pt x="52666" y="0"/>
                      <a:pt x="71675" y="0"/>
                    </a:cubicBezTo>
                    <a:close/>
                  </a:path>
                </a:pathLst>
              </a:custGeom>
              <a:solidFill>
                <a:srgbClr val="38AB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45079" cy="1624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160969" cy="1638218"/>
              <a:chOff x="0" y="0"/>
              <a:chExt cx="645079" cy="1475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5079" cy="147575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7575">
                    <a:moveTo>
                      <a:pt x="73788" y="0"/>
                    </a:moveTo>
                    <a:lnTo>
                      <a:pt x="571292" y="0"/>
                    </a:lnTo>
                    <a:cubicBezTo>
                      <a:pt x="590862" y="0"/>
                      <a:pt x="609630" y="7774"/>
                      <a:pt x="623468" y="21612"/>
                    </a:cubicBezTo>
                    <a:cubicBezTo>
                      <a:pt x="637305" y="35450"/>
                      <a:pt x="645079" y="54218"/>
                      <a:pt x="645079" y="73788"/>
                    </a:cubicBezTo>
                    <a:lnTo>
                      <a:pt x="645079" y="73788"/>
                    </a:lnTo>
                    <a:cubicBezTo>
                      <a:pt x="645079" y="93357"/>
                      <a:pt x="637305" y="112125"/>
                      <a:pt x="623468" y="125963"/>
                    </a:cubicBezTo>
                    <a:cubicBezTo>
                      <a:pt x="609630" y="139801"/>
                      <a:pt x="590862" y="147575"/>
                      <a:pt x="571292" y="147575"/>
                    </a:cubicBezTo>
                    <a:lnTo>
                      <a:pt x="73788" y="147575"/>
                    </a:lnTo>
                    <a:cubicBezTo>
                      <a:pt x="54218" y="147575"/>
                      <a:pt x="35450" y="139801"/>
                      <a:pt x="21612" y="125963"/>
                    </a:cubicBezTo>
                    <a:cubicBezTo>
                      <a:pt x="7774" y="112125"/>
                      <a:pt x="0" y="93357"/>
                      <a:pt x="0" y="73788"/>
                    </a:cubicBezTo>
                    <a:lnTo>
                      <a:pt x="0" y="73788"/>
                    </a:lnTo>
                    <a:cubicBezTo>
                      <a:pt x="0" y="54218"/>
                      <a:pt x="7774" y="35450"/>
                      <a:pt x="21612" y="21612"/>
                    </a:cubicBezTo>
                    <a:cubicBezTo>
                      <a:pt x="35450" y="7774"/>
                      <a:pt x="54218" y="0"/>
                      <a:pt x="7378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45079" cy="18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r>
                  <a:rPr lang="en-US" sz="2999" b="1">
                    <a:solidFill>
                      <a:srgbClr val="000001"/>
                    </a:solidFill>
                    <a:latin typeface="Klein Bold"/>
                    <a:ea typeface="Klein Bold"/>
                    <a:cs typeface="Klein Bold"/>
                    <a:sym typeface="Klein Bold"/>
                  </a:rPr>
                  <a:t>Linear regression using one variable</a:t>
                </a: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1028700" y="1568694"/>
            <a:ext cx="7918431" cy="4537060"/>
          </a:xfrm>
          <a:custGeom>
            <a:avLst/>
            <a:gdLst/>
            <a:ahLst/>
            <a:cxnLst/>
            <a:rect l="l" t="t" r="r" b="b"/>
            <a:pathLst>
              <a:path w="7918431" h="4537060">
                <a:moveTo>
                  <a:pt x="0" y="0"/>
                </a:moveTo>
                <a:lnTo>
                  <a:pt x="7918431" y="0"/>
                </a:lnTo>
                <a:lnTo>
                  <a:pt x="7918431" y="4537060"/>
                </a:lnTo>
                <a:lnTo>
                  <a:pt x="0" y="453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72" r="-578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52701" y="1568694"/>
            <a:ext cx="6969684" cy="4537060"/>
          </a:xfrm>
          <a:custGeom>
            <a:avLst/>
            <a:gdLst/>
            <a:ahLst/>
            <a:cxnLst/>
            <a:rect l="l" t="t" r="r" b="b"/>
            <a:pathLst>
              <a:path w="6969684" h="4537060">
                <a:moveTo>
                  <a:pt x="0" y="0"/>
                </a:moveTo>
                <a:lnTo>
                  <a:pt x="6969685" y="0"/>
                </a:lnTo>
                <a:lnTo>
                  <a:pt x="6969685" y="4537060"/>
                </a:lnTo>
                <a:lnTo>
                  <a:pt x="0" y="4537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83" r="-643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56698" y="6305779"/>
            <a:ext cx="8662435" cy="1412431"/>
          </a:xfrm>
          <a:custGeom>
            <a:avLst/>
            <a:gdLst/>
            <a:ahLst/>
            <a:cxnLst/>
            <a:rect l="l" t="t" r="r" b="b"/>
            <a:pathLst>
              <a:path w="8662435" h="1412431">
                <a:moveTo>
                  <a:pt x="0" y="0"/>
                </a:moveTo>
                <a:lnTo>
                  <a:pt x="8662435" y="0"/>
                </a:lnTo>
                <a:lnTo>
                  <a:pt x="8662435" y="1412431"/>
                </a:lnTo>
                <a:lnTo>
                  <a:pt x="0" y="141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9" r="-14667" b="-1273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680969" y="6313767"/>
            <a:ext cx="8241322" cy="1404442"/>
          </a:xfrm>
          <a:custGeom>
            <a:avLst/>
            <a:gdLst/>
            <a:ahLst/>
            <a:cxnLst/>
            <a:rect l="l" t="t" r="r" b="b"/>
            <a:pathLst>
              <a:path w="8241322" h="1404442">
                <a:moveTo>
                  <a:pt x="0" y="0"/>
                </a:moveTo>
                <a:lnTo>
                  <a:pt x="8241323" y="0"/>
                </a:lnTo>
                <a:lnTo>
                  <a:pt x="8241323" y="1404443"/>
                </a:lnTo>
                <a:lnTo>
                  <a:pt x="0" y="1404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100" r="-685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141769" y="8138795"/>
            <a:ext cx="9610725" cy="214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sz="2600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Observation</a:t>
            </a:r>
          </a:p>
          <a:p>
            <a:pPr marL="561344" lvl="1" indent="-280672" algn="ctr">
              <a:lnSpc>
                <a:spcPts val="33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population and households had poor correlation</a:t>
            </a:r>
          </a:p>
          <a:p>
            <a:pPr marL="561344" lvl="1" indent="-280672" algn="ctr">
              <a:lnSpc>
                <a:spcPts val="33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High variance and multicollinearity affected results</a:t>
            </a:r>
          </a:p>
          <a:p>
            <a:pPr marL="561344" lvl="1" indent="-280672" algn="ctr">
              <a:lnSpc>
                <a:spcPts val="33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Geographic and economic features were more reliable</a:t>
            </a:r>
          </a:p>
          <a:p>
            <a:pPr algn="ctr">
              <a:lnSpc>
                <a:spcPts val="3380"/>
              </a:lnSpc>
              <a:spcBef>
                <a:spcPct val="0"/>
              </a:spcBef>
            </a:pPr>
            <a:endParaRPr lang="en-US" sz="2600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2256" y="0"/>
            <a:ext cx="5549751" cy="1372519"/>
            <a:chOff x="0" y="0"/>
            <a:chExt cx="7399668" cy="1830025"/>
          </a:xfrm>
        </p:grpSpPr>
        <p:grpSp>
          <p:nvGrpSpPr>
            <p:cNvPr id="3" name="Group 3"/>
            <p:cNvGrpSpPr/>
            <p:nvPr/>
          </p:nvGrpSpPr>
          <p:grpSpPr>
            <a:xfrm>
              <a:off x="238699" y="238699"/>
              <a:ext cx="7160969" cy="1591326"/>
              <a:chOff x="0" y="0"/>
              <a:chExt cx="645079" cy="14335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5079" cy="143351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3351">
                    <a:moveTo>
                      <a:pt x="71675" y="0"/>
                    </a:moveTo>
                    <a:lnTo>
                      <a:pt x="573404" y="0"/>
                    </a:lnTo>
                    <a:cubicBezTo>
                      <a:pt x="592413" y="0"/>
                      <a:pt x="610644" y="7552"/>
                      <a:pt x="624086" y="20993"/>
                    </a:cubicBezTo>
                    <a:cubicBezTo>
                      <a:pt x="637528" y="34435"/>
                      <a:pt x="645079" y="52666"/>
                      <a:pt x="645079" y="71675"/>
                    </a:cubicBezTo>
                    <a:lnTo>
                      <a:pt x="645079" y="71675"/>
                    </a:lnTo>
                    <a:cubicBezTo>
                      <a:pt x="645079" y="90685"/>
                      <a:pt x="637528" y="108916"/>
                      <a:pt x="624086" y="122358"/>
                    </a:cubicBezTo>
                    <a:cubicBezTo>
                      <a:pt x="610644" y="135799"/>
                      <a:pt x="592413" y="143351"/>
                      <a:pt x="573404" y="143351"/>
                    </a:cubicBezTo>
                    <a:lnTo>
                      <a:pt x="71675" y="143351"/>
                    </a:lnTo>
                    <a:cubicBezTo>
                      <a:pt x="52666" y="143351"/>
                      <a:pt x="34435" y="135799"/>
                      <a:pt x="20993" y="122358"/>
                    </a:cubicBezTo>
                    <a:cubicBezTo>
                      <a:pt x="7552" y="108916"/>
                      <a:pt x="0" y="90685"/>
                      <a:pt x="0" y="71675"/>
                    </a:cubicBezTo>
                    <a:lnTo>
                      <a:pt x="0" y="71675"/>
                    </a:lnTo>
                    <a:cubicBezTo>
                      <a:pt x="0" y="52666"/>
                      <a:pt x="7552" y="34435"/>
                      <a:pt x="20993" y="20993"/>
                    </a:cubicBezTo>
                    <a:cubicBezTo>
                      <a:pt x="34435" y="7552"/>
                      <a:pt x="52666" y="0"/>
                      <a:pt x="71675" y="0"/>
                    </a:cubicBezTo>
                    <a:close/>
                  </a:path>
                </a:pathLst>
              </a:custGeom>
              <a:solidFill>
                <a:srgbClr val="38AB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45079" cy="1624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160969" cy="1638218"/>
              <a:chOff x="0" y="0"/>
              <a:chExt cx="645079" cy="1475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5079" cy="147575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7575">
                    <a:moveTo>
                      <a:pt x="73788" y="0"/>
                    </a:moveTo>
                    <a:lnTo>
                      <a:pt x="571292" y="0"/>
                    </a:lnTo>
                    <a:cubicBezTo>
                      <a:pt x="590862" y="0"/>
                      <a:pt x="609630" y="7774"/>
                      <a:pt x="623468" y="21612"/>
                    </a:cubicBezTo>
                    <a:cubicBezTo>
                      <a:pt x="637305" y="35450"/>
                      <a:pt x="645079" y="54218"/>
                      <a:pt x="645079" y="73788"/>
                    </a:cubicBezTo>
                    <a:lnTo>
                      <a:pt x="645079" y="73788"/>
                    </a:lnTo>
                    <a:cubicBezTo>
                      <a:pt x="645079" y="93357"/>
                      <a:pt x="637305" y="112125"/>
                      <a:pt x="623468" y="125963"/>
                    </a:cubicBezTo>
                    <a:cubicBezTo>
                      <a:pt x="609630" y="139801"/>
                      <a:pt x="590862" y="147575"/>
                      <a:pt x="571292" y="147575"/>
                    </a:cubicBezTo>
                    <a:lnTo>
                      <a:pt x="73788" y="147575"/>
                    </a:lnTo>
                    <a:cubicBezTo>
                      <a:pt x="54218" y="147575"/>
                      <a:pt x="35450" y="139801"/>
                      <a:pt x="21612" y="125963"/>
                    </a:cubicBezTo>
                    <a:cubicBezTo>
                      <a:pt x="7774" y="112125"/>
                      <a:pt x="0" y="93357"/>
                      <a:pt x="0" y="73788"/>
                    </a:cubicBezTo>
                    <a:lnTo>
                      <a:pt x="0" y="73788"/>
                    </a:lnTo>
                    <a:cubicBezTo>
                      <a:pt x="0" y="54218"/>
                      <a:pt x="7774" y="35450"/>
                      <a:pt x="21612" y="21612"/>
                    </a:cubicBezTo>
                    <a:cubicBezTo>
                      <a:pt x="35450" y="7774"/>
                      <a:pt x="54218" y="0"/>
                      <a:pt x="7378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45079" cy="18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r>
                  <a:rPr lang="en-US" sz="2999" b="1">
                    <a:solidFill>
                      <a:srgbClr val="000001"/>
                    </a:solidFill>
                    <a:latin typeface="Klein Bold"/>
                    <a:ea typeface="Klein Bold"/>
                    <a:cs typeface="Klein Bold"/>
                    <a:sym typeface="Klein Bold"/>
                  </a:rPr>
                  <a:t>Linear regression using one variable</a:t>
                </a: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1028700" y="1747431"/>
            <a:ext cx="7612379" cy="4635727"/>
          </a:xfrm>
          <a:custGeom>
            <a:avLst/>
            <a:gdLst/>
            <a:ahLst/>
            <a:cxnLst/>
            <a:rect l="l" t="t" r="r" b="b"/>
            <a:pathLst>
              <a:path w="7612379" h="4635727">
                <a:moveTo>
                  <a:pt x="0" y="0"/>
                </a:moveTo>
                <a:lnTo>
                  <a:pt x="7612379" y="0"/>
                </a:lnTo>
                <a:lnTo>
                  <a:pt x="7612379" y="4635727"/>
                </a:lnTo>
                <a:lnTo>
                  <a:pt x="0" y="4635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62" r="-914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39493" y="6754633"/>
            <a:ext cx="7801586" cy="1459631"/>
          </a:xfrm>
          <a:custGeom>
            <a:avLst/>
            <a:gdLst/>
            <a:ahLst/>
            <a:cxnLst/>
            <a:rect l="l" t="t" r="r" b="b"/>
            <a:pathLst>
              <a:path w="7801586" h="1459631">
                <a:moveTo>
                  <a:pt x="0" y="0"/>
                </a:moveTo>
                <a:lnTo>
                  <a:pt x="7801586" y="0"/>
                </a:lnTo>
                <a:lnTo>
                  <a:pt x="7801586" y="1459631"/>
                </a:lnTo>
                <a:lnTo>
                  <a:pt x="0" y="1459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705" r="-2823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517105" y="1747431"/>
            <a:ext cx="8052197" cy="4635727"/>
          </a:xfrm>
          <a:custGeom>
            <a:avLst/>
            <a:gdLst/>
            <a:ahLst/>
            <a:cxnLst/>
            <a:rect l="l" t="t" r="r" b="b"/>
            <a:pathLst>
              <a:path w="8052197" h="4635727">
                <a:moveTo>
                  <a:pt x="0" y="0"/>
                </a:moveTo>
                <a:lnTo>
                  <a:pt x="8052198" y="0"/>
                </a:lnTo>
                <a:lnTo>
                  <a:pt x="8052198" y="4635727"/>
                </a:lnTo>
                <a:lnTo>
                  <a:pt x="0" y="46357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84" r="-41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337129" y="6754633"/>
            <a:ext cx="8412150" cy="1459631"/>
          </a:xfrm>
          <a:custGeom>
            <a:avLst/>
            <a:gdLst/>
            <a:ahLst/>
            <a:cxnLst/>
            <a:rect l="l" t="t" r="r" b="b"/>
            <a:pathLst>
              <a:path w="8412150" h="1459631">
                <a:moveTo>
                  <a:pt x="0" y="0"/>
                </a:moveTo>
                <a:lnTo>
                  <a:pt x="8412150" y="0"/>
                </a:lnTo>
                <a:lnTo>
                  <a:pt x="8412150" y="1459631"/>
                </a:lnTo>
                <a:lnTo>
                  <a:pt x="0" y="1459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465" r="-11027" b="-589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480985" y="8547639"/>
            <a:ext cx="8320187" cy="171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sz="2600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Observation:</a:t>
            </a:r>
          </a:p>
          <a:p>
            <a:pPr marL="561344" lvl="1" indent="-280672" algn="ctr">
              <a:lnSpc>
                <a:spcPts val="33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median_income showed strongest correlation.</a:t>
            </a:r>
          </a:p>
          <a:p>
            <a:pPr marL="561344" lvl="1" indent="-280672" algn="ctr">
              <a:lnSpc>
                <a:spcPts val="33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total_rooms had weak predictive power alone.</a:t>
            </a:r>
          </a:p>
          <a:p>
            <a:pPr algn="ctr">
              <a:lnSpc>
                <a:spcPts val="3380"/>
              </a:lnSpc>
              <a:spcBef>
                <a:spcPct val="0"/>
              </a:spcBef>
            </a:pPr>
            <a:endParaRPr lang="en-US" sz="2600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2256" y="0"/>
            <a:ext cx="5549751" cy="1372519"/>
            <a:chOff x="0" y="0"/>
            <a:chExt cx="7399668" cy="1830025"/>
          </a:xfrm>
        </p:grpSpPr>
        <p:grpSp>
          <p:nvGrpSpPr>
            <p:cNvPr id="3" name="Group 3"/>
            <p:cNvGrpSpPr/>
            <p:nvPr/>
          </p:nvGrpSpPr>
          <p:grpSpPr>
            <a:xfrm>
              <a:off x="238699" y="238699"/>
              <a:ext cx="7160969" cy="1591326"/>
              <a:chOff x="0" y="0"/>
              <a:chExt cx="645079" cy="14335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5079" cy="143351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3351">
                    <a:moveTo>
                      <a:pt x="71675" y="0"/>
                    </a:moveTo>
                    <a:lnTo>
                      <a:pt x="573404" y="0"/>
                    </a:lnTo>
                    <a:cubicBezTo>
                      <a:pt x="592413" y="0"/>
                      <a:pt x="610644" y="7552"/>
                      <a:pt x="624086" y="20993"/>
                    </a:cubicBezTo>
                    <a:cubicBezTo>
                      <a:pt x="637528" y="34435"/>
                      <a:pt x="645079" y="52666"/>
                      <a:pt x="645079" y="71675"/>
                    </a:cubicBezTo>
                    <a:lnTo>
                      <a:pt x="645079" y="71675"/>
                    </a:lnTo>
                    <a:cubicBezTo>
                      <a:pt x="645079" y="90685"/>
                      <a:pt x="637528" y="108916"/>
                      <a:pt x="624086" y="122358"/>
                    </a:cubicBezTo>
                    <a:cubicBezTo>
                      <a:pt x="610644" y="135799"/>
                      <a:pt x="592413" y="143351"/>
                      <a:pt x="573404" y="143351"/>
                    </a:cubicBezTo>
                    <a:lnTo>
                      <a:pt x="71675" y="143351"/>
                    </a:lnTo>
                    <a:cubicBezTo>
                      <a:pt x="52666" y="143351"/>
                      <a:pt x="34435" y="135799"/>
                      <a:pt x="20993" y="122358"/>
                    </a:cubicBezTo>
                    <a:cubicBezTo>
                      <a:pt x="7552" y="108916"/>
                      <a:pt x="0" y="90685"/>
                      <a:pt x="0" y="71675"/>
                    </a:cubicBezTo>
                    <a:lnTo>
                      <a:pt x="0" y="71675"/>
                    </a:lnTo>
                    <a:cubicBezTo>
                      <a:pt x="0" y="52666"/>
                      <a:pt x="7552" y="34435"/>
                      <a:pt x="20993" y="20993"/>
                    </a:cubicBezTo>
                    <a:cubicBezTo>
                      <a:pt x="34435" y="7552"/>
                      <a:pt x="52666" y="0"/>
                      <a:pt x="71675" y="0"/>
                    </a:cubicBezTo>
                    <a:close/>
                  </a:path>
                </a:pathLst>
              </a:custGeom>
              <a:solidFill>
                <a:srgbClr val="38AB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45079" cy="1624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160969" cy="1638218"/>
              <a:chOff x="0" y="0"/>
              <a:chExt cx="645079" cy="1475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5079" cy="147575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7575">
                    <a:moveTo>
                      <a:pt x="73788" y="0"/>
                    </a:moveTo>
                    <a:lnTo>
                      <a:pt x="571292" y="0"/>
                    </a:lnTo>
                    <a:cubicBezTo>
                      <a:pt x="590862" y="0"/>
                      <a:pt x="609630" y="7774"/>
                      <a:pt x="623468" y="21612"/>
                    </a:cubicBezTo>
                    <a:cubicBezTo>
                      <a:pt x="637305" y="35450"/>
                      <a:pt x="645079" y="54218"/>
                      <a:pt x="645079" y="73788"/>
                    </a:cubicBezTo>
                    <a:lnTo>
                      <a:pt x="645079" y="73788"/>
                    </a:lnTo>
                    <a:cubicBezTo>
                      <a:pt x="645079" y="93357"/>
                      <a:pt x="637305" y="112125"/>
                      <a:pt x="623468" y="125963"/>
                    </a:cubicBezTo>
                    <a:cubicBezTo>
                      <a:pt x="609630" y="139801"/>
                      <a:pt x="590862" y="147575"/>
                      <a:pt x="571292" y="147575"/>
                    </a:cubicBezTo>
                    <a:lnTo>
                      <a:pt x="73788" y="147575"/>
                    </a:lnTo>
                    <a:cubicBezTo>
                      <a:pt x="54218" y="147575"/>
                      <a:pt x="35450" y="139801"/>
                      <a:pt x="21612" y="125963"/>
                    </a:cubicBezTo>
                    <a:cubicBezTo>
                      <a:pt x="7774" y="112125"/>
                      <a:pt x="0" y="93357"/>
                      <a:pt x="0" y="73788"/>
                    </a:cubicBezTo>
                    <a:lnTo>
                      <a:pt x="0" y="73788"/>
                    </a:lnTo>
                    <a:cubicBezTo>
                      <a:pt x="0" y="54218"/>
                      <a:pt x="7774" y="35450"/>
                      <a:pt x="21612" y="21612"/>
                    </a:cubicBezTo>
                    <a:cubicBezTo>
                      <a:pt x="35450" y="7774"/>
                      <a:pt x="54218" y="0"/>
                      <a:pt x="7378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45079" cy="18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r>
                  <a:rPr lang="en-US" sz="2999" b="1">
                    <a:solidFill>
                      <a:srgbClr val="000001"/>
                    </a:solidFill>
                    <a:latin typeface="Klein Bold"/>
                    <a:ea typeface="Klein Bold"/>
                    <a:cs typeface="Klein Bold"/>
                    <a:sym typeface="Klein Bold"/>
                  </a:rPr>
                  <a:t>Linear regression using Multiple features</a:t>
                </a: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704028" y="1715184"/>
            <a:ext cx="9907644" cy="5647357"/>
          </a:xfrm>
          <a:custGeom>
            <a:avLst/>
            <a:gdLst/>
            <a:ahLst/>
            <a:cxnLst/>
            <a:rect l="l" t="t" r="r" b="b"/>
            <a:pathLst>
              <a:path w="9907644" h="5647357">
                <a:moveTo>
                  <a:pt x="0" y="0"/>
                </a:moveTo>
                <a:lnTo>
                  <a:pt x="9907644" y="0"/>
                </a:lnTo>
                <a:lnTo>
                  <a:pt x="9907644" y="5647357"/>
                </a:lnTo>
                <a:lnTo>
                  <a:pt x="0" y="5647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04028" y="7705206"/>
            <a:ext cx="10565605" cy="1529943"/>
          </a:xfrm>
          <a:custGeom>
            <a:avLst/>
            <a:gdLst/>
            <a:ahLst/>
            <a:cxnLst/>
            <a:rect l="l" t="t" r="r" b="b"/>
            <a:pathLst>
              <a:path w="10565605" h="1529943">
                <a:moveTo>
                  <a:pt x="0" y="0"/>
                </a:moveTo>
                <a:lnTo>
                  <a:pt x="10565605" y="0"/>
                </a:lnTo>
                <a:lnTo>
                  <a:pt x="10565605" y="1529943"/>
                </a:lnTo>
                <a:lnTo>
                  <a:pt x="0" y="152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722007" y="2207775"/>
            <a:ext cx="6360405" cy="7398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Insights: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The model now explains 62.05% of the variance in median house prices—a noticeable improvement over the previous feature set.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MAE and RMSE have decreased, suggesting the model makes more accurate predictions.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Adding relevant features like total rooms, population, and households enhanced the predictive power.</a:t>
            </a:r>
          </a:p>
          <a:p>
            <a:pPr algn="l">
              <a:lnSpc>
                <a:spcPts val="2818"/>
              </a:lnSpc>
            </a:pPr>
            <a:endParaRPr lang="en-US" sz="2168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  <a:p>
            <a:pPr algn="l">
              <a:lnSpc>
                <a:spcPts val="2818"/>
              </a:lnSpc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Features Used: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median_income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housing_median_age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latitude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longitude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total_rooms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population</a:t>
            </a:r>
          </a:p>
          <a:p>
            <a:pPr marL="468163" lvl="1" indent="-234082" algn="l">
              <a:lnSpc>
                <a:spcPts val="2818"/>
              </a:lnSpc>
              <a:buFont typeface="Arial"/>
              <a:buChar char="•"/>
            </a:pPr>
            <a:r>
              <a:rPr lang="en-US" sz="2168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households</a:t>
            </a:r>
          </a:p>
          <a:p>
            <a:pPr algn="l">
              <a:lnSpc>
                <a:spcPts val="2818"/>
              </a:lnSpc>
            </a:pPr>
            <a:endParaRPr lang="en-US" sz="2168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07041" y="711636"/>
            <a:ext cx="5549751" cy="1372519"/>
            <a:chOff x="0" y="0"/>
            <a:chExt cx="7399668" cy="1830025"/>
          </a:xfrm>
        </p:grpSpPr>
        <p:grpSp>
          <p:nvGrpSpPr>
            <p:cNvPr id="3" name="Group 3"/>
            <p:cNvGrpSpPr/>
            <p:nvPr/>
          </p:nvGrpSpPr>
          <p:grpSpPr>
            <a:xfrm>
              <a:off x="238699" y="238699"/>
              <a:ext cx="7160969" cy="1591326"/>
              <a:chOff x="0" y="0"/>
              <a:chExt cx="645079" cy="14335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5079" cy="143351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3351">
                    <a:moveTo>
                      <a:pt x="71675" y="0"/>
                    </a:moveTo>
                    <a:lnTo>
                      <a:pt x="573404" y="0"/>
                    </a:lnTo>
                    <a:cubicBezTo>
                      <a:pt x="592413" y="0"/>
                      <a:pt x="610644" y="7552"/>
                      <a:pt x="624086" y="20993"/>
                    </a:cubicBezTo>
                    <a:cubicBezTo>
                      <a:pt x="637528" y="34435"/>
                      <a:pt x="645079" y="52666"/>
                      <a:pt x="645079" y="71675"/>
                    </a:cubicBezTo>
                    <a:lnTo>
                      <a:pt x="645079" y="71675"/>
                    </a:lnTo>
                    <a:cubicBezTo>
                      <a:pt x="645079" y="90685"/>
                      <a:pt x="637528" y="108916"/>
                      <a:pt x="624086" y="122358"/>
                    </a:cubicBezTo>
                    <a:cubicBezTo>
                      <a:pt x="610644" y="135799"/>
                      <a:pt x="592413" y="143351"/>
                      <a:pt x="573404" y="143351"/>
                    </a:cubicBezTo>
                    <a:lnTo>
                      <a:pt x="71675" y="143351"/>
                    </a:lnTo>
                    <a:cubicBezTo>
                      <a:pt x="52666" y="143351"/>
                      <a:pt x="34435" y="135799"/>
                      <a:pt x="20993" y="122358"/>
                    </a:cubicBezTo>
                    <a:cubicBezTo>
                      <a:pt x="7552" y="108916"/>
                      <a:pt x="0" y="90685"/>
                      <a:pt x="0" y="71675"/>
                    </a:cubicBezTo>
                    <a:lnTo>
                      <a:pt x="0" y="71675"/>
                    </a:lnTo>
                    <a:cubicBezTo>
                      <a:pt x="0" y="52666"/>
                      <a:pt x="7552" y="34435"/>
                      <a:pt x="20993" y="20993"/>
                    </a:cubicBezTo>
                    <a:cubicBezTo>
                      <a:pt x="34435" y="7552"/>
                      <a:pt x="52666" y="0"/>
                      <a:pt x="71675" y="0"/>
                    </a:cubicBezTo>
                    <a:close/>
                  </a:path>
                </a:pathLst>
              </a:custGeom>
              <a:solidFill>
                <a:srgbClr val="38AB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45079" cy="1624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160969" cy="1638218"/>
              <a:chOff x="0" y="0"/>
              <a:chExt cx="645079" cy="1475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5079" cy="147575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7575">
                    <a:moveTo>
                      <a:pt x="73788" y="0"/>
                    </a:moveTo>
                    <a:lnTo>
                      <a:pt x="571292" y="0"/>
                    </a:lnTo>
                    <a:cubicBezTo>
                      <a:pt x="590862" y="0"/>
                      <a:pt x="609630" y="7774"/>
                      <a:pt x="623468" y="21612"/>
                    </a:cubicBezTo>
                    <a:cubicBezTo>
                      <a:pt x="637305" y="35450"/>
                      <a:pt x="645079" y="54218"/>
                      <a:pt x="645079" y="73788"/>
                    </a:cubicBezTo>
                    <a:lnTo>
                      <a:pt x="645079" y="73788"/>
                    </a:lnTo>
                    <a:cubicBezTo>
                      <a:pt x="645079" y="93357"/>
                      <a:pt x="637305" y="112125"/>
                      <a:pt x="623468" y="125963"/>
                    </a:cubicBezTo>
                    <a:cubicBezTo>
                      <a:pt x="609630" y="139801"/>
                      <a:pt x="590862" y="147575"/>
                      <a:pt x="571292" y="147575"/>
                    </a:cubicBezTo>
                    <a:lnTo>
                      <a:pt x="73788" y="147575"/>
                    </a:lnTo>
                    <a:cubicBezTo>
                      <a:pt x="54218" y="147575"/>
                      <a:pt x="35450" y="139801"/>
                      <a:pt x="21612" y="125963"/>
                    </a:cubicBezTo>
                    <a:cubicBezTo>
                      <a:pt x="7774" y="112125"/>
                      <a:pt x="0" y="93357"/>
                      <a:pt x="0" y="73788"/>
                    </a:cubicBezTo>
                    <a:lnTo>
                      <a:pt x="0" y="73788"/>
                    </a:lnTo>
                    <a:cubicBezTo>
                      <a:pt x="0" y="54218"/>
                      <a:pt x="7774" y="35450"/>
                      <a:pt x="21612" y="21612"/>
                    </a:cubicBezTo>
                    <a:cubicBezTo>
                      <a:pt x="35450" y="7774"/>
                      <a:pt x="54218" y="0"/>
                      <a:pt x="7378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45079" cy="18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r>
                  <a:rPr lang="en-US" sz="2999" b="1">
                    <a:solidFill>
                      <a:srgbClr val="000001"/>
                    </a:solidFill>
                    <a:latin typeface="Klein Bold"/>
                    <a:ea typeface="Klein Bold"/>
                    <a:cs typeface="Klein Bold"/>
                    <a:sym typeface="Klein Bold"/>
                  </a:rPr>
                  <a:t>Linear regression using Multiple features</a:t>
                </a: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819969" y="2465155"/>
            <a:ext cx="8723896" cy="4634720"/>
          </a:xfrm>
          <a:custGeom>
            <a:avLst/>
            <a:gdLst/>
            <a:ahLst/>
            <a:cxnLst/>
            <a:rect l="l" t="t" r="r" b="b"/>
            <a:pathLst>
              <a:path w="8723896" h="4634720">
                <a:moveTo>
                  <a:pt x="0" y="0"/>
                </a:moveTo>
                <a:lnTo>
                  <a:pt x="8723895" y="0"/>
                </a:lnTo>
                <a:lnTo>
                  <a:pt x="8723895" y="4634719"/>
                </a:lnTo>
                <a:lnTo>
                  <a:pt x="0" y="46347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66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6837" y="7485386"/>
            <a:ext cx="8127163" cy="1772914"/>
          </a:xfrm>
          <a:custGeom>
            <a:avLst/>
            <a:gdLst/>
            <a:ahLst/>
            <a:cxnLst/>
            <a:rect l="l" t="t" r="r" b="b"/>
            <a:pathLst>
              <a:path w="8127163" h="1772914">
                <a:moveTo>
                  <a:pt x="0" y="0"/>
                </a:moveTo>
                <a:lnTo>
                  <a:pt x="8127163" y="0"/>
                </a:lnTo>
                <a:lnTo>
                  <a:pt x="8127163" y="1772914"/>
                </a:lnTo>
                <a:lnTo>
                  <a:pt x="0" y="1772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543864" y="990600"/>
            <a:ext cx="8321155" cy="900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Insights: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The model explains approximately 58.1% of the variance in house values using just 4 features.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Moderate error values indicate a reasonable performance, though not highly precise.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There's room for improvement—possibly by adding more relevant features or using advanced models.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 Using only four features, the model achieves an R² of around 58%, showing it captures over half the variability in house prices. </a:t>
            </a: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While this is a strong baseline, we can improve it further by incorporating more features or tuning the model.</a:t>
            </a:r>
          </a:p>
          <a:p>
            <a:pPr algn="l">
              <a:lnSpc>
                <a:spcPts val="3380"/>
              </a:lnSpc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Features Used: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median_income</a:t>
            </a:r>
            <a:endParaRPr lang="en-US" sz="2600" dirty="0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housing_median_age</a:t>
            </a:r>
            <a:endParaRPr lang="en-US" sz="2600" dirty="0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latitude</a:t>
            </a:r>
          </a:p>
          <a:p>
            <a:pPr marL="561344" lvl="1" indent="-280672" algn="l">
              <a:lnSpc>
                <a:spcPts val="338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longitude</a:t>
            </a:r>
          </a:p>
          <a:p>
            <a:pPr algn="l">
              <a:lnSpc>
                <a:spcPts val="3380"/>
              </a:lnSpc>
            </a:pPr>
            <a:endParaRPr lang="en-US" sz="2600" dirty="0">
              <a:solidFill>
                <a:srgbClr val="000000"/>
              </a:solidFill>
              <a:latin typeface="Klein"/>
              <a:ea typeface="Klein"/>
              <a:cs typeface="Klein"/>
              <a:sym typeface="Klein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09549" y="0"/>
            <a:ext cx="5549751" cy="2213297"/>
            <a:chOff x="0" y="0"/>
            <a:chExt cx="7399668" cy="2951062"/>
          </a:xfrm>
        </p:grpSpPr>
        <p:grpSp>
          <p:nvGrpSpPr>
            <p:cNvPr id="3" name="Group 3"/>
            <p:cNvGrpSpPr/>
            <p:nvPr/>
          </p:nvGrpSpPr>
          <p:grpSpPr>
            <a:xfrm>
              <a:off x="238699" y="238699"/>
              <a:ext cx="7160969" cy="1591326"/>
              <a:chOff x="0" y="0"/>
              <a:chExt cx="645079" cy="14335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5079" cy="143351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143351">
                    <a:moveTo>
                      <a:pt x="71675" y="0"/>
                    </a:moveTo>
                    <a:lnTo>
                      <a:pt x="573404" y="0"/>
                    </a:lnTo>
                    <a:cubicBezTo>
                      <a:pt x="592413" y="0"/>
                      <a:pt x="610644" y="7552"/>
                      <a:pt x="624086" y="20993"/>
                    </a:cubicBezTo>
                    <a:cubicBezTo>
                      <a:pt x="637528" y="34435"/>
                      <a:pt x="645079" y="52666"/>
                      <a:pt x="645079" y="71675"/>
                    </a:cubicBezTo>
                    <a:lnTo>
                      <a:pt x="645079" y="71675"/>
                    </a:lnTo>
                    <a:cubicBezTo>
                      <a:pt x="645079" y="90685"/>
                      <a:pt x="637528" y="108916"/>
                      <a:pt x="624086" y="122358"/>
                    </a:cubicBezTo>
                    <a:cubicBezTo>
                      <a:pt x="610644" y="135799"/>
                      <a:pt x="592413" y="143351"/>
                      <a:pt x="573404" y="143351"/>
                    </a:cubicBezTo>
                    <a:lnTo>
                      <a:pt x="71675" y="143351"/>
                    </a:lnTo>
                    <a:cubicBezTo>
                      <a:pt x="52666" y="143351"/>
                      <a:pt x="34435" y="135799"/>
                      <a:pt x="20993" y="122358"/>
                    </a:cubicBezTo>
                    <a:cubicBezTo>
                      <a:pt x="7552" y="108916"/>
                      <a:pt x="0" y="90685"/>
                      <a:pt x="0" y="71675"/>
                    </a:cubicBezTo>
                    <a:lnTo>
                      <a:pt x="0" y="71675"/>
                    </a:lnTo>
                    <a:cubicBezTo>
                      <a:pt x="0" y="52666"/>
                      <a:pt x="7552" y="34435"/>
                      <a:pt x="20993" y="20993"/>
                    </a:cubicBezTo>
                    <a:cubicBezTo>
                      <a:pt x="34435" y="7552"/>
                      <a:pt x="52666" y="0"/>
                      <a:pt x="71675" y="0"/>
                    </a:cubicBezTo>
                    <a:close/>
                  </a:path>
                </a:pathLst>
              </a:custGeom>
              <a:solidFill>
                <a:srgbClr val="38AB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45079" cy="1624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160969" cy="2951062"/>
              <a:chOff x="0" y="0"/>
              <a:chExt cx="645079" cy="2658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5079" cy="265840"/>
              </a:xfrm>
              <a:custGeom>
                <a:avLst/>
                <a:gdLst/>
                <a:ahLst/>
                <a:cxnLst/>
                <a:rect l="l" t="t" r="r" b="b"/>
                <a:pathLst>
                  <a:path w="645079" h="265840">
                    <a:moveTo>
                      <a:pt x="115147" y="0"/>
                    </a:moveTo>
                    <a:lnTo>
                      <a:pt x="529933" y="0"/>
                    </a:lnTo>
                    <a:cubicBezTo>
                      <a:pt x="593526" y="0"/>
                      <a:pt x="645079" y="51553"/>
                      <a:pt x="645079" y="115147"/>
                    </a:cubicBezTo>
                    <a:lnTo>
                      <a:pt x="645079" y="150693"/>
                    </a:lnTo>
                    <a:cubicBezTo>
                      <a:pt x="645079" y="214287"/>
                      <a:pt x="593526" y="265840"/>
                      <a:pt x="529933" y="265840"/>
                    </a:cubicBezTo>
                    <a:lnTo>
                      <a:pt x="115147" y="265840"/>
                    </a:lnTo>
                    <a:cubicBezTo>
                      <a:pt x="51553" y="265840"/>
                      <a:pt x="0" y="214287"/>
                      <a:pt x="0" y="150693"/>
                    </a:cubicBezTo>
                    <a:lnTo>
                      <a:pt x="0" y="115147"/>
                    </a:lnTo>
                    <a:cubicBezTo>
                      <a:pt x="0" y="51553"/>
                      <a:pt x="51553" y="0"/>
                      <a:pt x="11514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45079" cy="3039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r>
                  <a:rPr lang="en-US" sz="2999" b="1">
                    <a:solidFill>
                      <a:srgbClr val="000001"/>
                    </a:solidFill>
                    <a:latin typeface="Klein Bold"/>
                    <a:ea typeface="Klein Bold"/>
                    <a:cs typeface="Klein Bold"/>
                    <a:sym typeface="Klein Bold"/>
                  </a:rPr>
                  <a:t>Linear regression interpretation using histogram using one variable</a:t>
                </a: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277620" y="1828836"/>
            <a:ext cx="7966321" cy="5949531"/>
          </a:xfrm>
          <a:custGeom>
            <a:avLst/>
            <a:gdLst/>
            <a:ahLst/>
            <a:cxnLst/>
            <a:rect l="l" t="t" r="r" b="b"/>
            <a:pathLst>
              <a:path w="7966321" h="5949531">
                <a:moveTo>
                  <a:pt x="0" y="0"/>
                </a:moveTo>
                <a:lnTo>
                  <a:pt x="7966321" y="0"/>
                </a:lnTo>
                <a:lnTo>
                  <a:pt x="7966321" y="5949532"/>
                </a:lnTo>
                <a:lnTo>
                  <a:pt x="0" y="5949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29697" y="7653400"/>
            <a:ext cx="8169092" cy="2024009"/>
          </a:xfrm>
          <a:custGeom>
            <a:avLst/>
            <a:gdLst/>
            <a:ahLst/>
            <a:cxnLst/>
            <a:rect l="l" t="t" r="r" b="b"/>
            <a:pathLst>
              <a:path w="8169092" h="2024009">
                <a:moveTo>
                  <a:pt x="0" y="0"/>
                </a:moveTo>
                <a:lnTo>
                  <a:pt x="8169092" y="0"/>
                </a:lnTo>
                <a:lnTo>
                  <a:pt x="8169092" y="2024009"/>
                </a:lnTo>
                <a:lnTo>
                  <a:pt x="0" y="2024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034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822990" y="2762805"/>
            <a:ext cx="9670253" cy="335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6394" lvl="1" indent="-243197" algn="l">
              <a:lnSpc>
                <a:spcPts val="2928"/>
              </a:lnSpc>
              <a:buFont typeface="Arial"/>
              <a:buChar char="•"/>
            </a:pPr>
            <a:r>
              <a:rPr lang="en-US" sz="2252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median_income is a strong predictor of median_house_value because:</a:t>
            </a:r>
          </a:p>
          <a:p>
            <a:pPr algn="l">
              <a:lnSpc>
                <a:spcPts val="2928"/>
              </a:lnSpc>
            </a:pPr>
            <a:endParaRPr lang="en-US" sz="2252" b="1">
              <a:solidFill>
                <a:srgbClr val="000000"/>
              </a:solidFill>
              <a:latin typeface="Klein Bold"/>
              <a:ea typeface="Klein Bold"/>
              <a:cs typeface="Klein Bold"/>
              <a:sym typeface="Klein Bold"/>
            </a:endParaRPr>
          </a:p>
          <a:p>
            <a:pPr marL="486394" lvl="1" indent="-243197" algn="l">
              <a:lnSpc>
                <a:spcPts val="2928"/>
              </a:lnSpc>
              <a:buFont typeface="Arial"/>
              <a:buChar char="•"/>
            </a:pPr>
            <a:r>
              <a:rPr lang="en-US" sz="2252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Higher income usually leads to more expensive homes.</a:t>
            </a:r>
          </a:p>
          <a:p>
            <a:pPr algn="l">
              <a:lnSpc>
                <a:spcPts val="2928"/>
              </a:lnSpc>
            </a:pPr>
            <a:endParaRPr lang="en-US" sz="2252" b="1">
              <a:solidFill>
                <a:srgbClr val="000000"/>
              </a:solidFill>
              <a:latin typeface="Klein Bold"/>
              <a:ea typeface="Klein Bold"/>
              <a:cs typeface="Klein Bold"/>
              <a:sym typeface="Klein Bold"/>
            </a:endParaRPr>
          </a:p>
          <a:p>
            <a:pPr marL="486394" lvl="1" indent="-243197" algn="l">
              <a:lnSpc>
                <a:spcPts val="2928"/>
              </a:lnSpc>
              <a:buFont typeface="Arial"/>
              <a:buChar char="•"/>
            </a:pPr>
            <a:r>
              <a:rPr lang="en-US" sz="2252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This clear distribution helps the model learn patterns easily.</a:t>
            </a:r>
          </a:p>
          <a:p>
            <a:pPr algn="l">
              <a:lnSpc>
                <a:spcPts val="2928"/>
              </a:lnSpc>
            </a:pPr>
            <a:endParaRPr lang="en-US" sz="2252" b="1">
              <a:solidFill>
                <a:srgbClr val="000000"/>
              </a:solidFill>
              <a:latin typeface="Klein Bold"/>
              <a:ea typeface="Klein Bold"/>
              <a:cs typeface="Klein Bold"/>
              <a:sym typeface="Klein Bold"/>
            </a:endParaRPr>
          </a:p>
          <a:p>
            <a:pPr marL="486394" lvl="1" indent="-243197" algn="l">
              <a:lnSpc>
                <a:spcPts val="2928"/>
              </a:lnSpc>
              <a:buFont typeface="Arial"/>
              <a:buChar char="•"/>
            </a:pPr>
            <a:r>
              <a:rPr lang="en-US" sz="2252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The skew can explain why some predictions may have large errors if high-income areas are underrepresented.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22990" y="6665076"/>
            <a:ext cx="9693127" cy="149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746" lvl="1" indent="-244373" algn="l">
              <a:lnSpc>
                <a:spcPts val="2942"/>
              </a:lnSpc>
              <a:buFont typeface="Arial"/>
              <a:buChar char="•"/>
            </a:pPr>
            <a:r>
              <a:rPr lang="en-US" sz="2263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"The majority of California households earn between $20,000–$60,000, with only a few high-income regions. </a:t>
            </a:r>
          </a:p>
          <a:p>
            <a:pPr marL="488746" lvl="1" indent="-244373" algn="l">
              <a:lnSpc>
                <a:spcPts val="2942"/>
              </a:lnSpc>
              <a:buFont typeface="Arial"/>
              <a:buChar char="•"/>
            </a:pPr>
            <a:r>
              <a:rPr lang="en-US" sz="2263" b="1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This concentrated income range makes median_income a powerful predictor of house prices."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B59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A36C6-E2BB-53DA-EC2D-B938F074D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26FEE1-F462-A26F-2771-93ABF44F4917}"/>
              </a:ext>
            </a:extLst>
          </p:cNvPr>
          <p:cNvGrpSpPr/>
          <p:nvPr/>
        </p:nvGrpSpPr>
        <p:grpSpPr>
          <a:xfrm>
            <a:off x="11709549" y="-317208"/>
            <a:ext cx="5549751" cy="2530505"/>
            <a:chOff x="0" y="-422944"/>
            <a:chExt cx="7399668" cy="3374006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1974DC9-A51E-6687-04D5-882FEEABE930}"/>
                </a:ext>
              </a:extLst>
            </p:cNvPr>
            <p:cNvSpPr txBox="1"/>
            <p:nvPr/>
          </p:nvSpPr>
          <p:spPr>
            <a:xfrm>
              <a:off x="238699" y="27227"/>
              <a:ext cx="7160969" cy="1802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7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C9C0AE8-9959-7AC9-9373-586CBBF14A04}"/>
                </a:ext>
              </a:extLst>
            </p:cNvPr>
            <p:cNvSpPr txBox="1"/>
            <p:nvPr/>
          </p:nvSpPr>
          <p:spPr>
            <a:xfrm>
              <a:off x="0" y="-422944"/>
              <a:ext cx="7160969" cy="3374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 lang="en-US" sz="2999" b="1" dirty="0">
                <a:solidFill>
                  <a:srgbClr val="000001"/>
                </a:solidFill>
                <a:latin typeface="Klein Bold"/>
                <a:ea typeface="Klein Bold"/>
                <a:cs typeface="Klein Bold"/>
                <a:sym typeface="Klein Bold"/>
              </a:endParaRPr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67F8A712-1260-FBC9-5FF5-39F458D0B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135" y="444626"/>
            <a:ext cx="15011400" cy="1470025"/>
          </a:xfrm>
        </p:spPr>
        <p:txBody>
          <a:bodyPr>
            <a:normAutofit/>
          </a:bodyPr>
          <a:lstStyle/>
          <a:p>
            <a:r>
              <a:rPr lang="en-IN" sz="6000" b="1" dirty="0"/>
              <a:t>Conclusion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27845AB-2731-0135-E992-29FBE48C9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914651"/>
            <a:ext cx="14325600" cy="7267449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Initially, using only 4 features (</a:t>
            </a:r>
            <a:r>
              <a:rPr lang="en-US" b="1" dirty="0" err="1">
                <a:solidFill>
                  <a:schemeClr val="tx1"/>
                </a:solidFill>
              </a:rPr>
              <a:t>median_income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housing_median_age</a:t>
            </a:r>
            <a:r>
              <a:rPr lang="en-US" b="1" dirty="0">
                <a:solidFill>
                  <a:schemeClr val="tx1"/>
                </a:solidFill>
              </a:rPr>
              <a:t>, latitude, longitude),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the model achieved: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R² = 0.5811 (58.11% variance explained)MAE = 54,341.96RMSE = 74,093.22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After extending to 7 features (adding </a:t>
            </a:r>
            <a:r>
              <a:rPr lang="en-US" dirty="0" err="1">
                <a:solidFill>
                  <a:schemeClr val="tx1"/>
                </a:solidFill>
              </a:rPr>
              <a:t>total_rooms</a:t>
            </a:r>
            <a:r>
              <a:rPr lang="en-US" dirty="0">
                <a:solidFill>
                  <a:schemeClr val="tx1"/>
                </a:solidFill>
              </a:rPr>
              <a:t>, population, and households), the model improved to: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R² = 0.6205 (62.05% variance explained)MAE = 51,657.47RMSE = 70,517.83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📈 Key Takeaway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Feature selection significantly impacts model performance.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Carefully adding contextually relevant features boosts accuracy and reduces prediction error.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🧠 Final Insight: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The model still has room for improvement—future steps could </a:t>
            </a:r>
            <a:r>
              <a:rPr lang="en-US" dirty="0" err="1">
                <a:solidFill>
                  <a:schemeClr val="tx1"/>
                </a:solidFill>
              </a:rPr>
              <a:t>include:Feature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engineeringHandling</a:t>
            </a:r>
            <a:r>
              <a:rPr lang="en-US" dirty="0">
                <a:solidFill>
                  <a:schemeClr val="tx1"/>
                </a:solidFill>
              </a:rPr>
              <a:t> outliers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72487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597</Words>
  <Application>Microsoft Office PowerPoint</Application>
  <PresentationFormat>Custom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Klein Heavy</vt:lpstr>
      <vt:lpstr>Klein Bold</vt:lpstr>
      <vt:lpstr>Klein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Rainfall and Water Use Data</dc:title>
  <cp:lastModifiedBy>Aarushi Singh</cp:lastModifiedBy>
  <cp:revision>2</cp:revision>
  <dcterms:created xsi:type="dcterms:W3CDTF">2006-08-16T00:00:00Z</dcterms:created>
  <dcterms:modified xsi:type="dcterms:W3CDTF">2025-04-07T09:40:35Z</dcterms:modified>
  <dc:identifier>DAGj7uq_KmQ</dc:identifier>
</cp:coreProperties>
</file>