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3" r:id="rId1"/>
  </p:sldMasterIdLst>
  <p:notesMasterIdLst>
    <p:notesMasterId r:id="rId13"/>
  </p:notesMasterIdLst>
  <p:sldIdLst>
    <p:sldId id="256" r:id="rId2"/>
    <p:sldId id="259" r:id="rId3"/>
    <p:sldId id="261" r:id="rId4"/>
    <p:sldId id="299" r:id="rId5"/>
    <p:sldId id="300" r:id="rId6"/>
    <p:sldId id="301" r:id="rId7"/>
    <p:sldId id="302" r:id="rId8"/>
    <p:sldId id="303" r:id="rId9"/>
    <p:sldId id="304" r:id="rId10"/>
    <p:sldId id="272" r:id="rId11"/>
    <p:sldId id="278" r:id="rId12"/>
  </p:sldIdLst>
  <p:sldSz cx="9144000" cy="5143500" type="screen16x9"/>
  <p:notesSz cx="6858000" cy="9144000"/>
  <p:embeddedFontLst>
    <p:embeddedFont>
      <p:font typeface="Bebas Neue" panose="020B0606020202050201" pitchFamily="34" charset="0"/>
      <p:regular r:id="rId14"/>
    </p:embeddedFont>
    <p:embeddedFont>
      <p:font typeface="Goldman" panose="020B0604020202020204" charset="0"/>
      <p:regular r:id="rId15"/>
    </p:embeddedFont>
    <p:embeddedFont>
      <p:font typeface="Nunito Light" pitchFamily="2" charset="0"/>
      <p:regular r:id="rId16"/>
      <p:italic r:id="rId17"/>
    </p:embeddedFont>
    <p:embeddedFont>
      <p:font typeface="Poppins" panose="00000500000000000000" pitchFamily="2" charset="0"/>
      <p:regular r:id="rId18"/>
      <p:bold r:id="rId19"/>
      <p:italic r:id="rId20"/>
      <p:boldItalic r:id="rId21"/>
    </p:embeddedFont>
    <p:embeddedFont>
      <p:font typeface="Tw Cen MT" panose="020B0602020104020603" pitchFamily="34" charset="0"/>
      <p:regular r:id="rId22"/>
      <p:bold r:id="rId23"/>
      <p:italic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5CC67"/>
    <a:srgbClr val="26D0D6"/>
    <a:srgbClr val="8DE6EB"/>
    <a:srgbClr val="94D1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90"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56eb2f49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56eb2f49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1e478cf2c2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1e478cf2c2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1e47963bffd_0_27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1e47963bffd_0_275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1313259" y="975589"/>
            <a:ext cx="6517482" cy="1881910"/>
          </a:xfrm>
        </p:spPr>
        <p:txBody>
          <a:bodyPr anchor="b">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p:nvPr>
        </p:nvSpPr>
        <p:spPr>
          <a:xfrm>
            <a:off x="1313259" y="2914651"/>
            <a:ext cx="6517482" cy="1028699"/>
          </a:xfrm>
        </p:spPr>
        <p:txBody>
          <a:bodyPr>
            <a:normAutofit/>
          </a:bodyPr>
          <a:lstStyle>
            <a:lvl1pPr marL="0" indent="0" algn="ctr">
              <a:buNone/>
              <a:defRPr sz="16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7192877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1775320"/>
            <a:ext cx="777287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5105779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621423"/>
            <a:ext cx="7763814" cy="2052614"/>
          </a:xfrm>
        </p:spPr>
        <p:txBody>
          <a:bodyPr anchor="b">
            <a:normAutofit/>
          </a:bodyPr>
          <a:lstStyle>
            <a:lvl1pPr>
              <a:defRPr sz="3000"/>
            </a:lvl1pPr>
          </a:lstStyle>
          <a:p>
            <a:r>
              <a:rPr lang="en-US"/>
              <a:t>Click to edit Master title style</a:t>
            </a:r>
            <a:endParaRPr lang="en-US" dirty="0"/>
          </a:p>
        </p:txBody>
      </p:sp>
      <p:sp>
        <p:nvSpPr>
          <p:cNvPr id="3" name="Text Placeholder 2"/>
          <p:cNvSpPr>
            <a:spLocks noGrp="1"/>
          </p:cNvSpPr>
          <p:nvPr>
            <p:ph type="body" idx="1"/>
          </p:nvPr>
        </p:nvSpPr>
        <p:spPr>
          <a:xfrm>
            <a:off x="685331" y="2743093"/>
            <a:ext cx="7763814" cy="1026137"/>
          </a:xfrm>
        </p:spPr>
        <p:txBody>
          <a:bodyPr>
            <a:normAutofit/>
          </a:bodyPr>
          <a:lstStyle>
            <a:lvl1pPr marL="0" indent="0" algn="ctr">
              <a:buNone/>
              <a:defRPr sz="1500">
                <a:solidFill>
                  <a:schemeClr val="bg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159168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685332" y="463888"/>
            <a:ext cx="7773338" cy="1197133"/>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1775320"/>
            <a:ext cx="382952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1775320"/>
            <a:ext cx="382905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018416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685332" y="463888"/>
            <a:ext cx="7773338" cy="11971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1778263"/>
            <a:ext cx="3655106"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3"/>
          <p:cNvSpPr>
            <a:spLocks noGrp="1"/>
          </p:cNvSpPr>
          <p:nvPr>
            <p:ph sz="quarter" idx="13"/>
          </p:nvPr>
        </p:nvSpPr>
        <p:spPr>
          <a:xfrm>
            <a:off x="685331" y="2288260"/>
            <a:ext cx="3829520" cy="2055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1778263"/>
            <a:ext cx="3661353"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Content Placeholder 5"/>
          <p:cNvSpPr>
            <a:spLocks noGrp="1"/>
          </p:cNvSpPr>
          <p:nvPr>
            <p:ph sz="quarter" idx="14"/>
          </p:nvPr>
        </p:nvSpPr>
        <p:spPr>
          <a:xfrm>
            <a:off x="4629150" y="2288260"/>
            <a:ext cx="3829051" cy="2055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2710068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smtClean="0"/>
              <a:t>4/7/2025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7245020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Date Placeholder 1"/>
          <p:cNvSpPr>
            <a:spLocks noGrp="1"/>
          </p:cNvSpPr>
          <p:nvPr>
            <p:ph type="dt" sz="half" idx="10"/>
          </p:nvPr>
        </p:nvSpPr>
        <p:spPr/>
        <p:txBody>
          <a:bodyPr/>
          <a:lstStyle/>
          <a:p>
            <a:fld id="{8DDF5F92-E675-4B36-9A60-69A962A68675}" type="datetimeFigureOut">
              <a:rPr lang="en-US" smtClean="0"/>
              <a:t>4/7/2025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109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2951766" cy="1517439"/>
          </a:xfrm>
        </p:spPr>
        <p:txBody>
          <a:bodyPr anchor="b"/>
          <a:lstStyle>
            <a:lvl1pPr algn="ctr">
              <a:defRPr sz="2400"/>
            </a:lvl1pPr>
          </a:lstStyle>
          <a:p>
            <a:r>
              <a:rPr lang="en-US"/>
              <a:t>Click to edit Master title style</a:t>
            </a:r>
            <a:endParaRPr lang="en-US" dirty="0"/>
          </a:p>
        </p:txBody>
      </p:sp>
      <p:sp>
        <p:nvSpPr>
          <p:cNvPr id="10" name="Content Placeholder 2"/>
          <p:cNvSpPr>
            <a:spLocks noGrp="1"/>
          </p:cNvSpPr>
          <p:nvPr>
            <p:ph sz="quarter" idx="13"/>
          </p:nvPr>
        </p:nvSpPr>
        <p:spPr>
          <a:xfrm>
            <a:off x="3808547" y="457201"/>
            <a:ext cx="4650122" cy="38861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1974639"/>
            <a:ext cx="2951767" cy="2368761"/>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5559370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4451227" cy="1517441"/>
          </a:xfrm>
        </p:spPr>
        <p:txBody>
          <a:bodyPr anchor="b"/>
          <a:lstStyle>
            <a:lvl1pPr algn="ct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68602" y="457201"/>
            <a:ext cx="2441519" cy="38862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1974639"/>
            <a:ext cx="4451212" cy="2368760"/>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8384888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46" y="3217030"/>
            <a:ext cx="7773324" cy="608708"/>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523696"/>
            <a:ext cx="7366899" cy="2410602"/>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31" y="3831546"/>
            <a:ext cx="7773339" cy="511854"/>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8387275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7773339" cy="2570434"/>
          </a:xfrm>
        </p:spPr>
        <p:txBody>
          <a:bodyPr anchor="ctr"/>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153616"/>
            <a:ext cx="7773339" cy="1189785"/>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0352306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1084659" y="457200"/>
            <a:ext cx="6977064" cy="2244678"/>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707524"/>
            <a:ext cx="6564224" cy="446091"/>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85331" y="3279597"/>
            <a:ext cx="7773339" cy="1065790"/>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3" name="TextBox 12"/>
          <p:cNvSpPr txBox="1"/>
          <p:nvPr/>
        </p:nvSpPr>
        <p:spPr>
          <a:xfrm>
            <a:off x="751116" y="565625"/>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4" name="TextBox 13"/>
          <p:cNvSpPr txBox="1"/>
          <p:nvPr/>
        </p:nvSpPr>
        <p:spPr>
          <a:xfrm>
            <a:off x="7918169" y="2245184"/>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0024035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1604041"/>
            <a:ext cx="7773339" cy="1883876"/>
          </a:xfrm>
        </p:spPr>
        <p:txBody>
          <a:bodyPr anchor="b"/>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496751"/>
            <a:ext cx="7773339"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4673058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Title 1"/>
          <p:cNvSpPr>
            <a:spLocks noGrp="1"/>
          </p:cNvSpPr>
          <p:nvPr>
            <p:ph type="title"/>
          </p:nvPr>
        </p:nvSpPr>
        <p:spPr>
          <a:xfrm>
            <a:off x="685331" y="457200"/>
            <a:ext cx="7773339" cy="1203821"/>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1775320"/>
            <a:ext cx="2474232"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685331" y="2207517"/>
            <a:ext cx="2474232"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339292" y="1775320"/>
            <a:ext cx="2468641"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3331012" y="2207517"/>
            <a:ext cx="2477513"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979974" y="1775320"/>
            <a:ext cx="2478696"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5979974" y="2207517"/>
            <a:ext cx="2478696"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6364452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0" name="Title 1"/>
          <p:cNvSpPr>
            <a:spLocks noGrp="1"/>
          </p:cNvSpPr>
          <p:nvPr>
            <p:ph type="title"/>
          </p:nvPr>
        </p:nvSpPr>
        <p:spPr>
          <a:xfrm>
            <a:off x="685331" y="458079"/>
            <a:ext cx="7773339" cy="120294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3153615"/>
            <a:ext cx="2472307"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685331" y="1775320"/>
            <a:ext cx="2472307" cy="1143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31" y="3585811"/>
            <a:ext cx="2472307"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332069" y="3153615"/>
            <a:ext cx="247637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331011" y="1775320"/>
            <a:ext cx="2477514"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11" y="3585811"/>
            <a:ext cx="2477514"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979974" y="3153615"/>
            <a:ext cx="247551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979974" y="1775320"/>
            <a:ext cx="2478696"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9880" y="3585809"/>
            <a:ext cx="2478790" cy="75759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0619338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1775320"/>
            <a:ext cx="7773339" cy="2568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6797386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Vertical Title 1"/>
          <p:cNvSpPr>
            <a:spLocks noGrp="1"/>
          </p:cNvSpPr>
          <p:nvPr>
            <p:ph type="title" orient="vert"/>
          </p:nvPr>
        </p:nvSpPr>
        <p:spPr>
          <a:xfrm>
            <a:off x="6543675" y="457201"/>
            <a:ext cx="1914995" cy="38861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457201"/>
            <a:ext cx="5744043" cy="38861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4/7/2025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6339737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1_Title slide">
    <p:bg>
      <p:bgPr>
        <a:solidFill>
          <a:schemeClr val="dk1"/>
        </a:solidFill>
        <a:effectLst/>
      </p:bgPr>
    </p:bg>
    <p:spTree>
      <p:nvGrpSpPr>
        <p:cNvPr id="1" name="Shape 8"/>
        <p:cNvGrpSpPr/>
        <p:nvPr/>
      </p:nvGrpSpPr>
      <p:grpSpPr>
        <a:xfrm>
          <a:off x="0" y="0"/>
          <a:ext cx="0" cy="0"/>
          <a:chOff x="0" y="0"/>
          <a:chExt cx="0" cy="0"/>
        </a:xfrm>
      </p:grpSpPr>
      <p:sp>
        <p:nvSpPr>
          <p:cNvPr id="10" name="Google Shape;10;p2"/>
          <p:cNvSpPr txBox="1">
            <a:spLocks noGrp="1"/>
          </p:cNvSpPr>
          <p:nvPr>
            <p:ph type="ctrTitle"/>
          </p:nvPr>
        </p:nvSpPr>
        <p:spPr>
          <a:xfrm>
            <a:off x="713225" y="1000699"/>
            <a:ext cx="4541100" cy="1722300"/>
          </a:xfrm>
          <a:prstGeom prst="rect">
            <a:avLst/>
          </a:prstGeom>
        </p:spPr>
        <p:txBody>
          <a:bodyPr spcFirstLastPara="1" wrap="square" lIns="91425" tIns="91425" rIns="91425" bIns="91425" anchor="t" anchorCtr="0">
            <a:noAutofit/>
          </a:bodyPr>
          <a:lstStyle>
            <a:lvl1pPr lvl="0">
              <a:spcBef>
                <a:spcPts val="0"/>
              </a:spcBef>
              <a:spcAft>
                <a:spcPts val="0"/>
              </a:spcAft>
              <a:buClr>
                <a:srgbClr val="191919"/>
              </a:buClr>
              <a:buSzPts val="5200"/>
              <a:buNone/>
              <a:defRPr sz="4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713225" y="3694550"/>
            <a:ext cx="2811600" cy="632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1200"/>
              <a:buNone/>
              <a:defRPr sz="14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 name="Google Shape;12;p2"/>
          <p:cNvSpPr>
            <a:spLocks noGrp="1"/>
          </p:cNvSpPr>
          <p:nvPr>
            <p:ph type="pic" idx="2"/>
          </p:nvPr>
        </p:nvSpPr>
        <p:spPr>
          <a:xfrm flipH="1">
            <a:off x="5483400" y="0"/>
            <a:ext cx="3660600" cy="5143500"/>
          </a:xfrm>
          <a:prstGeom prst="rect">
            <a:avLst/>
          </a:prstGeom>
          <a:noFill/>
          <a:ln>
            <a:noFill/>
          </a:ln>
        </p:spPr>
      </p:sp>
    </p:spTree>
    <p:extLst>
      <p:ext uri="{BB962C8B-B14F-4D97-AF65-F5344CB8AC3E}">
        <p14:creationId xmlns:p14="http://schemas.microsoft.com/office/powerpoint/2010/main" val="3146836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dk1"/>
        </a:solidFill>
        <a:effectLst/>
      </p:bgPr>
    </p:bg>
    <p:spTree>
      <p:nvGrpSpPr>
        <p:cNvPr id="1" name="Shape 54"/>
        <p:cNvGrpSpPr/>
        <p:nvPr/>
      </p:nvGrpSpPr>
      <p:grpSpPr>
        <a:xfrm>
          <a:off x="0" y="0"/>
          <a:ext cx="0" cy="0"/>
          <a:chOff x="0" y="0"/>
          <a:chExt cx="0" cy="0"/>
        </a:xfrm>
      </p:grpSpPr>
      <p:sp>
        <p:nvSpPr>
          <p:cNvPr id="56" name="Google Shape;56;p7"/>
          <p:cNvSpPr txBox="1">
            <a:spLocks noGrp="1"/>
          </p:cNvSpPr>
          <p:nvPr>
            <p:ph type="title"/>
          </p:nvPr>
        </p:nvSpPr>
        <p:spPr>
          <a:xfrm>
            <a:off x="713225" y="763088"/>
            <a:ext cx="4301700" cy="10872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7" name="Google Shape;57;p7"/>
          <p:cNvSpPr txBox="1">
            <a:spLocks noGrp="1"/>
          </p:cNvSpPr>
          <p:nvPr>
            <p:ph type="subTitle" idx="1"/>
          </p:nvPr>
        </p:nvSpPr>
        <p:spPr>
          <a:xfrm>
            <a:off x="713225" y="1909913"/>
            <a:ext cx="4301700" cy="247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200"/>
              <a:buFont typeface="Poppins" panose="00000500000000000000"/>
              <a:buAutoNum type="arabicPeriod"/>
              <a:defRPr/>
            </a:lvl1pPr>
            <a:lvl2pPr lvl="1" algn="ctr" rtl="0">
              <a:lnSpc>
                <a:spcPct val="100000"/>
              </a:lnSpc>
              <a:spcBef>
                <a:spcPts val="1000"/>
              </a:spcBef>
              <a:spcAft>
                <a:spcPts val="0"/>
              </a:spcAft>
              <a:buClr>
                <a:srgbClr val="E76A28"/>
              </a:buClr>
              <a:buSzPts val="1200"/>
              <a:buFont typeface="Nunito Light"/>
              <a:buAutoNum type="alphaLcPeriod"/>
              <a:defRPr/>
            </a:lvl2pPr>
            <a:lvl3pPr lvl="2" algn="ctr" rtl="0">
              <a:lnSpc>
                <a:spcPct val="100000"/>
              </a:lnSpc>
              <a:spcBef>
                <a:spcPts val="0"/>
              </a:spcBef>
              <a:spcAft>
                <a:spcPts val="0"/>
              </a:spcAft>
              <a:buClr>
                <a:srgbClr val="E76A28"/>
              </a:buClr>
              <a:buSzPts val="1200"/>
              <a:buFont typeface="Nunito Light"/>
              <a:buAutoNum type="romanLcPeriod"/>
              <a:defRPr/>
            </a:lvl3pPr>
            <a:lvl4pPr lvl="3" algn="ctr" rtl="0">
              <a:lnSpc>
                <a:spcPct val="100000"/>
              </a:lnSpc>
              <a:spcBef>
                <a:spcPts val="0"/>
              </a:spcBef>
              <a:spcAft>
                <a:spcPts val="0"/>
              </a:spcAft>
              <a:buClr>
                <a:srgbClr val="E76A28"/>
              </a:buClr>
              <a:buSzPts val="1200"/>
              <a:buFont typeface="Nunito Light"/>
              <a:buAutoNum type="arabicPeriod"/>
              <a:defRPr/>
            </a:lvl4pPr>
            <a:lvl5pPr lvl="4" algn="ctr" rtl="0">
              <a:lnSpc>
                <a:spcPct val="100000"/>
              </a:lnSpc>
              <a:spcBef>
                <a:spcPts val="0"/>
              </a:spcBef>
              <a:spcAft>
                <a:spcPts val="0"/>
              </a:spcAft>
              <a:buClr>
                <a:srgbClr val="E76A28"/>
              </a:buClr>
              <a:buSzPts val="1200"/>
              <a:buFont typeface="Nunito Light"/>
              <a:buAutoNum type="alphaLcPeriod"/>
              <a:defRPr/>
            </a:lvl5pPr>
            <a:lvl6pPr lvl="5" algn="ctr" rtl="0">
              <a:lnSpc>
                <a:spcPct val="100000"/>
              </a:lnSpc>
              <a:spcBef>
                <a:spcPts val="0"/>
              </a:spcBef>
              <a:spcAft>
                <a:spcPts val="0"/>
              </a:spcAft>
              <a:buClr>
                <a:srgbClr val="999999"/>
              </a:buClr>
              <a:buSzPts val="1200"/>
              <a:buFont typeface="Nunito Light"/>
              <a:buAutoNum type="romanLcPeriod"/>
              <a:defRPr/>
            </a:lvl6pPr>
            <a:lvl7pPr lvl="6" algn="ctr" rtl="0">
              <a:lnSpc>
                <a:spcPct val="100000"/>
              </a:lnSpc>
              <a:spcBef>
                <a:spcPts val="0"/>
              </a:spcBef>
              <a:spcAft>
                <a:spcPts val="0"/>
              </a:spcAft>
              <a:buClr>
                <a:srgbClr val="999999"/>
              </a:buClr>
              <a:buSzPts val="1200"/>
              <a:buFont typeface="Nunito Light"/>
              <a:buAutoNum type="arabicPeriod"/>
              <a:defRPr/>
            </a:lvl7pPr>
            <a:lvl8pPr lvl="7" algn="ctr" rtl="0">
              <a:lnSpc>
                <a:spcPct val="100000"/>
              </a:lnSpc>
              <a:spcBef>
                <a:spcPts val="0"/>
              </a:spcBef>
              <a:spcAft>
                <a:spcPts val="0"/>
              </a:spcAft>
              <a:buClr>
                <a:srgbClr val="999999"/>
              </a:buClr>
              <a:buSzPts val="1200"/>
              <a:buFont typeface="Nunito Light"/>
              <a:buAutoNum type="alphaLcPeriod"/>
              <a:defRPr/>
            </a:lvl8pPr>
            <a:lvl9pPr lvl="8" algn="ctr" rtl="0">
              <a:lnSpc>
                <a:spcPct val="100000"/>
              </a:lnSpc>
              <a:spcBef>
                <a:spcPts val="0"/>
              </a:spcBef>
              <a:spcAft>
                <a:spcPts val="0"/>
              </a:spcAft>
              <a:buClr>
                <a:srgbClr val="999999"/>
              </a:buClr>
              <a:buSzPts val="1200"/>
              <a:buFont typeface="Nunito Light"/>
              <a:buAutoNum type="romanLcPeriod"/>
              <a:defRPr/>
            </a:lvl9pPr>
          </a:lstStyle>
          <a:p>
            <a:endParaRPr/>
          </a:p>
        </p:txBody>
      </p:sp>
      <p:sp>
        <p:nvSpPr>
          <p:cNvPr id="58" name="Google Shape;58;p7"/>
          <p:cNvSpPr>
            <a:spLocks noGrp="1"/>
          </p:cNvSpPr>
          <p:nvPr>
            <p:ph type="pic" idx="2"/>
          </p:nvPr>
        </p:nvSpPr>
        <p:spPr>
          <a:xfrm>
            <a:off x="5154675" y="0"/>
            <a:ext cx="3989400" cy="5143500"/>
          </a:xfrm>
          <a:prstGeom prst="rect">
            <a:avLst/>
          </a:prstGeom>
          <a:noFill/>
          <a:ln>
            <a:noFill/>
          </a:ln>
        </p:spPr>
      </p:sp>
    </p:spTree>
    <p:extLst>
      <p:ext uri="{BB962C8B-B14F-4D97-AF65-F5344CB8AC3E}">
        <p14:creationId xmlns:p14="http://schemas.microsoft.com/office/powerpoint/2010/main" val="463297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dk1"/>
        </a:solidFill>
        <a:effectLst/>
      </p:bgPr>
    </p:bg>
    <p:spTree>
      <p:nvGrpSpPr>
        <p:cNvPr id="1" name="Shape 33"/>
        <p:cNvGrpSpPr/>
        <p:nvPr/>
      </p:nvGrpSpPr>
      <p:grpSpPr>
        <a:xfrm>
          <a:off x="0" y="0"/>
          <a:ext cx="0" cy="0"/>
          <a:chOff x="0" y="0"/>
          <a:chExt cx="0" cy="0"/>
        </a:xfrm>
      </p:grpSpPr>
      <p:sp>
        <p:nvSpPr>
          <p:cNvPr id="35" name="Google Shape;35;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 name="Google Shape;36;p5"/>
          <p:cNvSpPr txBox="1">
            <a:spLocks noGrp="1"/>
          </p:cNvSpPr>
          <p:nvPr>
            <p:ph type="subTitle" idx="1"/>
          </p:nvPr>
        </p:nvSpPr>
        <p:spPr>
          <a:xfrm>
            <a:off x="4767788" y="2574148"/>
            <a:ext cx="2674800" cy="1431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7" name="Google Shape;37;p5"/>
          <p:cNvSpPr txBox="1">
            <a:spLocks noGrp="1"/>
          </p:cNvSpPr>
          <p:nvPr>
            <p:ph type="subTitle" idx="2"/>
          </p:nvPr>
        </p:nvSpPr>
        <p:spPr>
          <a:xfrm>
            <a:off x="719988" y="2574148"/>
            <a:ext cx="2674800" cy="1431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 name="Google Shape;38;p5"/>
          <p:cNvSpPr txBox="1">
            <a:spLocks noGrp="1"/>
          </p:cNvSpPr>
          <p:nvPr>
            <p:ph type="subTitle" idx="3"/>
          </p:nvPr>
        </p:nvSpPr>
        <p:spPr>
          <a:xfrm>
            <a:off x="719988" y="2247050"/>
            <a:ext cx="2674800" cy="396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panose="020B0606020202050201"/>
              <a:buNone/>
              <a:defRPr sz="1800">
                <a:solidFill>
                  <a:schemeClr val="dk1"/>
                </a:solidFill>
                <a:latin typeface="Goldman"/>
                <a:ea typeface="Goldman"/>
                <a:cs typeface="Goldman"/>
                <a:sym typeface="Goldman"/>
              </a:defRPr>
            </a:lvl1pPr>
            <a:lvl2pPr lvl="1"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9pPr>
          </a:lstStyle>
          <a:p>
            <a:endParaRPr/>
          </a:p>
        </p:txBody>
      </p:sp>
      <p:sp>
        <p:nvSpPr>
          <p:cNvPr id="39" name="Google Shape;39;p5"/>
          <p:cNvSpPr txBox="1">
            <a:spLocks noGrp="1"/>
          </p:cNvSpPr>
          <p:nvPr>
            <p:ph type="subTitle" idx="4"/>
          </p:nvPr>
        </p:nvSpPr>
        <p:spPr>
          <a:xfrm>
            <a:off x="4767788" y="2247050"/>
            <a:ext cx="2674800" cy="396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panose="020B0606020202050201"/>
              <a:buNone/>
              <a:defRPr sz="1800">
                <a:solidFill>
                  <a:schemeClr val="dk1"/>
                </a:solidFill>
                <a:latin typeface="Goldman"/>
                <a:ea typeface="Goldman"/>
                <a:cs typeface="Goldman"/>
                <a:sym typeface="Goldman"/>
              </a:defRPr>
            </a:lvl1pPr>
            <a:lvl2pPr lvl="1"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0"/>
              </a:spcBef>
              <a:spcAft>
                <a:spcPts val="0"/>
              </a:spcAft>
              <a:buSzPts val="2400"/>
              <a:buFont typeface="Bebas Neue" panose="020B0606020202050201"/>
              <a:buNone/>
              <a:defRPr sz="2400">
                <a:latin typeface="Bebas Neue" panose="020B0606020202050201"/>
                <a:ea typeface="Bebas Neue" panose="020B0606020202050201"/>
                <a:cs typeface="Bebas Neue" panose="020B0606020202050201"/>
                <a:sym typeface="Bebas Neue" panose="020B0606020202050201"/>
              </a:defRPr>
            </a:lvl9pPr>
          </a:lstStyle>
          <a:p>
            <a:endParaRPr/>
          </a:p>
        </p:txBody>
      </p:sp>
    </p:spTree>
    <p:extLst>
      <p:ext uri="{BB962C8B-B14F-4D97-AF65-F5344CB8AC3E}">
        <p14:creationId xmlns:p14="http://schemas.microsoft.com/office/powerpoint/2010/main" val="271564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dk1"/>
        </a:solidFill>
        <a:effectLst/>
      </p:bgPr>
    </p:bg>
    <p:spTree>
      <p:nvGrpSpPr>
        <p:cNvPr id="1" name="Shape 113"/>
        <p:cNvGrpSpPr/>
        <p:nvPr/>
      </p:nvGrpSpPr>
      <p:grpSpPr>
        <a:xfrm>
          <a:off x="0" y="0"/>
          <a:ext cx="0" cy="0"/>
          <a:chOff x="0" y="0"/>
          <a:chExt cx="0" cy="0"/>
        </a:xfrm>
      </p:grpSpPr>
      <p:sp>
        <p:nvSpPr>
          <p:cNvPr id="115" name="Google Shape;115;p16"/>
          <p:cNvSpPr txBox="1">
            <a:spLocks noGrp="1"/>
          </p:cNvSpPr>
          <p:nvPr>
            <p:ph type="title"/>
          </p:nvPr>
        </p:nvSpPr>
        <p:spPr>
          <a:xfrm>
            <a:off x="713225" y="1517875"/>
            <a:ext cx="2801100" cy="10119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6" name="Google Shape;116;p16"/>
          <p:cNvSpPr txBox="1">
            <a:spLocks noGrp="1"/>
          </p:cNvSpPr>
          <p:nvPr>
            <p:ph type="subTitle" idx="1"/>
          </p:nvPr>
        </p:nvSpPr>
        <p:spPr>
          <a:xfrm>
            <a:off x="713225" y="2529725"/>
            <a:ext cx="2801100" cy="109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7" name="Google Shape;117;p16"/>
          <p:cNvSpPr>
            <a:spLocks noGrp="1"/>
          </p:cNvSpPr>
          <p:nvPr>
            <p:ph type="pic" idx="2"/>
          </p:nvPr>
        </p:nvSpPr>
        <p:spPr>
          <a:xfrm>
            <a:off x="3671775" y="0"/>
            <a:ext cx="2639700" cy="2805300"/>
          </a:xfrm>
          <a:prstGeom prst="rect">
            <a:avLst/>
          </a:prstGeom>
          <a:noFill/>
          <a:ln>
            <a:noFill/>
          </a:ln>
        </p:spPr>
      </p:sp>
      <p:sp>
        <p:nvSpPr>
          <p:cNvPr id="118" name="Google Shape;118;p16"/>
          <p:cNvSpPr>
            <a:spLocks noGrp="1"/>
          </p:cNvSpPr>
          <p:nvPr>
            <p:ph type="pic" idx="3"/>
          </p:nvPr>
        </p:nvSpPr>
        <p:spPr>
          <a:xfrm>
            <a:off x="3671775" y="2953775"/>
            <a:ext cx="5472300" cy="2189700"/>
          </a:xfrm>
          <a:prstGeom prst="rect">
            <a:avLst/>
          </a:prstGeom>
          <a:noFill/>
          <a:ln>
            <a:noFill/>
          </a:ln>
        </p:spPr>
      </p:sp>
      <p:sp>
        <p:nvSpPr>
          <p:cNvPr id="119" name="Google Shape;119;p16"/>
          <p:cNvSpPr>
            <a:spLocks noGrp="1"/>
          </p:cNvSpPr>
          <p:nvPr>
            <p:ph type="pic" idx="4"/>
          </p:nvPr>
        </p:nvSpPr>
        <p:spPr>
          <a:xfrm>
            <a:off x="6498316" y="0"/>
            <a:ext cx="2645700" cy="2805300"/>
          </a:xfrm>
          <a:prstGeom prst="rect">
            <a:avLst/>
          </a:prstGeom>
          <a:noFill/>
          <a:ln>
            <a:noFill/>
          </a:ln>
        </p:spPr>
      </p:sp>
    </p:spTree>
    <p:extLst>
      <p:ext uri="{BB962C8B-B14F-4D97-AF65-F5344CB8AC3E}">
        <p14:creationId xmlns:p14="http://schemas.microsoft.com/office/powerpoint/2010/main" val="6500780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28"/>
        <p:cNvGrpSpPr/>
        <p:nvPr/>
      </p:nvGrpSpPr>
      <p:grpSpPr>
        <a:xfrm>
          <a:off x="0" y="0"/>
          <a:ext cx="0" cy="0"/>
          <a:chOff x="0" y="0"/>
          <a:chExt cx="0" cy="0"/>
        </a:xfrm>
      </p:grpSpPr>
      <p:sp>
        <p:nvSpPr>
          <p:cNvPr id="133" name="Google Shape;133;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4" name="Google Shape;134;p18"/>
          <p:cNvSpPr txBox="1">
            <a:spLocks noGrp="1"/>
          </p:cNvSpPr>
          <p:nvPr>
            <p:ph type="subTitle" idx="1"/>
          </p:nvPr>
        </p:nvSpPr>
        <p:spPr>
          <a:xfrm>
            <a:off x="4679988" y="1258575"/>
            <a:ext cx="3718800" cy="3246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Char char="●"/>
              <a:defRPr b="0"/>
            </a:lvl1pPr>
            <a:lvl2pPr lvl="1" algn="ctr" rtl="0">
              <a:lnSpc>
                <a:spcPct val="100000"/>
              </a:lnSpc>
              <a:spcBef>
                <a:spcPts val="0"/>
              </a:spcBef>
              <a:spcAft>
                <a:spcPts val="0"/>
              </a:spcAft>
              <a:buSzPts val="1200"/>
              <a:buChar char="○"/>
              <a:defRPr/>
            </a:lvl2pPr>
            <a:lvl3pPr lvl="2" algn="ctr" rtl="0">
              <a:lnSpc>
                <a:spcPct val="100000"/>
              </a:lnSpc>
              <a:spcBef>
                <a:spcPts val="0"/>
              </a:spcBef>
              <a:spcAft>
                <a:spcPts val="0"/>
              </a:spcAft>
              <a:buSzPts val="1200"/>
              <a:buChar char="■"/>
              <a:defRPr/>
            </a:lvl3pPr>
            <a:lvl4pPr lvl="3" algn="ctr" rtl="0">
              <a:lnSpc>
                <a:spcPct val="100000"/>
              </a:lnSpc>
              <a:spcBef>
                <a:spcPts val="0"/>
              </a:spcBef>
              <a:spcAft>
                <a:spcPts val="0"/>
              </a:spcAft>
              <a:buSzPts val="1200"/>
              <a:buChar char="●"/>
              <a:defRPr/>
            </a:lvl4pPr>
            <a:lvl5pPr lvl="4" algn="ctr" rtl="0">
              <a:lnSpc>
                <a:spcPct val="100000"/>
              </a:lnSpc>
              <a:spcBef>
                <a:spcPts val="0"/>
              </a:spcBef>
              <a:spcAft>
                <a:spcPts val="0"/>
              </a:spcAft>
              <a:buSzPts val="1200"/>
              <a:buChar char="○"/>
              <a:defRPr/>
            </a:lvl5pPr>
            <a:lvl6pPr lvl="5" algn="ctr" rtl="0">
              <a:lnSpc>
                <a:spcPct val="100000"/>
              </a:lnSpc>
              <a:spcBef>
                <a:spcPts val="0"/>
              </a:spcBef>
              <a:spcAft>
                <a:spcPts val="0"/>
              </a:spcAft>
              <a:buSzPts val="1200"/>
              <a:buChar char="■"/>
              <a:defRPr/>
            </a:lvl6pPr>
            <a:lvl7pPr lvl="6" algn="ctr" rtl="0">
              <a:lnSpc>
                <a:spcPct val="100000"/>
              </a:lnSpc>
              <a:spcBef>
                <a:spcPts val="0"/>
              </a:spcBef>
              <a:spcAft>
                <a:spcPts val="0"/>
              </a:spcAft>
              <a:buSzPts val="1200"/>
              <a:buChar char="●"/>
              <a:defRPr/>
            </a:lvl7pPr>
            <a:lvl8pPr lvl="7" algn="ctr" rtl="0">
              <a:lnSpc>
                <a:spcPct val="100000"/>
              </a:lnSpc>
              <a:spcBef>
                <a:spcPts val="0"/>
              </a:spcBef>
              <a:spcAft>
                <a:spcPts val="0"/>
              </a:spcAft>
              <a:buSzPts val="1200"/>
              <a:buChar char="○"/>
              <a:defRPr/>
            </a:lvl8pPr>
            <a:lvl9pPr lvl="8" algn="ctr" rtl="0">
              <a:lnSpc>
                <a:spcPct val="100000"/>
              </a:lnSpc>
              <a:spcBef>
                <a:spcPts val="0"/>
              </a:spcBef>
              <a:spcAft>
                <a:spcPts val="0"/>
              </a:spcAft>
              <a:buSzPts val="1200"/>
              <a:buChar char="■"/>
              <a:defRPr/>
            </a:lvl9pPr>
          </a:lstStyle>
          <a:p>
            <a:endParaRPr/>
          </a:p>
        </p:txBody>
      </p:sp>
      <p:sp>
        <p:nvSpPr>
          <p:cNvPr id="135" name="Google Shape;135;p18"/>
          <p:cNvSpPr txBox="1">
            <a:spLocks noGrp="1"/>
          </p:cNvSpPr>
          <p:nvPr>
            <p:ph type="subTitle" idx="2"/>
          </p:nvPr>
        </p:nvSpPr>
        <p:spPr>
          <a:xfrm>
            <a:off x="745213" y="1258575"/>
            <a:ext cx="3718800" cy="3246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Char char="●"/>
              <a:defRPr b="0"/>
            </a:lvl1pPr>
            <a:lvl2pPr lvl="1" algn="ctr" rtl="0">
              <a:lnSpc>
                <a:spcPct val="100000"/>
              </a:lnSpc>
              <a:spcBef>
                <a:spcPts val="0"/>
              </a:spcBef>
              <a:spcAft>
                <a:spcPts val="0"/>
              </a:spcAft>
              <a:buSzPts val="1200"/>
              <a:buChar char="○"/>
              <a:defRPr/>
            </a:lvl2pPr>
            <a:lvl3pPr lvl="2" algn="ctr" rtl="0">
              <a:lnSpc>
                <a:spcPct val="100000"/>
              </a:lnSpc>
              <a:spcBef>
                <a:spcPts val="0"/>
              </a:spcBef>
              <a:spcAft>
                <a:spcPts val="0"/>
              </a:spcAft>
              <a:buSzPts val="1200"/>
              <a:buChar char="■"/>
              <a:defRPr/>
            </a:lvl3pPr>
            <a:lvl4pPr lvl="3" algn="ctr" rtl="0">
              <a:lnSpc>
                <a:spcPct val="100000"/>
              </a:lnSpc>
              <a:spcBef>
                <a:spcPts val="0"/>
              </a:spcBef>
              <a:spcAft>
                <a:spcPts val="0"/>
              </a:spcAft>
              <a:buSzPts val="1200"/>
              <a:buChar char="●"/>
              <a:defRPr/>
            </a:lvl4pPr>
            <a:lvl5pPr lvl="4" algn="ctr" rtl="0">
              <a:lnSpc>
                <a:spcPct val="100000"/>
              </a:lnSpc>
              <a:spcBef>
                <a:spcPts val="0"/>
              </a:spcBef>
              <a:spcAft>
                <a:spcPts val="0"/>
              </a:spcAft>
              <a:buSzPts val="1200"/>
              <a:buChar char="○"/>
              <a:defRPr/>
            </a:lvl5pPr>
            <a:lvl6pPr lvl="5" algn="ctr" rtl="0">
              <a:lnSpc>
                <a:spcPct val="100000"/>
              </a:lnSpc>
              <a:spcBef>
                <a:spcPts val="0"/>
              </a:spcBef>
              <a:spcAft>
                <a:spcPts val="0"/>
              </a:spcAft>
              <a:buSzPts val="1200"/>
              <a:buChar char="■"/>
              <a:defRPr/>
            </a:lvl6pPr>
            <a:lvl7pPr lvl="6" algn="ctr" rtl="0">
              <a:lnSpc>
                <a:spcPct val="100000"/>
              </a:lnSpc>
              <a:spcBef>
                <a:spcPts val="0"/>
              </a:spcBef>
              <a:spcAft>
                <a:spcPts val="0"/>
              </a:spcAft>
              <a:buSzPts val="1200"/>
              <a:buChar char="●"/>
              <a:defRPr/>
            </a:lvl7pPr>
            <a:lvl8pPr lvl="7" algn="ctr" rtl="0">
              <a:lnSpc>
                <a:spcPct val="100000"/>
              </a:lnSpc>
              <a:spcBef>
                <a:spcPts val="0"/>
              </a:spcBef>
              <a:spcAft>
                <a:spcPts val="0"/>
              </a:spcAft>
              <a:buSzPts val="1200"/>
              <a:buChar char="○"/>
              <a:defRPr/>
            </a:lvl8pPr>
            <a:lvl9pPr lvl="8" algn="ctr" rtl="0">
              <a:lnSpc>
                <a:spcPct val="100000"/>
              </a:lnSpc>
              <a:spcBef>
                <a:spcPts val="0"/>
              </a:spcBef>
              <a:spcAft>
                <a:spcPts val="0"/>
              </a:spcAft>
              <a:buSzPts val="1200"/>
              <a:buChar char="■"/>
              <a:defRPr/>
            </a:lvl9pPr>
          </a:lstStyle>
          <a:p>
            <a:endParaRPr/>
          </a:p>
        </p:txBody>
      </p:sp>
    </p:spTree>
    <p:extLst>
      <p:ext uri="{BB962C8B-B14F-4D97-AF65-F5344CB8AC3E}">
        <p14:creationId xmlns:p14="http://schemas.microsoft.com/office/powerpoint/2010/main" val="39153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4">
            <a:alphaModFix amt="80000"/>
            <a:extLst>
              <a:ext uri="{28A0092B-C50C-407E-A947-70E740481C1C}">
                <a14:useLocalDpi xmlns:a14="http://schemas.microsoft.com/office/drawing/2010/main" val="0"/>
              </a:ext>
            </a:extLst>
          </a:blip>
          <a:srcRect/>
          <a:stretch>
            <a:fillRect/>
          </a:stretch>
        </p:blipFill>
        <p:spPr bwMode="auto">
          <a:xfrm>
            <a:off x="1" y="0"/>
            <a:ext cx="9144002" cy="51435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463888"/>
            <a:ext cx="7773338" cy="119713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1775320"/>
            <a:ext cx="7773339" cy="2568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4412457"/>
            <a:ext cx="2057400" cy="273844"/>
          </a:xfrm>
          <a:prstGeom prst="rect">
            <a:avLst/>
          </a:prstGeom>
        </p:spPr>
        <p:txBody>
          <a:bodyPr vert="horz" lIns="91440" tIns="45720" rIns="91440" bIns="45720" rtlCol="0" anchor="ctr"/>
          <a:lstStyle>
            <a:lvl1pPr algn="r">
              <a:defRPr sz="750">
                <a:solidFill>
                  <a:schemeClr val="tx1"/>
                </a:solidFill>
              </a:defRPr>
            </a:lvl1pPr>
          </a:lstStyle>
          <a:p>
            <a:fld id="{5586B75A-687E-405C-8A0B-8D00578BA2C3}" type="datetimeFigureOut">
              <a:rPr lang="en-US" smtClean="0"/>
              <a:pPr/>
              <a:t>4/7/2025</a:t>
            </a:fld>
            <a:endParaRPr lang="en-US" dirty="0"/>
          </a:p>
        </p:txBody>
      </p:sp>
      <p:sp>
        <p:nvSpPr>
          <p:cNvPr id="5" name="Footer Placeholder 4"/>
          <p:cNvSpPr>
            <a:spLocks noGrp="1"/>
          </p:cNvSpPr>
          <p:nvPr>
            <p:ph type="ftr" sz="quarter" idx="3"/>
          </p:nvPr>
        </p:nvSpPr>
        <p:spPr>
          <a:xfrm>
            <a:off x="685331" y="4412457"/>
            <a:ext cx="5004665" cy="273844"/>
          </a:xfrm>
          <a:prstGeom prst="rect">
            <a:avLst/>
          </a:prstGeom>
        </p:spPr>
        <p:txBody>
          <a:bodyPr vert="horz" lIns="91440" tIns="45720" rIns="91440" bIns="45720" rtlCol="0" anchor="ctr"/>
          <a:lstStyle>
            <a:lvl1pPr algn="l">
              <a:defRPr sz="750">
                <a:solidFill>
                  <a:schemeClr val="tx1"/>
                </a:solidFill>
              </a:defRPr>
            </a:lvl1pPr>
          </a:lstStyle>
          <a:p>
            <a:endParaRPr lang="en-US" dirty="0"/>
          </a:p>
        </p:txBody>
      </p:sp>
      <p:sp>
        <p:nvSpPr>
          <p:cNvPr id="6" name="Slide Number Placeholder 5"/>
          <p:cNvSpPr>
            <a:spLocks noGrp="1"/>
          </p:cNvSpPr>
          <p:nvPr>
            <p:ph type="sldNum" sz="quarter" idx="4"/>
          </p:nvPr>
        </p:nvSpPr>
        <p:spPr>
          <a:xfrm>
            <a:off x="7885509" y="4412457"/>
            <a:ext cx="573161" cy="273844"/>
          </a:xfrm>
          <a:prstGeom prst="rect">
            <a:avLst/>
          </a:prstGeom>
        </p:spPr>
        <p:txBody>
          <a:bodyPr vert="horz" lIns="91440" tIns="45720" rIns="91440" bIns="45720" rtlCol="0" anchor="ctr"/>
          <a:lstStyle>
            <a:lvl1pPr algn="r">
              <a:defRPr sz="75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8488875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Lst>
  <p:hf hdr="0" ftr="0" dt="0"/>
  <p:txStyles>
    <p:titleStyle>
      <a:lvl1pPr algn="ctr" defTabSz="685800" rtl="0" eaLnBrk="1" latinLnBrk="0" hangingPunct="1">
        <a:lnSpc>
          <a:spcPct val="90000"/>
        </a:lnSpc>
        <a:spcBef>
          <a:spcPct val="0"/>
        </a:spcBef>
        <a:buNone/>
        <a:defRPr sz="2700" kern="1200" cap="all" baseline="0">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ags" Target="../tags/tag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Shape 220"/>
        <p:cNvGrpSpPr/>
        <p:nvPr/>
      </p:nvGrpSpPr>
      <p:grpSpPr>
        <a:xfrm>
          <a:off x="0" y="0"/>
          <a:ext cx="0" cy="0"/>
          <a:chOff x="0" y="0"/>
          <a:chExt cx="0" cy="0"/>
        </a:xfrm>
      </p:grpSpPr>
      <p:sp>
        <p:nvSpPr>
          <p:cNvPr id="221" name="Google Shape;221;p29"/>
          <p:cNvSpPr txBox="1">
            <a:spLocks noGrp="1"/>
          </p:cNvSpPr>
          <p:nvPr>
            <p:ph type="ctrTitle"/>
          </p:nvPr>
        </p:nvSpPr>
        <p:spPr>
          <a:xfrm>
            <a:off x="37728" y="1587545"/>
            <a:ext cx="9413240" cy="110172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en-US" sz="4800"/>
              <a:t>California Housing Data</a:t>
            </a:r>
          </a:p>
        </p:txBody>
      </p:sp>
      <p:sp>
        <p:nvSpPr>
          <p:cNvPr id="2" name="Google Shape;250;p31"/>
          <p:cNvSpPr txBox="1">
            <a:spLocks noGrp="1"/>
          </p:cNvSpPr>
          <p:nvPr>
            <p:ph type="subTitle" idx="1"/>
          </p:nvPr>
        </p:nvSpPr>
        <p:spPr>
          <a:xfrm>
            <a:off x="1633480" y="2571750"/>
            <a:ext cx="2811600" cy="63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en-GB" sz="2400" b="1" u="sng" dirty="0">
                <a:solidFill>
                  <a:schemeClr val="accent1"/>
                </a:solidFill>
              </a:rPr>
              <a:t>Submitted By</a:t>
            </a:r>
            <a:r>
              <a:rPr lang="en-US" altLang="en-GB" sz="2400" dirty="0">
                <a:solidFill>
                  <a:schemeClr val="accent1"/>
                </a:solidFill>
              </a:rPr>
              <a:t> : </a:t>
            </a:r>
          </a:p>
        </p:txBody>
      </p:sp>
      <p:graphicFrame>
        <p:nvGraphicFramePr>
          <p:cNvPr id="4" name="Table 3"/>
          <p:cNvGraphicFramePr/>
          <p:nvPr>
            <p:custDataLst>
              <p:tags r:id="rId1"/>
            </p:custDataLst>
            <p:extLst>
              <p:ext uri="{D42A27DB-BD31-4B8C-83A1-F6EECF244321}">
                <p14:modId xmlns:p14="http://schemas.microsoft.com/office/powerpoint/2010/main" val="1386061731"/>
              </p:ext>
            </p:extLst>
          </p:nvPr>
        </p:nvGraphicFramePr>
        <p:xfrm>
          <a:off x="1633480" y="3204450"/>
          <a:ext cx="5816600" cy="1597660"/>
        </p:xfrm>
        <a:graphic>
          <a:graphicData uri="http://schemas.openxmlformats.org/drawingml/2006/table">
            <a:tbl>
              <a:tblPr firstRow="1" bandRow="1">
                <a:tableStyleId>{5940675A-B579-460E-94D1-54222C63F5DA}</a:tableStyleId>
              </a:tblPr>
              <a:tblGrid>
                <a:gridCol w="2908300">
                  <a:extLst>
                    <a:ext uri="{9D8B030D-6E8A-4147-A177-3AD203B41FA5}">
                      <a16:colId xmlns:a16="http://schemas.microsoft.com/office/drawing/2014/main" val="20000"/>
                    </a:ext>
                  </a:extLst>
                </a:gridCol>
                <a:gridCol w="2908300">
                  <a:extLst>
                    <a:ext uri="{9D8B030D-6E8A-4147-A177-3AD203B41FA5}">
                      <a16:colId xmlns:a16="http://schemas.microsoft.com/office/drawing/2014/main" val="20001"/>
                    </a:ext>
                  </a:extLst>
                </a:gridCol>
              </a:tblGrid>
              <a:tr h="325120">
                <a:tc>
                  <a:txBody>
                    <a:bodyPr/>
                    <a:lstStyle/>
                    <a:p>
                      <a:pPr algn="ctr">
                        <a:buNone/>
                      </a:pPr>
                      <a:r>
                        <a:rPr lang="en-US" b="1">
                          <a:solidFill>
                            <a:schemeClr val="tx2">
                              <a:lumMod val="60000"/>
                              <a:lumOff val="40000"/>
                            </a:schemeClr>
                          </a:solidFill>
                        </a:rPr>
                        <a:t>NAME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buNone/>
                      </a:pPr>
                      <a:r>
                        <a:rPr lang="en-US" b="1">
                          <a:solidFill>
                            <a:schemeClr val="tx2">
                              <a:lumMod val="60000"/>
                              <a:lumOff val="40000"/>
                            </a:schemeClr>
                          </a:solidFill>
                        </a:rPr>
                        <a:t>REGD. NUMBER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r h="318135">
                <a:tc>
                  <a:txBody>
                    <a:bodyPr/>
                    <a:lstStyle/>
                    <a:p>
                      <a:pPr algn="ctr">
                        <a:buNone/>
                      </a:pPr>
                      <a:r>
                        <a:rPr lang="en-US" dirty="0"/>
                        <a:t>SUPRIYA SAHOO</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buNone/>
                      </a:pPr>
                      <a:r>
                        <a:rPr lang="en-US" dirty="0"/>
                        <a:t>2201020438</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1"/>
                  </a:ext>
                </a:extLst>
              </a:tr>
              <a:tr h="318135">
                <a:tc>
                  <a:txBody>
                    <a:bodyPr/>
                    <a:lstStyle/>
                    <a:p>
                      <a:pPr algn="ctr">
                        <a:buNone/>
                      </a:pPr>
                      <a:r>
                        <a:rPr lang="en-US" dirty="0"/>
                        <a:t>SMRUTI RANJAN SAHOO</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pPr algn="ctr">
                        <a:buNone/>
                      </a:pPr>
                      <a:r>
                        <a:rPr lang="en-US" dirty="0"/>
                        <a:t>2201020417</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8135">
                <a:tc>
                  <a:txBody>
                    <a:bodyPr/>
                    <a:lstStyle/>
                    <a:p>
                      <a:pPr algn="ctr">
                        <a:buNone/>
                      </a:pPr>
                      <a:r>
                        <a:rPr lang="en-US" dirty="0"/>
                        <a:t>SUBHASMITA DASH</a:t>
                      </a: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pPr algn="ctr">
                        <a:buNone/>
                      </a:pPr>
                      <a:r>
                        <a:rPr lang="en-US" dirty="0"/>
                        <a:t>2201020422</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92816"/>
                  </a:ext>
                </a:extLst>
              </a:tr>
              <a:tr h="318135">
                <a:tc>
                  <a:txBody>
                    <a:bodyPr/>
                    <a:lstStyle/>
                    <a:p>
                      <a:pPr algn="ctr">
                        <a:buNone/>
                      </a:pPr>
                      <a:r>
                        <a:rPr lang="en-US" dirty="0"/>
                        <a:t>SHREYA TRIPATHI</a:t>
                      </a: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algn="ctr">
                        <a:buNone/>
                      </a:pPr>
                      <a:r>
                        <a:rPr lang="en-US" dirty="0"/>
                        <a:t>2201020261</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351179343"/>
                  </a:ext>
                </a:extLst>
              </a:tr>
            </a:tbl>
          </a:graphicData>
        </a:graphic>
      </p:graphicFrame>
      <p:sp>
        <p:nvSpPr>
          <p:cNvPr id="3" name="Google Shape;221;p29"/>
          <p:cNvSpPr txBox="1"/>
          <p:nvPr/>
        </p:nvSpPr>
        <p:spPr>
          <a:xfrm>
            <a:off x="37728" y="200342"/>
            <a:ext cx="9413240" cy="1101725"/>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Goldman"/>
              <a:buNone/>
              <a:defRPr sz="4700" b="0" i="0" u="none" strike="noStrike" cap="none">
                <a:solidFill>
                  <a:schemeClr val="dk1"/>
                </a:solidFill>
                <a:latin typeface="Goldman"/>
                <a:ea typeface="Goldman"/>
                <a:cs typeface="Goldman"/>
                <a:sym typeface="Goldman"/>
              </a:defRPr>
            </a:lvl1pPr>
            <a:lvl2pPr marR="0" lvl="1"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2pPr>
            <a:lvl3pPr marR="0" lvl="2"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3pPr>
            <a:lvl4pPr marR="0" lvl="3"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4pPr>
            <a:lvl5pPr marR="0" lvl="4"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5pPr>
            <a:lvl6pPr marR="0" lvl="5"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6pPr>
            <a:lvl7pPr marR="0" lvl="6"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7pPr>
            <a:lvl8pPr marR="0" lvl="7"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8pPr>
            <a:lvl9pPr marR="0" lvl="8" algn="ctr" rtl="0">
              <a:lnSpc>
                <a:spcPct val="100000"/>
              </a:lnSpc>
              <a:spcBef>
                <a:spcPts val="0"/>
              </a:spcBef>
              <a:spcAft>
                <a:spcPts val="0"/>
              </a:spcAft>
              <a:buClr>
                <a:srgbClr val="191919"/>
              </a:buClr>
              <a:buSzPts val="5200"/>
              <a:buFont typeface="Goldman"/>
              <a:buNone/>
              <a:defRPr sz="5200" b="0" i="0" u="none" strike="noStrike" cap="none">
                <a:solidFill>
                  <a:srgbClr val="191919"/>
                </a:solidFill>
                <a:latin typeface="Goldman"/>
                <a:ea typeface="Goldman"/>
                <a:cs typeface="Goldman"/>
                <a:sym typeface="Goldman"/>
              </a:defRPr>
            </a:lvl9pPr>
          </a:lstStyle>
          <a:p>
            <a:pPr marL="0" lvl="0" indent="0" algn="ctr" rtl="0">
              <a:spcBef>
                <a:spcPts val="0"/>
              </a:spcBef>
              <a:spcAft>
                <a:spcPts val="0"/>
              </a:spcAft>
              <a:buNone/>
            </a:pPr>
            <a:r>
              <a:rPr lang="en-US" altLang="en-US" sz="4800"/>
              <a:t>AI &amp; 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Shape 261"/>
        <p:cNvGrpSpPr/>
        <p:nvPr/>
      </p:nvGrpSpPr>
      <p:grpSpPr>
        <a:xfrm>
          <a:off x="0" y="0"/>
          <a:ext cx="0" cy="0"/>
          <a:chOff x="0" y="0"/>
          <a:chExt cx="0" cy="0"/>
        </a:xfrm>
      </p:grpSpPr>
      <p:sp>
        <p:nvSpPr>
          <p:cNvPr id="262" name="Google Shape;262;p32"/>
          <p:cNvSpPr txBox="1">
            <a:spLocks noGrp="1"/>
          </p:cNvSpPr>
          <p:nvPr>
            <p:ph type="title"/>
          </p:nvPr>
        </p:nvSpPr>
        <p:spPr>
          <a:xfrm>
            <a:off x="38100" y="393700"/>
            <a:ext cx="9283065"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ctr" rtl="0">
              <a:spcBef>
                <a:spcPts val="0"/>
              </a:spcBef>
              <a:spcAft>
                <a:spcPts val="0"/>
              </a:spcAft>
              <a:buNone/>
            </a:pPr>
            <a:r>
              <a:rPr lang="en-US" altLang="en-GB" sz="3400" dirty="0">
                <a:solidFill>
                  <a:schemeClr val="accent1"/>
                </a:solidFill>
                <a:effectLst>
                  <a:outerShdw blurRad="38100" dist="25400" dir="5400000" algn="ctr" rotWithShape="0">
                    <a:srgbClr val="6E747A">
                      <a:alpha val="43000"/>
                    </a:srgbClr>
                  </a:outerShdw>
                </a:effectLst>
              </a:rPr>
              <a:t>INTRODUCTION </a:t>
            </a:r>
          </a:p>
        </p:txBody>
      </p:sp>
      <p:sp>
        <p:nvSpPr>
          <p:cNvPr id="6" name="Text Box 5"/>
          <p:cNvSpPr txBox="1"/>
          <p:nvPr/>
        </p:nvSpPr>
        <p:spPr>
          <a:xfrm>
            <a:off x="618490" y="1347470"/>
            <a:ext cx="8213725" cy="2308324"/>
          </a:xfrm>
          <a:prstGeom prst="rect">
            <a:avLst/>
          </a:prstGeom>
          <a:noFill/>
        </p:spPr>
        <p:txBody>
          <a:bodyPr wrap="square" rtlCol="0">
            <a:spAutoFit/>
          </a:bodyPr>
          <a:lstStyle/>
          <a:p>
            <a:pPr algn="just"/>
            <a:r>
              <a:rPr lang="en-US" dirty="0">
                <a:solidFill>
                  <a:schemeClr val="tx1">
                    <a:lumMod val="95000"/>
                    <a:lumOff val="5000"/>
                  </a:schemeClr>
                </a:solidFill>
                <a:latin typeface="Times New Roman" panose="02020603050405020304" pitchFamily="18" charset="0"/>
                <a:cs typeface="Times New Roman" panose="02020603050405020304" pitchFamily="18" charset="0"/>
              </a:rPr>
              <a:t>The dataset contains 20,640 rows and 10 columns, each representing a housing block in California. It includes geographical features (longitude, latitude), housing characteristics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housing_median_age</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total_rooms</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total_bedrooms</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households), demographic data (population,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median_income</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and the target variable: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median_house_value</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The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ocean_proximity</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column is categorical, indicating how close a location is to the ocean. Only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total_bedrooms</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has missing values (207 entries); the rest are complete. This dataset is often used for predictive modeling, exploratory analysis, and studying housing trends.</a:t>
            </a: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277"/>
        <p:cNvGrpSpPr/>
        <p:nvPr/>
      </p:nvGrpSpPr>
      <p:grpSpPr>
        <a:xfrm>
          <a:off x="0" y="0"/>
          <a:ext cx="0" cy="0"/>
          <a:chOff x="0" y="0"/>
          <a:chExt cx="0" cy="0"/>
        </a:xfrm>
      </p:grpSpPr>
      <p:sp>
        <p:nvSpPr>
          <p:cNvPr id="262" name="Google Shape;262;p32"/>
          <p:cNvSpPr txBox="1">
            <a:spLocks noGrp="1"/>
          </p:cNvSpPr>
          <p:nvPr>
            <p:ph type="title"/>
          </p:nvPr>
        </p:nvSpPr>
        <p:spPr>
          <a:xfrm>
            <a:off x="497840" y="321945"/>
            <a:ext cx="8670290"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l" rtl="0">
              <a:spcBef>
                <a:spcPts val="0"/>
              </a:spcBef>
              <a:spcAft>
                <a:spcPts val="0"/>
              </a:spcAft>
              <a:buNone/>
            </a:pPr>
            <a:r>
              <a:rPr lang="en-US" altLang="en-GB" u="sng">
                <a:solidFill>
                  <a:schemeClr val="tx2">
                    <a:lumMod val="60000"/>
                    <a:lumOff val="40000"/>
                  </a:schemeClr>
                </a:solidFill>
                <a:effectLst>
                  <a:outerShdw blurRad="38100" dist="25400" dir="5400000" algn="ctr" rotWithShape="0">
                    <a:srgbClr val="6E747A">
                      <a:alpha val="43000"/>
                    </a:srgbClr>
                  </a:outerShdw>
                </a:effectLst>
              </a:rPr>
              <a:t>Median House Value   VS   Median Income </a:t>
            </a:r>
          </a:p>
        </p:txBody>
      </p:sp>
      <p:sp>
        <p:nvSpPr>
          <p:cNvPr id="3" name="Text Box 0"/>
          <p:cNvSpPr txBox="1"/>
          <p:nvPr/>
        </p:nvSpPr>
        <p:spPr>
          <a:xfrm>
            <a:off x="5076190" y="1390384"/>
            <a:ext cx="3048000" cy="369332"/>
          </a:xfrm>
          <a:prstGeom prst="rect">
            <a:avLst/>
          </a:prstGeom>
          <a:noFill/>
        </p:spPr>
        <p:txBody>
          <a:bodyPr wrap="square" rtlCol="0">
            <a:spAutoFit/>
          </a:bodyPr>
          <a:lstStyle/>
          <a:p>
            <a:pPr indent="0"/>
            <a:r>
              <a:rPr lang="en-US" b="1" u="sng" dirty="0">
                <a:solidFill>
                  <a:schemeClr val="accent1">
                    <a:lumMod val="50000"/>
                  </a:schemeClr>
                </a:solidFill>
              </a:rPr>
              <a:t>INTERPRETATION </a:t>
            </a:r>
            <a:r>
              <a:rPr lang="en-US" b="1" u="sng" dirty="0">
                <a:solidFill>
                  <a:schemeClr val="accent1">
                    <a:lumMod val="60000"/>
                    <a:lumOff val="40000"/>
                  </a:schemeClr>
                </a:solidFill>
              </a:rPr>
              <a:t> </a:t>
            </a:r>
            <a:endParaRPr lang="en-US" altLang="en-US" b="1" u="sng" dirty="0">
              <a:solidFill>
                <a:schemeClr val="accent1">
                  <a:lumMod val="60000"/>
                  <a:lumOff val="40000"/>
                </a:schemeClr>
              </a:solidFill>
            </a:endParaRPr>
          </a:p>
        </p:txBody>
      </p:sp>
      <p:sp>
        <p:nvSpPr>
          <p:cNvPr id="2" name="Text Box 1"/>
          <p:cNvSpPr txBox="1"/>
          <p:nvPr/>
        </p:nvSpPr>
        <p:spPr>
          <a:xfrm>
            <a:off x="5005070" y="1972441"/>
            <a:ext cx="4030345" cy="2123658"/>
          </a:xfrm>
          <a:prstGeom prst="rect">
            <a:avLst/>
          </a:prstGeom>
          <a:noFill/>
        </p:spPr>
        <p:txBody>
          <a:bodyPr wrap="square" rtlCol="0">
            <a:spAutoFit/>
          </a:bodyPr>
          <a:lstStyle/>
          <a:p>
            <a:pPr marL="171450" indent="-171450" algn="just">
              <a:buClr>
                <a:srgbClr val="6FA5FD"/>
              </a:buClr>
              <a:buFont typeface="Wingdings" panose="05000000000000000000" charset="0"/>
              <a:buChar char="Ø"/>
            </a:pPr>
            <a:r>
              <a:rPr lang="en-US" altLang="en-US" sz="1200" b="1" dirty="0">
                <a:solidFill>
                  <a:schemeClr val="tx2">
                    <a:lumMod val="50000"/>
                  </a:schemeClr>
                </a:solidFill>
              </a:rPr>
              <a:t>Positive Correlation</a:t>
            </a:r>
            <a:r>
              <a:rPr lang="en-US" altLang="en-US" sz="1200" b="1" dirty="0">
                <a:solidFill>
                  <a:schemeClr val="accent2">
                    <a:lumMod val="60000"/>
                    <a:lumOff val="40000"/>
                  </a:schemeClr>
                </a:solidFill>
              </a:rPr>
              <a:t>:</a:t>
            </a:r>
            <a:r>
              <a:rPr lang="en-US" altLang="en-US" sz="1200" dirty="0">
                <a:solidFill>
                  <a:schemeClr val="tx1"/>
                </a:solidFill>
              </a:rPr>
              <a:t> The graph shows a clear positive correlation — higher median income areas generally have higher median house values.</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tx2">
                    <a:lumMod val="50000"/>
                  </a:schemeClr>
                </a:solidFill>
              </a:rPr>
              <a:t>Prediction Error</a:t>
            </a:r>
            <a:r>
              <a:rPr lang="en-US" altLang="en-US" sz="1200" b="1" dirty="0">
                <a:solidFill>
                  <a:schemeClr val="accent2">
                    <a:lumMod val="60000"/>
                    <a:lumOff val="40000"/>
                  </a:schemeClr>
                </a:solidFill>
              </a:rPr>
              <a:t>: </a:t>
            </a:r>
            <a:r>
              <a:rPr lang="en-US" altLang="en-US" sz="1200" dirty="0">
                <a:solidFill>
                  <a:schemeClr val="tx1"/>
                </a:solidFill>
              </a:rPr>
              <a:t>There’s visible deviation between actual and predicted values, especially at the high end (where actual values level off but the line keeps rising).</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dirty="0">
                <a:solidFill>
                  <a:schemeClr val="tx1"/>
                </a:solidFill>
              </a:rPr>
              <a:t>The regression model captures the general trend but fails to account for saturation or non-linearity in house values.</a:t>
            </a:r>
          </a:p>
          <a:p>
            <a:pPr algn="just"/>
            <a:endParaRPr lang="en-US" altLang="en-US" sz="1200" dirty="0">
              <a:solidFill>
                <a:schemeClr val="tx1"/>
              </a:solidFill>
            </a:endParaRPr>
          </a:p>
        </p:txBody>
      </p:sp>
      <p:pic>
        <p:nvPicPr>
          <p:cNvPr id="5" name="Picture 4">
            <a:extLst>
              <a:ext uri="{FF2B5EF4-FFF2-40B4-BE49-F238E27FC236}">
                <a16:creationId xmlns:a16="http://schemas.microsoft.com/office/drawing/2014/main" id="{6BB76F61-F56E-3451-13E1-5A6D10118A28}"/>
              </a:ext>
            </a:extLst>
          </p:cNvPr>
          <p:cNvPicPr>
            <a:picLocks noChangeAspect="1"/>
          </p:cNvPicPr>
          <p:nvPr/>
        </p:nvPicPr>
        <p:blipFill>
          <a:blip r:embed="rId3"/>
          <a:stretch>
            <a:fillRect/>
          </a:stretch>
        </p:blipFill>
        <p:spPr>
          <a:xfrm>
            <a:off x="113784" y="1125203"/>
            <a:ext cx="4578350" cy="369635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277"/>
        <p:cNvGrpSpPr/>
        <p:nvPr/>
      </p:nvGrpSpPr>
      <p:grpSpPr>
        <a:xfrm>
          <a:off x="0" y="0"/>
          <a:ext cx="0" cy="0"/>
          <a:chOff x="0" y="0"/>
          <a:chExt cx="0" cy="0"/>
        </a:xfrm>
      </p:grpSpPr>
      <p:sp>
        <p:nvSpPr>
          <p:cNvPr id="262" name="Google Shape;262;p32"/>
          <p:cNvSpPr txBox="1">
            <a:spLocks noGrp="1"/>
          </p:cNvSpPr>
          <p:nvPr>
            <p:ph type="title"/>
          </p:nvPr>
        </p:nvSpPr>
        <p:spPr>
          <a:xfrm>
            <a:off x="497840" y="321945"/>
            <a:ext cx="8670290"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l" rtl="0">
              <a:spcBef>
                <a:spcPts val="0"/>
              </a:spcBef>
              <a:spcAft>
                <a:spcPts val="0"/>
              </a:spcAft>
              <a:buNone/>
            </a:pPr>
            <a:r>
              <a:rPr lang="en-US" altLang="en-US" u="sng">
                <a:solidFill>
                  <a:schemeClr val="tx2">
                    <a:lumMod val="60000"/>
                    <a:lumOff val="40000"/>
                  </a:schemeClr>
                </a:solidFill>
                <a:effectLst>
                  <a:outerShdw blurRad="38100" dist="25400" dir="5400000" algn="ctr" rotWithShape="0">
                    <a:srgbClr val="6E747A">
                      <a:alpha val="43000"/>
                    </a:srgbClr>
                  </a:outerShdw>
                </a:effectLst>
              </a:rPr>
              <a:t>Total Rooms </a:t>
            </a:r>
            <a:r>
              <a:rPr lang="en-US" altLang="en-GB" u="sng">
                <a:solidFill>
                  <a:schemeClr val="tx2">
                    <a:lumMod val="60000"/>
                    <a:lumOff val="40000"/>
                  </a:schemeClr>
                </a:solidFill>
                <a:effectLst>
                  <a:outerShdw blurRad="38100" dist="25400" dir="5400000" algn="ctr" rotWithShape="0">
                    <a:srgbClr val="6E747A">
                      <a:alpha val="43000"/>
                    </a:srgbClr>
                  </a:outerShdw>
                </a:effectLst>
              </a:rPr>
              <a:t>  VS   Median Income </a:t>
            </a:r>
          </a:p>
        </p:txBody>
      </p:sp>
      <p:pic>
        <p:nvPicPr>
          <p:cNvPr id="3" name="Picture 2"/>
          <p:cNvPicPr>
            <a:picLocks noChangeAspect="1"/>
          </p:cNvPicPr>
          <p:nvPr/>
        </p:nvPicPr>
        <p:blipFill>
          <a:blip r:embed="rId3"/>
          <a:srcRect l="1477"/>
          <a:stretch>
            <a:fillRect/>
          </a:stretch>
        </p:blipFill>
        <p:spPr>
          <a:xfrm>
            <a:off x="191386" y="1099185"/>
            <a:ext cx="4877184" cy="3732437"/>
          </a:xfrm>
          <a:prstGeom prst="rect">
            <a:avLst/>
          </a:prstGeom>
        </p:spPr>
      </p:pic>
      <p:sp>
        <p:nvSpPr>
          <p:cNvPr id="5" name="Text Box 0"/>
          <p:cNvSpPr txBox="1"/>
          <p:nvPr/>
        </p:nvSpPr>
        <p:spPr>
          <a:xfrm>
            <a:off x="5076190" y="1852930"/>
            <a:ext cx="3048000" cy="306705"/>
          </a:xfrm>
          <a:prstGeom prst="rect">
            <a:avLst/>
          </a:prstGeom>
          <a:noFill/>
        </p:spPr>
        <p:txBody>
          <a:bodyPr wrap="square" rtlCol="0">
            <a:spAutoFit/>
          </a:bodyPr>
          <a:lstStyle/>
          <a:p>
            <a:pPr indent="0"/>
            <a:r>
              <a:rPr lang="en-US" b="1" u="sng">
                <a:solidFill>
                  <a:schemeClr val="accent1">
                    <a:lumMod val="60000"/>
                    <a:lumOff val="40000"/>
                  </a:schemeClr>
                </a:solidFill>
              </a:rPr>
              <a:t>INTERPRETATION  </a:t>
            </a:r>
            <a:endParaRPr lang="en-US" altLang="en-US" b="1" u="sng">
              <a:solidFill>
                <a:schemeClr val="accent1">
                  <a:lumMod val="60000"/>
                  <a:lumOff val="40000"/>
                </a:schemeClr>
              </a:solidFill>
            </a:endParaRPr>
          </a:p>
        </p:txBody>
      </p:sp>
      <p:sp>
        <p:nvSpPr>
          <p:cNvPr id="4" name="Text Box 3"/>
          <p:cNvSpPr txBox="1"/>
          <p:nvPr/>
        </p:nvSpPr>
        <p:spPr>
          <a:xfrm>
            <a:off x="5147945" y="2427605"/>
            <a:ext cx="4030345" cy="1753235"/>
          </a:xfrm>
          <a:prstGeom prst="rect">
            <a:avLst/>
          </a:prstGeom>
          <a:noFill/>
        </p:spPr>
        <p:txBody>
          <a:bodyPr wrap="square" rtlCol="0">
            <a:spAutoFit/>
          </a:bodyPr>
          <a:lstStyle/>
          <a:p>
            <a:pPr marL="171450" indent="-171450" algn="just">
              <a:buClr>
                <a:srgbClr val="6FA5FD"/>
              </a:buClr>
              <a:buFont typeface="Wingdings" panose="05000000000000000000" charset="0"/>
              <a:buChar char="Ø"/>
            </a:pPr>
            <a:r>
              <a:rPr lang="en-US" altLang="en-US" sz="1200" b="1">
                <a:solidFill>
                  <a:schemeClr val="accent2">
                    <a:lumMod val="60000"/>
                    <a:lumOff val="40000"/>
                  </a:schemeClr>
                </a:solidFill>
              </a:rPr>
              <a:t>Weak Linear Relationship:</a:t>
            </a:r>
            <a:r>
              <a:rPr lang="en-US" altLang="en-US" sz="1200">
                <a:solidFill>
                  <a:schemeClr val="tx1"/>
                </a:solidFill>
              </a:rPr>
              <a:t> Although the line slopes upward, the actual data is highly scattered.</a:t>
            </a:r>
          </a:p>
          <a:p>
            <a:pPr marL="171450" indent="-171450" algn="just">
              <a:buClr>
                <a:srgbClr val="6FA5FD"/>
              </a:buClr>
              <a:buFont typeface="Wingdings" panose="05000000000000000000" charset="0"/>
              <a:buChar char="Ø"/>
            </a:pPr>
            <a:endParaRPr lang="en-US" altLang="en-US" sz="1200">
              <a:solidFill>
                <a:schemeClr val="tx1"/>
              </a:solidFill>
            </a:endParaRPr>
          </a:p>
          <a:p>
            <a:pPr marL="171450" indent="-171450" algn="just">
              <a:buClr>
                <a:srgbClr val="6FA5FD"/>
              </a:buClr>
              <a:buFont typeface="Wingdings" panose="05000000000000000000" charset="0"/>
              <a:buChar char="Ø"/>
            </a:pPr>
            <a:r>
              <a:rPr lang="en-US" altLang="en-US" sz="1200" b="1">
                <a:solidFill>
                  <a:schemeClr val="accent2">
                    <a:lumMod val="60000"/>
                    <a:lumOff val="40000"/>
                  </a:schemeClr>
                </a:solidFill>
              </a:rPr>
              <a:t>Outliers &amp; Skewed Data:</a:t>
            </a:r>
            <a:r>
              <a:rPr lang="en-US" altLang="en-US" sz="1200">
                <a:solidFill>
                  <a:schemeClr val="tx1"/>
                </a:solidFill>
              </a:rPr>
              <a:t> A log transformation on the x-axis might help better visualize the data.</a:t>
            </a:r>
          </a:p>
          <a:p>
            <a:pPr marL="0" indent="0" algn="just">
              <a:buClr>
                <a:srgbClr val="6FA5FD"/>
              </a:buClr>
              <a:buFont typeface="Wingdings" panose="05000000000000000000" charset="0"/>
              <a:buNone/>
            </a:pPr>
            <a:endParaRPr lang="en-US" altLang="en-US" sz="1200">
              <a:solidFill>
                <a:schemeClr val="tx1"/>
              </a:solidFill>
            </a:endParaRPr>
          </a:p>
          <a:p>
            <a:pPr marL="171450" indent="-171450" algn="just">
              <a:buClr>
                <a:srgbClr val="6FA5FD"/>
              </a:buClr>
              <a:buFont typeface="Wingdings" panose="05000000000000000000" charset="0"/>
              <a:buChar char="Ø"/>
            </a:pPr>
            <a:r>
              <a:rPr lang="en-US" altLang="en-US" sz="1200">
                <a:solidFill>
                  <a:schemeClr val="tx1"/>
                </a:solidFill>
              </a:rPr>
              <a:t>The regression line shows a positive but weak relationship between total rooms and median house value.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277"/>
        <p:cNvGrpSpPr/>
        <p:nvPr/>
      </p:nvGrpSpPr>
      <p:grpSpPr>
        <a:xfrm>
          <a:off x="0" y="0"/>
          <a:ext cx="0" cy="0"/>
          <a:chOff x="0" y="0"/>
          <a:chExt cx="0" cy="0"/>
        </a:xfrm>
      </p:grpSpPr>
      <p:sp>
        <p:nvSpPr>
          <p:cNvPr id="262" name="Google Shape;262;p32"/>
          <p:cNvSpPr txBox="1">
            <a:spLocks noGrp="1"/>
          </p:cNvSpPr>
          <p:nvPr>
            <p:ph type="title"/>
          </p:nvPr>
        </p:nvSpPr>
        <p:spPr>
          <a:xfrm>
            <a:off x="497840" y="321945"/>
            <a:ext cx="8670290"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l" rtl="0">
              <a:spcBef>
                <a:spcPts val="0"/>
              </a:spcBef>
              <a:spcAft>
                <a:spcPts val="0"/>
              </a:spcAft>
              <a:buNone/>
            </a:pPr>
            <a:r>
              <a:rPr lang="en-US" altLang="en-US" u="sng">
                <a:solidFill>
                  <a:schemeClr val="tx2">
                    <a:lumMod val="60000"/>
                    <a:lumOff val="40000"/>
                  </a:schemeClr>
                </a:solidFill>
                <a:effectLst>
                  <a:outerShdw blurRad="38100" dist="25400" dir="5400000" algn="ctr" rotWithShape="0">
                    <a:srgbClr val="6E747A">
                      <a:alpha val="43000"/>
                    </a:srgbClr>
                  </a:outerShdw>
                </a:effectLst>
              </a:rPr>
              <a:t>Total Bedrooms</a:t>
            </a:r>
            <a:r>
              <a:rPr lang="en-US" altLang="en-GB" u="sng">
                <a:solidFill>
                  <a:schemeClr val="tx2">
                    <a:lumMod val="60000"/>
                    <a:lumOff val="40000"/>
                  </a:schemeClr>
                </a:solidFill>
                <a:effectLst>
                  <a:outerShdw blurRad="38100" dist="25400" dir="5400000" algn="ctr" rotWithShape="0">
                    <a:srgbClr val="6E747A">
                      <a:alpha val="43000"/>
                    </a:srgbClr>
                  </a:outerShdw>
                </a:effectLst>
              </a:rPr>
              <a:t>   VS   Median Income </a:t>
            </a:r>
          </a:p>
        </p:txBody>
      </p:sp>
      <p:pic>
        <p:nvPicPr>
          <p:cNvPr id="2" name="Picture 1"/>
          <p:cNvPicPr>
            <a:picLocks noChangeAspect="1"/>
          </p:cNvPicPr>
          <p:nvPr/>
        </p:nvPicPr>
        <p:blipFill>
          <a:blip r:embed="rId3"/>
          <a:stretch>
            <a:fillRect/>
          </a:stretch>
        </p:blipFill>
        <p:spPr>
          <a:xfrm>
            <a:off x="106326" y="1166923"/>
            <a:ext cx="5061097" cy="3311525"/>
          </a:xfrm>
          <a:prstGeom prst="rect">
            <a:avLst/>
          </a:prstGeom>
        </p:spPr>
      </p:pic>
      <p:sp>
        <p:nvSpPr>
          <p:cNvPr id="3" name="Text Box 2"/>
          <p:cNvSpPr txBox="1"/>
          <p:nvPr/>
        </p:nvSpPr>
        <p:spPr>
          <a:xfrm>
            <a:off x="5450944" y="1166923"/>
            <a:ext cx="3048000" cy="306705"/>
          </a:xfrm>
          <a:prstGeom prst="rect">
            <a:avLst/>
          </a:prstGeom>
          <a:noFill/>
        </p:spPr>
        <p:txBody>
          <a:bodyPr wrap="square" rtlCol="0">
            <a:spAutoFit/>
          </a:bodyPr>
          <a:lstStyle/>
          <a:p>
            <a:pPr indent="0"/>
            <a:r>
              <a:rPr lang="en-US" b="1" u="sng" dirty="0">
                <a:solidFill>
                  <a:schemeClr val="accent1">
                    <a:lumMod val="60000"/>
                    <a:lumOff val="40000"/>
                  </a:schemeClr>
                </a:solidFill>
              </a:rPr>
              <a:t>INTERPRETATION  </a:t>
            </a:r>
            <a:endParaRPr lang="en-US" altLang="en-US" b="1" u="sng" dirty="0">
              <a:solidFill>
                <a:schemeClr val="accent1">
                  <a:lumMod val="60000"/>
                  <a:lumOff val="40000"/>
                </a:schemeClr>
              </a:solidFill>
            </a:endParaRPr>
          </a:p>
        </p:txBody>
      </p:sp>
      <p:sp>
        <p:nvSpPr>
          <p:cNvPr id="4" name="Text Box 3"/>
          <p:cNvSpPr txBox="1"/>
          <p:nvPr/>
        </p:nvSpPr>
        <p:spPr>
          <a:xfrm>
            <a:off x="5167423" y="1722976"/>
            <a:ext cx="3808730" cy="1753235"/>
          </a:xfrm>
          <a:prstGeom prst="rect">
            <a:avLst/>
          </a:prstGeom>
          <a:noFill/>
        </p:spPr>
        <p:txBody>
          <a:bodyPr wrap="square" rtlCol="0">
            <a:spAutoFit/>
          </a:bodyPr>
          <a:lstStyle/>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Weak Linear Relationship:</a:t>
            </a:r>
            <a:r>
              <a:rPr lang="en-US" altLang="en-US" sz="1200" dirty="0">
                <a:solidFill>
                  <a:schemeClr val="tx1"/>
                </a:solidFill>
              </a:rPr>
              <a:t> Although the line slopes upward, the actual data is highly scattered.</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Outliers &amp; Skewed Data:</a:t>
            </a:r>
            <a:r>
              <a:rPr lang="en-US" altLang="en-US" sz="1200" dirty="0">
                <a:solidFill>
                  <a:schemeClr val="tx1"/>
                </a:solidFill>
              </a:rPr>
              <a:t> A log transformation on the x-axis might help better visualize the data.</a:t>
            </a:r>
          </a:p>
          <a:p>
            <a:pPr marL="0" indent="0" algn="just">
              <a:buClr>
                <a:srgbClr val="6FA5FD"/>
              </a:buClr>
              <a:buFont typeface="Wingdings" panose="05000000000000000000" charset="0"/>
              <a:buNone/>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dirty="0">
                <a:solidFill>
                  <a:schemeClr val="tx1"/>
                </a:solidFill>
              </a:rPr>
              <a:t>The regression line shows a positive but weak relationship between total rooms and median house value.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277"/>
        <p:cNvGrpSpPr/>
        <p:nvPr/>
      </p:nvGrpSpPr>
      <p:grpSpPr>
        <a:xfrm>
          <a:off x="0" y="0"/>
          <a:ext cx="0" cy="0"/>
          <a:chOff x="0" y="0"/>
          <a:chExt cx="0" cy="0"/>
        </a:xfrm>
      </p:grpSpPr>
      <p:sp>
        <p:nvSpPr>
          <p:cNvPr id="262" name="Google Shape;262;p32"/>
          <p:cNvSpPr txBox="1">
            <a:spLocks noGrp="1"/>
          </p:cNvSpPr>
          <p:nvPr>
            <p:ph type="title"/>
          </p:nvPr>
        </p:nvSpPr>
        <p:spPr>
          <a:xfrm>
            <a:off x="497840" y="321945"/>
            <a:ext cx="8670290"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l" rtl="0">
              <a:spcBef>
                <a:spcPts val="0"/>
              </a:spcBef>
              <a:spcAft>
                <a:spcPts val="0"/>
              </a:spcAft>
              <a:buNone/>
            </a:pPr>
            <a:r>
              <a:rPr lang="en-US" altLang="en-US" u="sng">
                <a:solidFill>
                  <a:schemeClr val="tx2">
                    <a:lumMod val="60000"/>
                    <a:lumOff val="40000"/>
                  </a:schemeClr>
                </a:solidFill>
                <a:effectLst>
                  <a:outerShdw blurRad="38100" dist="25400" dir="5400000" algn="ctr" rotWithShape="0">
                    <a:srgbClr val="6E747A">
                      <a:alpha val="43000"/>
                    </a:srgbClr>
                  </a:outerShdw>
                </a:effectLst>
              </a:rPr>
              <a:t>Population  </a:t>
            </a:r>
            <a:r>
              <a:rPr lang="en-US" altLang="en-GB" u="sng">
                <a:solidFill>
                  <a:schemeClr val="tx2">
                    <a:lumMod val="60000"/>
                    <a:lumOff val="40000"/>
                  </a:schemeClr>
                </a:solidFill>
                <a:effectLst>
                  <a:outerShdw blurRad="38100" dist="25400" dir="5400000" algn="ctr" rotWithShape="0">
                    <a:srgbClr val="6E747A">
                      <a:alpha val="43000"/>
                    </a:srgbClr>
                  </a:outerShdw>
                </a:effectLst>
              </a:rPr>
              <a:t> VS   Median Income </a:t>
            </a:r>
          </a:p>
        </p:txBody>
      </p:sp>
      <p:pic>
        <p:nvPicPr>
          <p:cNvPr id="2" name="Picture 1"/>
          <p:cNvPicPr>
            <a:picLocks noChangeAspect="1"/>
          </p:cNvPicPr>
          <p:nvPr/>
        </p:nvPicPr>
        <p:blipFill>
          <a:blip r:embed="rId3"/>
          <a:stretch>
            <a:fillRect/>
          </a:stretch>
        </p:blipFill>
        <p:spPr>
          <a:xfrm>
            <a:off x="202018" y="1131570"/>
            <a:ext cx="5027841" cy="3272790"/>
          </a:xfrm>
          <a:prstGeom prst="rect">
            <a:avLst/>
          </a:prstGeom>
        </p:spPr>
      </p:pic>
      <p:sp>
        <p:nvSpPr>
          <p:cNvPr id="3" name="Text Box 2"/>
          <p:cNvSpPr txBox="1"/>
          <p:nvPr/>
        </p:nvSpPr>
        <p:spPr>
          <a:xfrm>
            <a:off x="5291455" y="1791494"/>
            <a:ext cx="3048000" cy="306705"/>
          </a:xfrm>
          <a:prstGeom prst="rect">
            <a:avLst/>
          </a:prstGeom>
          <a:noFill/>
        </p:spPr>
        <p:txBody>
          <a:bodyPr wrap="square" rtlCol="0">
            <a:spAutoFit/>
          </a:bodyPr>
          <a:lstStyle/>
          <a:p>
            <a:pPr indent="0"/>
            <a:r>
              <a:rPr lang="en-US" b="1" u="sng" dirty="0">
                <a:solidFill>
                  <a:schemeClr val="accent1">
                    <a:lumMod val="60000"/>
                    <a:lumOff val="40000"/>
                  </a:schemeClr>
                </a:solidFill>
              </a:rPr>
              <a:t>INTERPRETATION  </a:t>
            </a:r>
            <a:endParaRPr lang="en-US" altLang="en-US" b="1" u="sng" dirty="0">
              <a:solidFill>
                <a:schemeClr val="accent1">
                  <a:lumMod val="60000"/>
                  <a:lumOff val="40000"/>
                </a:schemeClr>
              </a:solidFill>
            </a:endParaRPr>
          </a:p>
        </p:txBody>
      </p:sp>
      <p:sp>
        <p:nvSpPr>
          <p:cNvPr id="6" name="TextBox 5">
            <a:extLst>
              <a:ext uri="{FF2B5EF4-FFF2-40B4-BE49-F238E27FC236}">
                <a16:creationId xmlns:a16="http://schemas.microsoft.com/office/drawing/2014/main" id="{2906D28B-B319-6F67-6652-16ECC4F8A415}"/>
              </a:ext>
            </a:extLst>
          </p:cNvPr>
          <p:cNvSpPr txBox="1"/>
          <p:nvPr/>
        </p:nvSpPr>
        <p:spPr>
          <a:xfrm>
            <a:off x="5172592" y="2120650"/>
            <a:ext cx="3801140" cy="3231654"/>
          </a:xfrm>
          <a:prstGeom prst="rect">
            <a:avLst/>
          </a:prstGeom>
          <a:noFill/>
        </p:spPr>
        <p:txBody>
          <a:bodyPr wrap="square">
            <a:spAutoFit/>
          </a:bodyPr>
          <a:lstStyle/>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Negative Correlation:</a:t>
            </a:r>
            <a:r>
              <a:rPr lang="en-US" altLang="en-US" sz="1200" dirty="0">
                <a:solidFill>
                  <a:schemeClr val="tx1"/>
                </a:solidFill>
              </a:rPr>
              <a:t> House prices tend to be higher in Southern California (lower latitude).</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High Variance:</a:t>
            </a:r>
            <a:r>
              <a:rPr lang="en-US" altLang="en-US" sz="1200" dirty="0">
                <a:solidFill>
                  <a:schemeClr val="tx1"/>
                </a:solidFill>
              </a:rPr>
              <a:t> Even at the same latitude, house values vary widely. Indicates other factors (e.g., income, proximity to coast, crime rate, school quality) significantly influence prices.</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Weak Predictive Power:</a:t>
            </a:r>
            <a:r>
              <a:rPr lang="en-US" altLang="en-US" sz="1200" dirty="0">
                <a:solidFill>
                  <a:schemeClr val="tx1"/>
                </a:solidFill>
              </a:rPr>
              <a:t> Latitude alone is not a strong predictor of house value. The regression line does not fit the data tightly — indicating low R² (coefficient of determination).</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dirty="0">
                <a:solidFill>
                  <a:schemeClr val="tx1"/>
                </a:solidFill>
              </a:rPr>
              <a:t>There is a slight downward trend — homes tend to be more expensive in southern regions of California.</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endParaRPr lang="en-US" altLang="en-US" sz="12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277"/>
        <p:cNvGrpSpPr/>
        <p:nvPr/>
      </p:nvGrpSpPr>
      <p:grpSpPr>
        <a:xfrm>
          <a:off x="0" y="0"/>
          <a:ext cx="0" cy="0"/>
          <a:chOff x="0" y="0"/>
          <a:chExt cx="0" cy="0"/>
        </a:xfrm>
      </p:grpSpPr>
      <p:sp>
        <p:nvSpPr>
          <p:cNvPr id="262" name="Google Shape;262;p32"/>
          <p:cNvSpPr txBox="1">
            <a:spLocks noGrp="1"/>
          </p:cNvSpPr>
          <p:nvPr>
            <p:ph type="title"/>
          </p:nvPr>
        </p:nvSpPr>
        <p:spPr>
          <a:xfrm>
            <a:off x="497840" y="321945"/>
            <a:ext cx="8670290"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l" rtl="0">
              <a:spcBef>
                <a:spcPts val="0"/>
              </a:spcBef>
              <a:spcAft>
                <a:spcPts val="0"/>
              </a:spcAft>
              <a:buNone/>
            </a:pPr>
            <a:r>
              <a:rPr lang="en-US" altLang="en-US" u="sng">
                <a:solidFill>
                  <a:schemeClr val="tx2">
                    <a:lumMod val="60000"/>
                    <a:lumOff val="40000"/>
                  </a:schemeClr>
                </a:solidFill>
                <a:effectLst>
                  <a:outerShdw blurRad="38100" dist="25400" dir="5400000" algn="ctr" rotWithShape="0">
                    <a:srgbClr val="6E747A">
                      <a:alpha val="43000"/>
                    </a:srgbClr>
                  </a:outerShdw>
                </a:effectLst>
              </a:rPr>
              <a:t>Households   </a:t>
            </a:r>
            <a:r>
              <a:rPr lang="en-US" altLang="en-GB" u="sng">
                <a:solidFill>
                  <a:schemeClr val="tx2">
                    <a:lumMod val="60000"/>
                    <a:lumOff val="40000"/>
                  </a:schemeClr>
                </a:solidFill>
                <a:effectLst>
                  <a:outerShdw blurRad="38100" dist="25400" dir="5400000" algn="ctr" rotWithShape="0">
                    <a:srgbClr val="6E747A">
                      <a:alpha val="43000"/>
                    </a:srgbClr>
                  </a:outerShdw>
                </a:effectLst>
              </a:rPr>
              <a:t>VS   Median Income </a:t>
            </a:r>
          </a:p>
        </p:txBody>
      </p:sp>
      <p:pic>
        <p:nvPicPr>
          <p:cNvPr id="2" name="Picture 1"/>
          <p:cNvPicPr>
            <a:picLocks noChangeAspect="1"/>
          </p:cNvPicPr>
          <p:nvPr/>
        </p:nvPicPr>
        <p:blipFill>
          <a:blip r:embed="rId3"/>
          <a:stretch>
            <a:fillRect/>
          </a:stretch>
        </p:blipFill>
        <p:spPr>
          <a:xfrm>
            <a:off x="-36830" y="1131570"/>
            <a:ext cx="5213350" cy="3253105"/>
          </a:xfrm>
          <a:prstGeom prst="rect">
            <a:avLst/>
          </a:prstGeom>
        </p:spPr>
      </p:pic>
      <p:sp>
        <p:nvSpPr>
          <p:cNvPr id="3" name="Text Box 2"/>
          <p:cNvSpPr txBox="1"/>
          <p:nvPr/>
        </p:nvSpPr>
        <p:spPr>
          <a:xfrm>
            <a:off x="5578483" y="1131570"/>
            <a:ext cx="3048000" cy="306705"/>
          </a:xfrm>
          <a:prstGeom prst="rect">
            <a:avLst/>
          </a:prstGeom>
          <a:noFill/>
        </p:spPr>
        <p:txBody>
          <a:bodyPr wrap="square" rtlCol="0">
            <a:spAutoFit/>
          </a:bodyPr>
          <a:lstStyle/>
          <a:p>
            <a:pPr indent="0"/>
            <a:r>
              <a:rPr lang="en-US" b="1" u="sng" dirty="0">
                <a:solidFill>
                  <a:schemeClr val="accent1">
                    <a:lumMod val="60000"/>
                    <a:lumOff val="40000"/>
                  </a:schemeClr>
                </a:solidFill>
              </a:rPr>
              <a:t>INTERPRETATION  </a:t>
            </a:r>
            <a:endParaRPr lang="en-US" altLang="en-US" b="1" u="sng" dirty="0">
              <a:solidFill>
                <a:schemeClr val="accent1">
                  <a:lumMod val="60000"/>
                  <a:lumOff val="40000"/>
                </a:schemeClr>
              </a:solidFill>
            </a:endParaRPr>
          </a:p>
        </p:txBody>
      </p:sp>
      <p:sp>
        <p:nvSpPr>
          <p:cNvPr id="6" name="TextBox 5">
            <a:extLst>
              <a:ext uri="{FF2B5EF4-FFF2-40B4-BE49-F238E27FC236}">
                <a16:creationId xmlns:a16="http://schemas.microsoft.com/office/drawing/2014/main" id="{D4FDD2FF-90AD-4FEF-E077-F9CC9D882988}"/>
              </a:ext>
            </a:extLst>
          </p:cNvPr>
          <p:cNvSpPr txBox="1"/>
          <p:nvPr/>
        </p:nvSpPr>
        <p:spPr>
          <a:xfrm>
            <a:off x="5291455" y="1696293"/>
            <a:ext cx="3622056" cy="2123658"/>
          </a:xfrm>
          <a:prstGeom prst="rect">
            <a:avLst/>
          </a:prstGeom>
          <a:noFill/>
        </p:spPr>
        <p:txBody>
          <a:bodyPr wrap="square">
            <a:spAutoFit/>
          </a:bodyPr>
          <a:lstStyle/>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Weak Positive Correlation:</a:t>
            </a:r>
            <a:r>
              <a:rPr lang="en-US" altLang="en-US" sz="1200" dirty="0">
                <a:solidFill>
                  <a:schemeClr val="tx1"/>
                </a:solidFill>
              </a:rPr>
              <a:t> The regression line suggests that as the number of households increases, median house value tends to increase slightly.</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Potential Explanation: </a:t>
            </a:r>
            <a:r>
              <a:rPr lang="en-US" altLang="en-US" sz="1200" dirty="0">
                <a:solidFill>
                  <a:schemeClr val="tx1"/>
                </a:solidFill>
              </a:rPr>
              <a:t>Areas with more households might have more developed infrastructure or urban settings, leading to higher property values.</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Variance &amp; Outliers:</a:t>
            </a:r>
            <a:r>
              <a:rPr lang="en-US" altLang="en-US" sz="1200" dirty="0">
                <a:solidFill>
                  <a:schemeClr val="tx1"/>
                </a:solidFill>
              </a:rPr>
              <a:t> Outliers exist on both ends, particularly high-value homes with a low number of households and vice versa.</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277"/>
        <p:cNvGrpSpPr/>
        <p:nvPr/>
      </p:nvGrpSpPr>
      <p:grpSpPr>
        <a:xfrm>
          <a:off x="0" y="0"/>
          <a:ext cx="0" cy="0"/>
          <a:chOff x="0" y="0"/>
          <a:chExt cx="0" cy="0"/>
        </a:xfrm>
      </p:grpSpPr>
      <p:sp>
        <p:nvSpPr>
          <p:cNvPr id="262" name="Google Shape;262;p32"/>
          <p:cNvSpPr txBox="1">
            <a:spLocks noGrp="1"/>
          </p:cNvSpPr>
          <p:nvPr>
            <p:ph type="title"/>
          </p:nvPr>
        </p:nvSpPr>
        <p:spPr>
          <a:xfrm>
            <a:off x="497840" y="321945"/>
            <a:ext cx="8670290"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l" rtl="0">
              <a:spcBef>
                <a:spcPts val="0"/>
              </a:spcBef>
              <a:spcAft>
                <a:spcPts val="0"/>
              </a:spcAft>
              <a:buNone/>
            </a:pPr>
            <a:r>
              <a:rPr lang="en-US" altLang="en-US" u="sng">
                <a:solidFill>
                  <a:schemeClr val="tx2">
                    <a:lumMod val="60000"/>
                    <a:lumOff val="40000"/>
                  </a:schemeClr>
                </a:solidFill>
                <a:effectLst>
                  <a:outerShdw blurRad="38100" dist="25400" dir="5400000" algn="ctr" rotWithShape="0">
                    <a:srgbClr val="6E747A">
                      <a:alpha val="43000"/>
                    </a:srgbClr>
                  </a:outerShdw>
                </a:effectLst>
              </a:rPr>
              <a:t>Longitude</a:t>
            </a:r>
            <a:r>
              <a:rPr lang="en-US" altLang="en-GB" u="sng">
                <a:solidFill>
                  <a:schemeClr val="tx2">
                    <a:lumMod val="60000"/>
                    <a:lumOff val="40000"/>
                  </a:schemeClr>
                </a:solidFill>
                <a:effectLst>
                  <a:outerShdw blurRad="38100" dist="25400" dir="5400000" algn="ctr" rotWithShape="0">
                    <a:srgbClr val="6E747A">
                      <a:alpha val="43000"/>
                    </a:srgbClr>
                  </a:outerShdw>
                </a:effectLst>
              </a:rPr>
              <a:t>   VS   Median Income </a:t>
            </a:r>
          </a:p>
        </p:txBody>
      </p:sp>
      <p:pic>
        <p:nvPicPr>
          <p:cNvPr id="2" name="Picture 1"/>
          <p:cNvPicPr>
            <a:picLocks noChangeAspect="1"/>
          </p:cNvPicPr>
          <p:nvPr/>
        </p:nvPicPr>
        <p:blipFill>
          <a:blip r:embed="rId3"/>
          <a:stretch>
            <a:fillRect/>
          </a:stretch>
        </p:blipFill>
        <p:spPr>
          <a:xfrm>
            <a:off x="-36830" y="1131570"/>
            <a:ext cx="5146675" cy="3186430"/>
          </a:xfrm>
          <a:prstGeom prst="rect">
            <a:avLst/>
          </a:prstGeom>
        </p:spPr>
      </p:pic>
      <p:sp>
        <p:nvSpPr>
          <p:cNvPr id="3" name="Text Box 2"/>
          <p:cNvSpPr txBox="1"/>
          <p:nvPr/>
        </p:nvSpPr>
        <p:spPr>
          <a:xfrm>
            <a:off x="5338888" y="1130237"/>
            <a:ext cx="3048000" cy="306705"/>
          </a:xfrm>
          <a:prstGeom prst="rect">
            <a:avLst/>
          </a:prstGeom>
          <a:noFill/>
        </p:spPr>
        <p:txBody>
          <a:bodyPr wrap="square" rtlCol="0">
            <a:spAutoFit/>
          </a:bodyPr>
          <a:lstStyle/>
          <a:p>
            <a:pPr indent="0"/>
            <a:r>
              <a:rPr lang="en-US" b="1" u="sng" dirty="0">
                <a:solidFill>
                  <a:schemeClr val="accent1">
                    <a:lumMod val="60000"/>
                    <a:lumOff val="40000"/>
                  </a:schemeClr>
                </a:solidFill>
              </a:rPr>
              <a:t>INTERPRETATION  </a:t>
            </a:r>
            <a:endParaRPr lang="en-US" altLang="en-US" b="1" u="sng" dirty="0">
              <a:solidFill>
                <a:schemeClr val="accent1">
                  <a:lumMod val="60000"/>
                  <a:lumOff val="40000"/>
                </a:schemeClr>
              </a:solidFill>
            </a:endParaRPr>
          </a:p>
        </p:txBody>
      </p:sp>
      <p:sp>
        <p:nvSpPr>
          <p:cNvPr id="6" name="TextBox 5">
            <a:extLst>
              <a:ext uri="{FF2B5EF4-FFF2-40B4-BE49-F238E27FC236}">
                <a16:creationId xmlns:a16="http://schemas.microsoft.com/office/drawing/2014/main" id="{13A0F3CB-982A-7528-9456-48EC30D7CC2B}"/>
              </a:ext>
            </a:extLst>
          </p:cNvPr>
          <p:cNvSpPr txBox="1"/>
          <p:nvPr/>
        </p:nvSpPr>
        <p:spPr>
          <a:xfrm>
            <a:off x="5099212" y="1703606"/>
            <a:ext cx="3506086" cy="2308324"/>
          </a:xfrm>
          <a:prstGeom prst="rect">
            <a:avLst/>
          </a:prstGeom>
          <a:noFill/>
        </p:spPr>
        <p:txBody>
          <a:bodyPr wrap="square">
            <a:spAutoFit/>
          </a:bodyPr>
          <a:lstStyle/>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Negative Correlation:</a:t>
            </a:r>
            <a:r>
              <a:rPr lang="en-US" altLang="en-US" sz="1200" dirty="0">
                <a:solidFill>
                  <a:schemeClr val="tx1"/>
                </a:solidFill>
              </a:rPr>
              <a:t> The west coast (lower longitude) areas are associated with higher house values.</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High Variance: </a:t>
            </a:r>
            <a:r>
              <a:rPr lang="en-US" altLang="en-US" sz="1200" dirty="0">
                <a:solidFill>
                  <a:schemeClr val="tx1"/>
                </a:solidFill>
              </a:rPr>
              <a:t>Significant vertical spread at each longitude — house value varies greatly within the same region.</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Not Ideal for Prediction Alone:</a:t>
            </a:r>
            <a:r>
              <a:rPr lang="en-US" altLang="en-US" sz="1200" dirty="0">
                <a:solidFill>
                  <a:schemeClr val="tx1"/>
                </a:solidFill>
              </a:rPr>
              <a:t> Longitude alone is not sufficient to predict house value due to other influencing factors (income, proximity to coast, amenities, etc.).</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277"/>
        <p:cNvGrpSpPr/>
        <p:nvPr/>
      </p:nvGrpSpPr>
      <p:grpSpPr>
        <a:xfrm>
          <a:off x="0" y="0"/>
          <a:ext cx="0" cy="0"/>
          <a:chOff x="0" y="0"/>
          <a:chExt cx="0" cy="0"/>
        </a:xfrm>
      </p:grpSpPr>
      <p:sp>
        <p:nvSpPr>
          <p:cNvPr id="262" name="Google Shape;262;p32"/>
          <p:cNvSpPr txBox="1">
            <a:spLocks noGrp="1"/>
          </p:cNvSpPr>
          <p:nvPr>
            <p:ph type="title"/>
          </p:nvPr>
        </p:nvSpPr>
        <p:spPr>
          <a:xfrm>
            <a:off x="497840" y="321945"/>
            <a:ext cx="8670290" cy="595630"/>
          </a:xfrm>
          <a:prstGeom prst="rect">
            <a:avLst/>
          </a:prstGeom>
        </p:spPr>
        <p:txBody>
          <a:bodyPr spcFirstLastPara="1" wrap="square" lIns="91425" tIns="91425" rIns="91425" bIns="91425" anchor="b" anchorCtr="0">
            <a:noAutofit/>
            <a:scene3d>
              <a:camera prst="orthographicFront"/>
              <a:lightRig rig="threePt" dir="t"/>
            </a:scene3d>
          </a:bodyPr>
          <a:lstStyle/>
          <a:p>
            <a:pPr marL="0" lvl="0" indent="0" algn="l" rtl="0">
              <a:spcBef>
                <a:spcPts val="0"/>
              </a:spcBef>
              <a:spcAft>
                <a:spcPts val="0"/>
              </a:spcAft>
              <a:buNone/>
            </a:pPr>
            <a:r>
              <a:rPr lang="en-US" altLang="en-US" u="sng">
                <a:solidFill>
                  <a:schemeClr val="tx2">
                    <a:lumMod val="60000"/>
                    <a:lumOff val="40000"/>
                  </a:schemeClr>
                </a:solidFill>
                <a:effectLst>
                  <a:outerShdw blurRad="38100" dist="25400" dir="5400000" algn="ctr" rotWithShape="0">
                    <a:srgbClr val="6E747A">
                      <a:alpha val="43000"/>
                    </a:srgbClr>
                  </a:outerShdw>
                </a:effectLst>
              </a:rPr>
              <a:t>latitude   </a:t>
            </a:r>
            <a:r>
              <a:rPr lang="en-US" altLang="en-GB" u="sng">
                <a:solidFill>
                  <a:schemeClr val="tx2">
                    <a:lumMod val="60000"/>
                    <a:lumOff val="40000"/>
                  </a:schemeClr>
                </a:solidFill>
                <a:effectLst>
                  <a:outerShdw blurRad="38100" dist="25400" dir="5400000" algn="ctr" rotWithShape="0">
                    <a:srgbClr val="6E747A">
                      <a:alpha val="43000"/>
                    </a:srgbClr>
                  </a:outerShdw>
                </a:effectLst>
              </a:rPr>
              <a:t>VS   Median Income </a:t>
            </a:r>
          </a:p>
        </p:txBody>
      </p:sp>
      <p:pic>
        <p:nvPicPr>
          <p:cNvPr id="2" name="Picture 1"/>
          <p:cNvPicPr>
            <a:picLocks noChangeAspect="1"/>
          </p:cNvPicPr>
          <p:nvPr/>
        </p:nvPicPr>
        <p:blipFill>
          <a:blip r:embed="rId3"/>
          <a:stretch>
            <a:fillRect/>
          </a:stretch>
        </p:blipFill>
        <p:spPr>
          <a:xfrm>
            <a:off x="92075" y="1131570"/>
            <a:ext cx="5032065" cy="3250565"/>
          </a:xfrm>
          <a:prstGeom prst="rect">
            <a:avLst/>
          </a:prstGeom>
        </p:spPr>
      </p:pic>
      <p:sp>
        <p:nvSpPr>
          <p:cNvPr id="3" name="Text Box 2"/>
          <p:cNvSpPr txBox="1"/>
          <p:nvPr/>
        </p:nvSpPr>
        <p:spPr>
          <a:xfrm>
            <a:off x="5388700" y="1078547"/>
            <a:ext cx="3048000" cy="306705"/>
          </a:xfrm>
          <a:prstGeom prst="rect">
            <a:avLst/>
          </a:prstGeom>
          <a:noFill/>
        </p:spPr>
        <p:txBody>
          <a:bodyPr wrap="square" rtlCol="0">
            <a:spAutoFit/>
          </a:bodyPr>
          <a:lstStyle/>
          <a:p>
            <a:pPr indent="0"/>
            <a:r>
              <a:rPr lang="en-US" b="1" u="sng" dirty="0">
                <a:solidFill>
                  <a:schemeClr val="accent1">
                    <a:lumMod val="60000"/>
                    <a:lumOff val="40000"/>
                  </a:schemeClr>
                </a:solidFill>
              </a:rPr>
              <a:t>INTERPRETATION  </a:t>
            </a:r>
            <a:endParaRPr lang="en-US" altLang="en-US" b="1" u="sng" dirty="0">
              <a:solidFill>
                <a:schemeClr val="accent1">
                  <a:lumMod val="60000"/>
                  <a:lumOff val="40000"/>
                </a:schemeClr>
              </a:solidFill>
            </a:endParaRPr>
          </a:p>
        </p:txBody>
      </p:sp>
      <p:sp>
        <p:nvSpPr>
          <p:cNvPr id="6" name="TextBox 5">
            <a:extLst>
              <a:ext uri="{FF2B5EF4-FFF2-40B4-BE49-F238E27FC236}">
                <a16:creationId xmlns:a16="http://schemas.microsoft.com/office/drawing/2014/main" id="{FC047CFC-F146-C07C-182B-625811FA4349}"/>
              </a:ext>
            </a:extLst>
          </p:cNvPr>
          <p:cNvSpPr txBox="1"/>
          <p:nvPr/>
        </p:nvSpPr>
        <p:spPr>
          <a:xfrm>
            <a:off x="5124140" y="1599247"/>
            <a:ext cx="4019860" cy="3231654"/>
          </a:xfrm>
          <a:prstGeom prst="rect">
            <a:avLst/>
          </a:prstGeom>
          <a:noFill/>
        </p:spPr>
        <p:txBody>
          <a:bodyPr wrap="square">
            <a:spAutoFit/>
          </a:bodyPr>
          <a:lstStyle/>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Negative Correlation:</a:t>
            </a:r>
            <a:r>
              <a:rPr lang="en-US" altLang="en-US" sz="1200" dirty="0">
                <a:solidFill>
                  <a:schemeClr val="tx1"/>
                </a:solidFill>
              </a:rPr>
              <a:t> House prices tend to be higher in Southern California (lower latitude).</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High Variance:</a:t>
            </a:r>
            <a:r>
              <a:rPr lang="en-US" altLang="en-US" sz="1200" dirty="0">
                <a:solidFill>
                  <a:schemeClr val="tx1"/>
                </a:solidFill>
              </a:rPr>
              <a:t> Even at the same latitude, house values vary widely. Indicates other factors (e.g., income, proximity to coast, crime rate, school quality) significantly influence prices.</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b="1" dirty="0">
                <a:solidFill>
                  <a:schemeClr val="accent2">
                    <a:lumMod val="60000"/>
                    <a:lumOff val="40000"/>
                  </a:schemeClr>
                </a:solidFill>
              </a:rPr>
              <a:t>Weak Predictive Power:</a:t>
            </a:r>
            <a:r>
              <a:rPr lang="en-US" altLang="en-US" sz="1200" dirty="0">
                <a:solidFill>
                  <a:schemeClr val="tx1"/>
                </a:solidFill>
              </a:rPr>
              <a:t> Latitude alone is not a strong predictor of house value. The regression line does not fit the data tightly — indicating low R² (coefficient of determination).</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r>
              <a:rPr lang="en-US" altLang="en-US" sz="1200" dirty="0">
                <a:solidFill>
                  <a:schemeClr val="tx1"/>
                </a:solidFill>
              </a:rPr>
              <a:t>There is a slight downward trend — homes tend to be more expensive in southern regions of California.</a:t>
            </a:r>
          </a:p>
          <a:p>
            <a:pPr marL="171450" indent="-171450" algn="just">
              <a:buClr>
                <a:srgbClr val="6FA5FD"/>
              </a:buClr>
              <a:buFont typeface="Wingdings" panose="05000000000000000000" charset="0"/>
              <a:buChar char="Ø"/>
            </a:pPr>
            <a:endParaRPr lang="en-US" altLang="en-US" sz="1200" dirty="0">
              <a:solidFill>
                <a:schemeClr val="tx1"/>
              </a:solidFill>
            </a:endParaRPr>
          </a:p>
          <a:p>
            <a:pPr marL="171450" indent="-171450" algn="just">
              <a:buClr>
                <a:srgbClr val="6FA5FD"/>
              </a:buClr>
              <a:buFont typeface="Wingdings" panose="05000000000000000000" charset="0"/>
              <a:buChar char="Ø"/>
            </a:pPr>
            <a:endParaRPr lang="en-US" altLang="en-US" sz="12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488"/>
        <p:cNvGrpSpPr/>
        <p:nvPr/>
      </p:nvGrpSpPr>
      <p:grpSpPr>
        <a:xfrm>
          <a:off x="0" y="0"/>
          <a:ext cx="0" cy="0"/>
          <a:chOff x="0" y="0"/>
          <a:chExt cx="0" cy="0"/>
        </a:xfrm>
      </p:grpSpPr>
      <p:sp>
        <p:nvSpPr>
          <p:cNvPr id="489" name="Google Shape;489;p45"/>
          <p:cNvSpPr txBox="1">
            <a:spLocks noGrp="1"/>
          </p:cNvSpPr>
          <p:nvPr>
            <p:ph type="title"/>
          </p:nvPr>
        </p:nvSpPr>
        <p:spPr>
          <a:xfrm>
            <a:off x="2769161" y="893016"/>
            <a:ext cx="4301490" cy="54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ltLang="en-GB" sz="3400" dirty="0">
                <a:solidFill>
                  <a:schemeClr val="accent1"/>
                </a:solidFill>
              </a:rPr>
              <a:t>CONCLUSION</a:t>
            </a:r>
          </a:p>
        </p:txBody>
      </p:sp>
      <p:sp>
        <p:nvSpPr>
          <p:cNvPr id="2" name="Text Box 1"/>
          <p:cNvSpPr txBox="1"/>
          <p:nvPr/>
        </p:nvSpPr>
        <p:spPr>
          <a:xfrm>
            <a:off x="1496222" y="1551735"/>
            <a:ext cx="6847368" cy="2152650"/>
          </a:xfrm>
          <a:prstGeom prst="rect">
            <a:avLst/>
          </a:prstGeom>
        </p:spPr>
        <p:txBody>
          <a:bodyPr wrap="square">
            <a:noAutofit/>
          </a:bodyPr>
          <a:lstStyle/>
          <a:p>
            <a:pPr>
              <a:spcBef>
                <a:spcPct val="0"/>
              </a:spcBef>
              <a:spcAft>
                <a:spcPts val="200"/>
              </a:spcAft>
              <a:buClr>
                <a:srgbClr val="E463F8"/>
              </a:buClr>
            </a:pPr>
            <a:br>
              <a:rPr lang="en-US" sz="1600" dirty="0">
                <a:latin typeface="Times New Roman" panose="02020603050405020304" pitchFamily="18" charset="0"/>
                <a:cs typeface="Times New Roman" panose="02020603050405020304" pitchFamily="18" charset="0"/>
              </a:rPr>
            </a:br>
            <a:r>
              <a:rPr lang="en-US" altLang="en-US" sz="1600" i="0" dirty="0">
                <a:solidFill>
                  <a:schemeClr val="tx1"/>
                </a:solidFill>
                <a:latin typeface="Times New Roman" panose="02020603050405020304" pitchFamily="18" charset="0"/>
                <a:ea typeface="Inter"/>
                <a:cs typeface="Times New Roman" panose="02020603050405020304" pitchFamily="18" charset="0"/>
              </a:rPr>
              <a:t>From the analysis of all the linear regression plots, it is evident that median income has the strongest positive correlation with median house value, making it the most significant predictor among the variables. Features like total rooms and households show moderate positive relationships, while total bedrooms and housing median age have weaker positive correlations. </a:t>
            </a:r>
          </a:p>
          <a:p>
            <a:pPr>
              <a:spcBef>
                <a:spcPct val="0"/>
              </a:spcBef>
              <a:spcAft>
                <a:spcPts val="200"/>
              </a:spcAft>
              <a:buClr>
                <a:srgbClr val="E463F8"/>
              </a:buClr>
            </a:pPr>
            <a:r>
              <a:rPr lang="en-US" sz="1600" dirty="0">
                <a:latin typeface="Times New Roman" panose="02020603050405020304" pitchFamily="18" charset="0"/>
                <a:cs typeface="Times New Roman" panose="02020603050405020304" pitchFamily="18" charset="0"/>
              </a:rPr>
              <a:t>.</a:t>
            </a:r>
            <a:endParaRPr lang="en-US" altLang="en-US" sz="1600" i="0" dirty="0">
              <a:solidFill>
                <a:schemeClr val="tx1"/>
              </a:solidFill>
              <a:latin typeface="Times New Roman" panose="02020603050405020304" pitchFamily="18" charset="0"/>
              <a:ea typeface="Inter"/>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545" name="Google Shape;545;p48"/>
          <p:cNvSpPr txBox="1">
            <a:spLocks noGrp="1"/>
          </p:cNvSpPr>
          <p:nvPr>
            <p:ph type="title"/>
          </p:nvPr>
        </p:nvSpPr>
        <p:spPr>
          <a:xfrm>
            <a:off x="-180975" y="1923415"/>
            <a:ext cx="9378315" cy="110172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en-GB" sz="6000"/>
              <a:t>THANK YOU</a:t>
            </a:r>
          </a:p>
        </p:txBody>
      </p:sp>
      <p:pic>
        <p:nvPicPr>
          <p:cNvPr id="895" name="Google Shape;895;p50"/>
          <p:cNvPicPr preferRelativeResize="0"/>
          <p:nvPr/>
        </p:nvPicPr>
        <p:blipFill rotWithShape="1">
          <a:blip r:embed="rId3"/>
          <a:srcRect l="32528" t="51100" r="8425"/>
          <a:stretch>
            <a:fillRect/>
          </a:stretch>
        </p:blipFill>
        <p:spPr>
          <a:xfrm rot="5400000">
            <a:off x="-3608705" y="-1007110"/>
            <a:ext cx="9538335" cy="6983730"/>
          </a:xfrm>
          <a:prstGeom prst="rect">
            <a:avLst/>
          </a:prstGeom>
          <a:noFill/>
          <a:ln>
            <a:noFill/>
          </a:ln>
        </p:spPr>
      </p:pic>
      <p:pic>
        <p:nvPicPr>
          <p:cNvPr id="4" name="Google Shape;895;p50"/>
          <p:cNvPicPr preferRelativeResize="0"/>
          <p:nvPr/>
        </p:nvPicPr>
        <p:blipFill rotWithShape="1">
          <a:blip r:embed="rId3"/>
          <a:srcRect l="32528" t="51100" r="8425"/>
          <a:stretch>
            <a:fillRect/>
          </a:stretch>
        </p:blipFill>
        <p:spPr>
          <a:xfrm rot="17400000">
            <a:off x="2832839" y="-1568450"/>
            <a:ext cx="9538335" cy="698373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458*34"/>
  <p:tag name="TABLE_ENDDRAG_RECT" val="106*208*458*34"/>
</p:tagLst>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24</TotalTime>
  <Words>769</Words>
  <Application>Microsoft Office PowerPoint</Application>
  <PresentationFormat>On-screen Show (16:9)</PresentationFormat>
  <Paragraphs>72</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Nunito Light</vt:lpstr>
      <vt:lpstr>Tw Cen MT</vt:lpstr>
      <vt:lpstr>Poppins</vt:lpstr>
      <vt:lpstr>Bebas Neue</vt:lpstr>
      <vt:lpstr>Wingdings</vt:lpstr>
      <vt:lpstr>Goldman</vt:lpstr>
      <vt:lpstr>Times New Roman</vt:lpstr>
      <vt:lpstr>Arial</vt:lpstr>
      <vt:lpstr>Droplet</vt:lpstr>
      <vt:lpstr>California Housing Data</vt:lpstr>
      <vt:lpstr>INTRODUCTION </vt:lpstr>
      <vt:lpstr>Median House Value   VS   Median Income </vt:lpstr>
      <vt:lpstr>Total Rooms   VS   Median Income </vt:lpstr>
      <vt:lpstr>Total Bedrooms   VS   Median Income </vt:lpstr>
      <vt:lpstr>Population   VS   Median Income </vt:lpstr>
      <vt:lpstr>Households   VS   Median Income </vt:lpstr>
      <vt:lpstr>Longitude   VS   Median Income </vt:lpstr>
      <vt:lpstr>latitude   VS   Median Income </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MANAGEMENT SYSTEM</dc:title>
  <dc:creator/>
  <cp:lastModifiedBy>Sonali Sahoo</cp:lastModifiedBy>
  <cp:revision>5</cp:revision>
  <dcterms:created xsi:type="dcterms:W3CDTF">2025-03-21T18:50:00Z</dcterms:created>
  <dcterms:modified xsi:type="dcterms:W3CDTF">2025-04-07T09:23:56Z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E338B55DB8AD41A0997DEC69E79BD415_13</vt:lpwstr>
  </property>
  <property fmtid="{D5CDD505-2E9C-101B-9397-08002B2CF9AE}" pid="3" name="KSOProductBuildVer">
    <vt:lpwstr>1033-12.2.0.20782</vt:lpwstr>
  </property>
</Properties>
</file>