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3" d="100"/>
          <a:sy n="83" d="100"/>
        </p:scale>
        <p:origin x="686"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0A7EFFB7-5C3F-4711-8571-F9A268C641A2}" type="datetimeFigureOut">
              <a:rPr lang="en-IN" smtClean="0"/>
              <a:t>19-04-2025</a:t>
            </a:fld>
            <a:endParaRPr lang="en-IN"/>
          </a:p>
        </p:txBody>
      </p:sp>
      <p:sp>
        <p:nvSpPr>
          <p:cNvPr id="5" name="Footer Placeholder 4"/>
          <p:cNvSpPr>
            <a:spLocks noGrp="1"/>
          </p:cNvSpPr>
          <p:nvPr>
            <p:ph type="ftr" sz="quarter" idx="11"/>
          </p:nvPr>
        </p:nvSpPr>
        <p:spPr>
          <a:xfrm>
            <a:off x="2692397" y="5037663"/>
            <a:ext cx="5214635" cy="279400"/>
          </a:xfrm>
        </p:spPr>
        <p:txBody>
          <a:bodyPr/>
          <a:lstStyle/>
          <a:p>
            <a:endParaRPr lang="en-IN"/>
          </a:p>
        </p:txBody>
      </p:sp>
      <p:sp>
        <p:nvSpPr>
          <p:cNvPr id="6" name="Slide Number Placeholder 5"/>
          <p:cNvSpPr>
            <a:spLocks noGrp="1"/>
          </p:cNvSpPr>
          <p:nvPr>
            <p:ph type="sldNum" sz="quarter" idx="12"/>
          </p:nvPr>
        </p:nvSpPr>
        <p:spPr>
          <a:xfrm>
            <a:off x="8956900" y="5037663"/>
            <a:ext cx="551167" cy="279400"/>
          </a:xfrm>
        </p:spPr>
        <p:txBody>
          <a:bodyPr/>
          <a:lstStyle/>
          <a:p>
            <a:fld id="{E1B3FA71-33CA-4DC4-B111-E7B8B85DEAE1}" type="slidenum">
              <a:rPr lang="en-IN" smtClean="0"/>
              <a:t>‹#›</a:t>
            </a:fld>
            <a:endParaRPr lang="en-IN"/>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35336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7EFFB7-5C3F-4711-8571-F9A268C641A2}" type="datetimeFigureOut">
              <a:rPr lang="en-IN" smtClean="0"/>
              <a:t>19-04-2025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1B3FA71-33CA-4DC4-B111-E7B8B85DEAE1}" type="slidenum">
              <a:rPr lang="en-IN" smtClean="0"/>
              <a:t>‹#›</a:t>
            </a:fld>
            <a:endParaRPr lang="en-IN"/>
          </a:p>
        </p:txBody>
      </p:sp>
    </p:spTree>
    <p:extLst>
      <p:ext uri="{BB962C8B-B14F-4D97-AF65-F5344CB8AC3E}">
        <p14:creationId xmlns:p14="http://schemas.microsoft.com/office/powerpoint/2010/main" val="2460939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7EFFB7-5C3F-4711-8571-F9A268C641A2}" type="datetimeFigureOut">
              <a:rPr lang="en-IN" smtClean="0"/>
              <a:t>19-04-2025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1B3FA71-33CA-4DC4-B111-E7B8B85DEAE1}" type="slidenum">
              <a:rPr lang="en-IN" smtClean="0"/>
              <a:t>‹#›</a:t>
            </a:fld>
            <a:endParaRPr lang="en-IN"/>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2158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A7EFFB7-5C3F-4711-8571-F9A268C641A2}" type="datetimeFigureOut">
              <a:rPr lang="en-IN" smtClean="0"/>
              <a:t>19-04-2025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1B3FA71-33CA-4DC4-B111-E7B8B85DEAE1}" type="slidenum">
              <a:rPr lang="en-IN" smtClean="0"/>
              <a:t>‹#›</a:t>
            </a:fld>
            <a:endParaRPr lang="en-IN"/>
          </a:p>
        </p:txBody>
      </p:sp>
    </p:spTree>
    <p:extLst>
      <p:ext uri="{BB962C8B-B14F-4D97-AF65-F5344CB8AC3E}">
        <p14:creationId xmlns:p14="http://schemas.microsoft.com/office/powerpoint/2010/main" val="40703834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A7EFFB7-5C3F-4711-8571-F9A268C641A2}" type="datetimeFigureOut">
              <a:rPr lang="en-IN" smtClean="0"/>
              <a:t>19-04-2025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1B3FA71-33CA-4DC4-B111-E7B8B85DEAE1}" type="slidenum">
              <a:rPr lang="en-IN" smtClean="0"/>
              <a:t>‹#›</a:t>
            </a:fld>
            <a:endParaRPr lang="en-IN"/>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55317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A7EFFB7-5C3F-4711-8571-F9A268C641A2}" type="datetimeFigureOut">
              <a:rPr lang="en-IN" smtClean="0"/>
              <a:t>19-04-2025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1B3FA71-33CA-4DC4-B111-E7B8B85DEAE1}"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6280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7EFFB7-5C3F-4711-8571-F9A268C641A2}" type="datetimeFigureOut">
              <a:rPr lang="en-IN" smtClean="0"/>
              <a:t>19-04-2025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1B3FA71-33CA-4DC4-B111-E7B8B85DEAE1}" type="slidenum">
              <a:rPr lang="en-IN" smtClean="0"/>
              <a:t>‹#›</a:t>
            </a:fld>
            <a:endParaRPr lang="en-IN"/>
          </a:p>
        </p:txBody>
      </p:sp>
    </p:spTree>
    <p:extLst>
      <p:ext uri="{BB962C8B-B14F-4D97-AF65-F5344CB8AC3E}">
        <p14:creationId xmlns:p14="http://schemas.microsoft.com/office/powerpoint/2010/main" val="477105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A7EFFB7-5C3F-4711-8571-F9A268C641A2}" type="datetimeFigureOut">
              <a:rPr lang="en-IN" smtClean="0"/>
              <a:t>19-04-2025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1B3FA71-33CA-4DC4-B111-E7B8B85DEAE1}" type="slidenum">
              <a:rPr lang="en-IN" smtClean="0"/>
              <a:t>‹#›</a:t>
            </a:fld>
            <a:endParaRPr lang="en-IN"/>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18482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A7EFFB7-5C3F-4711-8571-F9A268C641A2}" type="datetimeFigureOut">
              <a:rPr lang="en-IN" smtClean="0"/>
              <a:t>19-04-2025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1B3FA71-33CA-4DC4-B111-E7B8B85DEAE1}" type="slidenum">
              <a:rPr lang="en-IN" smtClean="0"/>
              <a:t>‹#›</a:t>
            </a:fld>
            <a:endParaRPr lang="en-IN"/>
          </a:p>
        </p:txBody>
      </p:sp>
    </p:spTree>
    <p:extLst>
      <p:ext uri="{BB962C8B-B14F-4D97-AF65-F5344CB8AC3E}">
        <p14:creationId xmlns:p14="http://schemas.microsoft.com/office/powerpoint/2010/main" val="28856619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A7EFFB7-5C3F-4711-8571-F9A268C641A2}" type="datetimeFigureOut">
              <a:rPr lang="en-IN" smtClean="0"/>
              <a:t>19-04-2025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1B3FA71-33CA-4DC4-B111-E7B8B85DEAE1}" type="slidenum">
              <a:rPr lang="en-IN" smtClean="0"/>
              <a:t>‹#›</a:t>
            </a:fld>
            <a:endParaRPr lang="en-IN"/>
          </a:p>
        </p:txBody>
      </p:sp>
    </p:spTree>
    <p:extLst>
      <p:ext uri="{BB962C8B-B14F-4D97-AF65-F5344CB8AC3E}">
        <p14:creationId xmlns:p14="http://schemas.microsoft.com/office/powerpoint/2010/main" val="416488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7EFFB7-5C3F-4711-8571-F9A268C641A2}" type="datetimeFigureOut">
              <a:rPr lang="en-IN" smtClean="0"/>
              <a:t>19-04-2025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1B3FA71-33CA-4DC4-B111-E7B8B85DEAE1}" type="slidenum">
              <a:rPr lang="en-IN" smtClean="0"/>
              <a:t>‹#›</a:t>
            </a:fld>
            <a:endParaRPr lang="en-IN"/>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694150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7EFFB7-5C3F-4711-8571-F9A268C641A2}" type="datetimeFigureOut">
              <a:rPr lang="en-IN" smtClean="0"/>
              <a:t>19-04-2025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1B3FA71-33CA-4DC4-B111-E7B8B85DEAE1}" type="slidenum">
              <a:rPr lang="en-IN" smtClean="0"/>
              <a:t>‹#›</a:t>
            </a:fld>
            <a:endParaRPr lang="en-IN"/>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50712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7EFFB7-5C3F-4711-8571-F9A268C641A2}" type="datetimeFigureOut">
              <a:rPr lang="en-IN" smtClean="0"/>
              <a:t>19-04-2025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1B3FA71-33CA-4DC4-B111-E7B8B85DEAE1}" type="slidenum">
              <a:rPr lang="en-IN" smtClean="0"/>
              <a:t>‹#›</a:t>
            </a:fld>
            <a:endParaRPr lang="en-IN"/>
          </a:p>
        </p:txBody>
      </p:sp>
    </p:spTree>
    <p:extLst>
      <p:ext uri="{BB962C8B-B14F-4D97-AF65-F5344CB8AC3E}">
        <p14:creationId xmlns:p14="http://schemas.microsoft.com/office/powerpoint/2010/main" val="42569431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7EFFB7-5C3F-4711-8571-F9A268C641A2}" type="datetimeFigureOut">
              <a:rPr lang="en-IN" smtClean="0"/>
              <a:t>19-04-2025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1B3FA71-33CA-4DC4-B111-E7B8B85DEAE1}" type="slidenum">
              <a:rPr lang="en-IN" smtClean="0"/>
              <a:t>‹#›</a:t>
            </a:fld>
            <a:endParaRPr lang="en-IN"/>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856572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7EFFB7-5C3F-4711-8571-F9A268C641A2}" type="datetimeFigureOut">
              <a:rPr lang="en-IN" smtClean="0"/>
              <a:t>19-04-2025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1B3FA71-33CA-4DC4-B111-E7B8B85DEAE1}" type="slidenum">
              <a:rPr lang="en-IN" smtClean="0"/>
              <a:t>‹#›</a:t>
            </a:fld>
            <a:endParaRPr lang="en-IN"/>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919713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7EFFB7-5C3F-4711-8571-F9A268C641A2}" type="datetimeFigureOut">
              <a:rPr lang="en-IN" smtClean="0"/>
              <a:t>19-04-2025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1B3FA71-33CA-4DC4-B111-E7B8B85DEAE1}"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987492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7EFFB7-5C3F-4711-8571-F9A268C641A2}" type="datetimeFigureOut">
              <a:rPr lang="en-IN" smtClean="0"/>
              <a:t>19-04-2025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1B3FA71-33CA-4DC4-B111-E7B8B85DEAE1}" type="slidenum">
              <a:rPr lang="en-IN" smtClean="0"/>
              <a:t>‹#›</a:t>
            </a:fld>
            <a:endParaRPr lang="en-IN"/>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81174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A7EFFB7-5C3F-4711-8571-F9A268C641A2}" type="datetimeFigureOut">
              <a:rPr lang="en-IN" smtClean="0"/>
              <a:t>19-04-2025</a:t>
            </a:fld>
            <a:endParaRPr lang="en-IN"/>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IN"/>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1B3FA71-33CA-4DC4-B111-E7B8B85DEAE1}" type="slidenum">
              <a:rPr lang="en-IN" smtClean="0"/>
              <a:t>‹#›</a:t>
            </a:fld>
            <a:endParaRPr lang="en-IN"/>
          </a:p>
        </p:txBody>
      </p:sp>
    </p:spTree>
    <p:extLst>
      <p:ext uri="{BB962C8B-B14F-4D97-AF65-F5344CB8AC3E}">
        <p14:creationId xmlns:p14="http://schemas.microsoft.com/office/powerpoint/2010/main" val="37882988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6C0B4-DE90-D806-C823-5C9EBADACF81}"/>
              </a:ext>
            </a:extLst>
          </p:cNvPr>
          <p:cNvSpPr>
            <a:spLocks noGrp="1"/>
          </p:cNvSpPr>
          <p:nvPr>
            <p:ph type="ctrTitle"/>
          </p:nvPr>
        </p:nvSpPr>
        <p:spPr>
          <a:xfrm>
            <a:off x="2692398" y="2802465"/>
            <a:ext cx="6815669" cy="1515533"/>
          </a:xfrm>
        </p:spPr>
        <p:txBody>
          <a:bodyPr/>
          <a:lstStyle/>
          <a:p>
            <a:r>
              <a:rPr lang="en-US" b="0" i="0" dirty="0">
                <a:solidFill>
                  <a:srgbClr val="212529"/>
                </a:solidFill>
                <a:effectLst/>
                <a:latin typeface="system-ui"/>
              </a:rPr>
              <a:t>Predict House Value Based on Total Rooms</a:t>
            </a:r>
            <a:br>
              <a:rPr lang="en-US" b="0" i="0" dirty="0">
                <a:solidFill>
                  <a:srgbClr val="212529"/>
                </a:solidFill>
                <a:effectLst/>
                <a:latin typeface="system-ui"/>
              </a:rPr>
            </a:br>
            <a:endParaRPr lang="en-IN" dirty="0"/>
          </a:p>
        </p:txBody>
      </p:sp>
      <p:sp>
        <p:nvSpPr>
          <p:cNvPr id="3" name="TextBox 2">
            <a:extLst>
              <a:ext uri="{FF2B5EF4-FFF2-40B4-BE49-F238E27FC236}">
                <a16:creationId xmlns:a16="http://schemas.microsoft.com/office/drawing/2014/main" id="{B77E47F6-7EBB-C03E-4D71-F40299A2336C}"/>
              </a:ext>
            </a:extLst>
          </p:cNvPr>
          <p:cNvSpPr txBox="1"/>
          <p:nvPr/>
        </p:nvSpPr>
        <p:spPr>
          <a:xfrm>
            <a:off x="2600960" y="3982720"/>
            <a:ext cx="6907107" cy="1200329"/>
          </a:xfrm>
          <a:prstGeom prst="rect">
            <a:avLst/>
          </a:prstGeom>
          <a:noFill/>
        </p:spPr>
        <p:txBody>
          <a:bodyPr wrap="square" rtlCol="0">
            <a:spAutoFit/>
          </a:bodyPr>
          <a:lstStyle/>
          <a:p>
            <a:r>
              <a:rPr lang="en-IN" dirty="0"/>
              <a:t>NAME :- ABINASH BHOI(2201020971)</a:t>
            </a:r>
          </a:p>
          <a:p>
            <a:r>
              <a:rPr lang="en-IN" dirty="0"/>
              <a:t>                PRABHUDATTA PATRA(2201020836)</a:t>
            </a:r>
          </a:p>
          <a:p>
            <a:r>
              <a:rPr lang="en-IN" dirty="0"/>
              <a:t>                 SANTANU KUMAR SAHOO (2201020256</a:t>
            </a:r>
            <a:r>
              <a:rPr lang="en-IN" dirty="0" smtClean="0"/>
              <a:t>)</a:t>
            </a:r>
          </a:p>
          <a:p>
            <a:r>
              <a:rPr lang="en-US" dirty="0"/>
              <a:t> </a:t>
            </a:r>
            <a:r>
              <a:rPr lang="en-US" dirty="0" smtClean="0"/>
              <a:t>                 ABHILIPSA SWAIN(2301030094)</a:t>
            </a:r>
            <a:endParaRPr lang="en-IN" dirty="0"/>
          </a:p>
        </p:txBody>
      </p:sp>
    </p:spTree>
    <p:extLst>
      <p:ext uri="{BB962C8B-B14F-4D97-AF65-F5344CB8AC3E}">
        <p14:creationId xmlns:p14="http://schemas.microsoft.com/office/powerpoint/2010/main" val="9406469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18C28-DBDA-AD96-43B4-C25E92855314}"/>
              </a:ext>
            </a:extLst>
          </p:cNvPr>
          <p:cNvSpPr>
            <a:spLocks noGrp="1"/>
          </p:cNvSpPr>
          <p:nvPr>
            <p:ph type="title"/>
          </p:nvPr>
        </p:nvSpPr>
        <p:spPr/>
        <p:txBody>
          <a:bodyPr/>
          <a:lstStyle/>
          <a:p>
            <a:r>
              <a:rPr lang="en-IN" b="1" dirty="0"/>
              <a:t>Introduction</a:t>
            </a:r>
            <a:endParaRPr lang="en-IN" dirty="0"/>
          </a:p>
        </p:txBody>
      </p:sp>
      <p:sp>
        <p:nvSpPr>
          <p:cNvPr id="3" name="Content Placeholder 2">
            <a:extLst>
              <a:ext uri="{FF2B5EF4-FFF2-40B4-BE49-F238E27FC236}">
                <a16:creationId xmlns:a16="http://schemas.microsoft.com/office/drawing/2014/main" id="{CC72D371-65D4-A6D0-858A-738911586E2E}"/>
              </a:ext>
            </a:extLst>
          </p:cNvPr>
          <p:cNvSpPr>
            <a:spLocks noGrp="1"/>
          </p:cNvSpPr>
          <p:nvPr>
            <p:ph idx="1"/>
          </p:nvPr>
        </p:nvSpPr>
        <p:spPr/>
        <p:txBody>
          <a:bodyPr>
            <a:normAutofit fontScale="92500"/>
          </a:bodyPr>
          <a:lstStyle/>
          <a:p>
            <a:r>
              <a:rPr lang="en-US" dirty="0"/>
              <a:t>This project aims to predict housing prices in California using </a:t>
            </a:r>
            <a:r>
              <a:rPr lang="en-US" b="1" dirty="0"/>
              <a:t>Multivariate Linear Regression</a:t>
            </a:r>
            <a:r>
              <a:rPr lang="en-US" dirty="0"/>
              <a:t>, a supervised machine learning technique. By analyzing various features such as median income, housing age, total rooms, population, and geographical location, we develop a model to estimate the </a:t>
            </a:r>
            <a:r>
              <a:rPr lang="en-US" b="1" dirty="0"/>
              <a:t>median house value</a:t>
            </a:r>
            <a:r>
              <a:rPr lang="en-US" dirty="0"/>
              <a:t> accurately. The approach helps uncover relationships between these features and property prices. Such predictive modeling is valuable in real estate planning, economic studies, and urban development. The simplicity and interpretability of linear regression make it an ideal choice for understanding how multiple variables together influence housing prices in a practical and data-driven way.</a:t>
            </a:r>
          </a:p>
          <a:p>
            <a:endParaRPr lang="en-IN" dirty="0"/>
          </a:p>
        </p:txBody>
      </p:sp>
    </p:spTree>
    <p:extLst>
      <p:ext uri="{BB962C8B-B14F-4D97-AF65-F5344CB8AC3E}">
        <p14:creationId xmlns:p14="http://schemas.microsoft.com/office/powerpoint/2010/main" val="2645613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BB62E-F01D-0525-319C-19B4D279C808}"/>
              </a:ext>
            </a:extLst>
          </p:cNvPr>
          <p:cNvSpPr>
            <a:spLocks noGrp="1"/>
          </p:cNvSpPr>
          <p:nvPr>
            <p:ph type="title"/>
          </p:nvPr>
        </p:nvSpPr>
        <p:spPr/>
        <p:txBody>
          <a:bodyPr>
            <a:normAutofit fontScale="90000"/>
          </a:bodyPr>
          <a:lstStyle/>
          <a:p>
            <a:r>
              <a:rPr lang="en-US" b="1" dirty="0"/>
              <a:t>Objective</a:t>
            </a:r>
            <a:br>
              <a:rPr lang="en-US" b="1" dirty="0"/>
            </a:br>
            <a:endParaRPr lang="en-IN" dirty="0"/>
          </a:p>
        </p:txBody>
      </p:sp>
      <p:sp>
        <p:nvSpPr>
          <p:cNvPr id="3" name="Content Placeholder 2">
            <a:extLst>
              <a:ext uri="{FF2B5EF4-FFF2-40B4-BE49-F238E27FC236}">
                <a16:creationId xmlns:a16="http://schemas.microsoft.com/office/drawing/2014/main" id="{8B1ADEE2-828D-34CE-709A-8D5C883E36D9}"/>
              </a:ext>
            </a:extLst>
          </p:cNvPr>
          <p:cNvSpPr>
            <a:spLocks noGrp="1"/>
          </p:cNvSpPr>
          <p:nvPr>
            <p:ph idx="1"/>
          </p:nvPr>
        </p:nvSpPr>
        <p:spPr/>
        <p:txBody>
          <a:bodyPr>
            <a:normAutofit lnSpcReduction="10000"/>
          </a:bodyPr>
          <a:lstStyle/>
          <a:p>
            <a:pPr>
              <a:buNone/>
            </a:pPr>
            <a:r>
              <a:rPr lang="en-US" dirty="0"/>
              <a:t>To develop a machine learning model that accurately estimates the </a:t>
            </a:r>
            <a:r>
              <a:rPr lang="en-US" b="1" dirty="0"/>
              <a:t>median house value</a:t>
            </a:r>
            <a:r>
              <a:rPr lang="en-US" dirty="0"/>
              <a:t> based on multiple input variables such as:</a:t>
            </a:r>
          </a:p>
          <a:p>
            <a:pPr>
              <a:buFont typeface="Arial" panose="020B0604020202020204" pitchFamily="34" charset="0"/>
              <a:buChar char="•"/>
            </a:pPr>
            <a:r>
              <a:rPr lang="en-US" dirty="0"/>
              <a:t>Median household income</a:t>
            </a:r>
          </a:p>
          <a:p>
            <a:pPr>
              <a:buFont typeface="Arial" panose="020B0604020202020204" pitchFamily="34" charset="0"/>
              <a:buChar char="•"/>
            </a:pPr>
            <a:r>
              <a:rPr lang="en-US" dirty="0"/>
              <a:t>Age of the houses</a:t>
            </a:r>
          </a:p>
          <a:p>
            <a:pPr>
              <a:buFont typeface="Arial" panose="020B0604020202020204" pitchFamily="34" charset="0"/>
              <a:buChar char="•"/>
            </a:pPr>
            <a:r>
              <a:rPr lang="en-US" dirty="0"/>
              <a:t>Number of rooms and bedrooms</a:t>
            </a:r>
          </a:p>
          <a:p>
            <a:pPr>
              <a:buFont typeface="Arial" panose="020B0604020202020204" pitchFamily="34" charset="0"/>
              <a:buChar char="•"/>
            </a:pPr>
            <a:r>
              <a:rPr lang="en-US" dirty="0"/>
              <a:t>Population and household size</a:t>
            </a:r>
          </a:p>
          <a:p>
            <a:pPr>
              <a:buFont typeface="Arial" panose="020B0604020202020204" pitchFamily="34" charset="0"/>
              <a:buChar char="•"/>
            </a:pPr>
            <a:r>
              <a:rPr lang="en-US" dirty="0"/>
              <a:t>Geographical coordinates (longitude, latitude)</a:t>
            </a:r>
          </a:p>
          <a:p>
            <a:endParaRPr lang="en-IN" dirty="0"/>
          </a:p>
        </p:txBody>
      </p:sp>
    </p:spTree>
    <p:extLst>
      <p:ext uri="{BB962C8B-B14F-4D97-AF65-F5344CB8AC3E}">
        <p14:creationId xmlns:p14="http://schemas.microsoft.com/office/powerpoint/2010/main" val="1057382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764B3-B3DE-6D7A-C489-A71A83F6AB99}"/>
              </a:ext>
            </a:extLst>
          </p:cNvPr>
          <p:cNvSpPr>
            <a:spLocks noGrp="1"/>
          </p:cNvSpPr>
          <p:nvPr>
            <p:ph type="title"/>
          </p:nvPr>
        </p:nvSpPr>
        <p:spPr/>
        <p:txBody>
          <a:bodyPr/>
          <a:lstStyle/>
          <a:p>
            <a:r>
              <a:rPr lang="en-IN" dirty="0"/>
              <a:t>Model Training</a:t>
            </a:r>
          </a:p>
        </p:txBody>
      </p:sp>
      <p:sp>
        <p:nvSpPr>
          <p:cNvPr id="5" name="Rectangle 2">
            <a:extLst>
              <a:ext uri="{FF2B5EF4-FFF2-40B4-BE49-F238E27FC236}">
                <a16:creationId xmlns:a16="http://schemas.microsoft.com/office/drawing/2014/main" id="{789E7280-A46D-260E-A717-A4B0D6428914}"/>
              </a:ext>
            </a:extLst>
          </p:cNvPr>
          <p:cNvSpPr>
            <a:spLocks noGrp="1" noChangeArrowheads="1"/>
          </p:cNvSpPr>
          <p:nvPr>
            <p:ph idx="1"/>
          </p:nvPr>
        </p:nvSpPr>
        <p:spPr bwMode="auto">
          <a:xfrm>
            <a:off x="1295401" y="3339237"/>
            <a:ext cx="5202065"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Model Used:</a:t>
            </a:r>
            <a:r>
              <a:rPr kumimoji="0" lang="en-US" altLang="en-US" sz="1800" b="0" i="0" u="none" strike="noStrike" cap="none" normalizeH="0" baseline="0" dirty="0">
                <a:ln>
                  <a:noFill/>
                </a:ln>
                <a:solidFill>
                  <a:schemeClr val="tx1"/>
                </a:solidFill>
                <a:effectLst/>
                <a:latin typeface="Arial" panose="020B0604020202020204" pitchFamily="34" charset="0"/>
              </a:rPr>
              <a:t> Linear Regression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Libraries:</a:t>
            </a:r>
            <a:r>
              <a:rPr kumimoji="0" lang="en-US" altLang="en-US" sz="1800" b="0" i="0" u="none" strike="noStrike" cap="none" normalizeH="0" baseline="0" dirty="0">
                <a:ln>
                  <a:noFill/>
                </a:ln>
                <a:solidFill>
                  <a:schemeClr val="tx1"/>
                </a:solidFill>
                <a:effectLst/>
                <a:latin typeface="Arial" panose="020B0604020202020204" pitchFamily="34" charset="0"/>
              </a:rPr>
              <a:t> pandas, </a:t>
            </a:r>
            <a:r>
              <a:rPr kumimoji="0" lang="en-US" altLang="en-US" sz="1800" b="0" i="0" u="none" strike="noStrike" cap="none" normalizeH="0" baseline="0" dirty="0" err="1">
                <a:ln>
                  <a:noFill/>
                </a:ln>
                <a:solidFill>
                  <a:schemeClr val="tx1"/>
                </a:solidFill>
                <a:effectLst/>
                <a:latin typeface="Arial" panose="020B0604020202020204" pitchFamily="34" charset="0"/>
              </a:rPr>
              <a:t>numpy</a:t>
            </a:r>
            <a:r>
              <a:rPr kumimoji="0" lang="en-US" altLang="en-US" sz="1800" b="0" i="0" u="none" strike="noStrike" cap="none" normalizeH="0" baseline="0" dirty="0">
                <a:ln>
                  <a:noFill/>
                </a:ln>
                <a:solidFill>
                  <a:schemeClr val="tx1"/>
                </a:solidFill>
                <a:effectLst/>
                <a:latin typeface="Arial" panose="020B0604020202020204" pitchFamily="34" charset="0"/>
              </a:rPr>
              <a:t>, scikit-learn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Training Done On:</a:t>
            </a:r>
            <a:r>
              <a:rPr kumimoji="0" lang="en-US" altLang="en-US" sz="1800" b="0" i="0" u="none" strike="noStrike" cap="none" normalizeH="0" baseline="0" dirty="0">
                <a:ln>
                  <a:noFill/>
                </a:ln>
                <a:solidFill>
                  <a:schemeClr val="tx1"/>
                </a:solidFill>
                <a:effectLst/>
                <a:latin typeface="Arial" panose="020B0604020202020204" pitchFamily="34" charset="0"/>
              </a:rPr>
              <a:t> 80% of the dataset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Goal:</a:t>
            </a:r>
            <a:r>
              <a:rPr kumimoji="0" lang="en-US" altLang="en-US" sz="1800" b="0" i="0" u="none" strike="noStrike" cap="none" normalizeH="0" baseline="0" dirty="0">
                <a:ln>
                  <a:noFill/>
                </a:ln>
                <a:solidFill>
                  <a:schemeClr val="tx1"/>
                </a:solidFill>
                <a:effectLst/>
                <a:latin typeface="Arial" panose="020B0604020202020204" pitchFamily="34" charset="0"/>
              </a:rPr>
              <a:t> Learn weights to minimize prediction error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84503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B65A5-50A8-471B-94FF-89E0458B18AA}"/>
              </a:ext>
            </a:extLst>
          </p:cNvPr>
          <p:cNvSpPr>
            <a:spLocks noGrp="1"/>
          </p:cNvSpPr>
          <p:nvPr>
            <p:ph type="title"/>
          </p:nvPr>
        </p:nvSpPr>
        <p:spPr/>
        <p:txBody>
          <a:bodyPr/>
          <a:lstStyle/>
          <a:p>
            <a:r>
              <a:rPr lang="en-IN" dirty="0"/>
              <a:t>Predictions &amp; Evaluation</a:t>
            </a:r>
          </a:p>
        </p:txBody>
      </p:sp>
      <p:pic>
        <p:nvPicPr>
          <p:cNvPr id="5" name="Picture 4">
            <a:extLst>
              <a:ext uri="{FF2B5EF4-FFF2-40B4-BE49-F238E27FC236}">
                <a16:creationId xmlns:a16="http://schemas.microsoft.com/office/drawing/2014/main" id="{369346A0-4F87-E2E0-0726-CEB1D3CB32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3" y="2497865"/>
            <a:ext cx="4617718" cy="3767525"/>
          </a:xfrm>
          <a:prstGeom prst="rect">
            <a:avLst/>
          </a:prstGeom>
        </p:spPr>
      </p:pic>
      <p:pic>
        <p:nvPicPr>
          <p:cNvPr id="7" name="Picture 6">
            <a:extLst>
              <a:ext uri="{FF2B5EF4-FFF2-40B4-BE49-F238E27FC236}">
                <a16:creationId xmlns:a16="http://schemas.microsoft.com/office/drawing/2014/main" id="{F11D8B99-BCEE-3E81-9E23-33858FC066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8190" y="2641600"/>
            <a:ext cx="5350690" cy="3515359"/>
          </a:xfrm>
          <a:prstGeom prst="rect">
            <a:avLst/>
          </a:prstGeom>
        </p:spPr>
      </p:pic>
    </p:spTree>
    <p:extLst>
      <p:ext uri="{BB962C8B-B14F-4D97-AF65-F5344CB8AC3E}">
        <p14:creationId xmlns:p14="http://schemas.microsoft.com/office/powerpoint/2010/main" val="23609045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F024E1-5A2E-AD8B-24E7-AE6A9B06A5F3}"/>
              </a:ext>
            </a:extLst>
          </p:cNvPr>
          <p:cNvPicPr>
            <a:picLocks noChangeAspect="1"/>
          </p:cNvPicPr>
          <p:nvPr/>
        </p:nvPicPr>
        <p:blipFill>
          <a:blip r:embed="rId2"/>
          <a:stretch>
            <a:fillRect/>
          </a:stretch>
        </p:blipFill>
        <p:spPr>
          <a:xfrm>
            <a:off x="802640" y="745918"/>
            <a:ext cx="5049520" cy="5366164"/>
          </a:xfrm>
          <a:prstGeom prst="rect">
            <a:avLst/>
          </a:prstGeom>
        </p:spPr>
      </p:pic>
      <p:pic>
        <p:nvPicPr>
          <p:cNvPr id="6" name="Content Placeholder 4">
            <a:extLst>
              <a:ext uri="{FF2B5EF4-FFF2-40B4-BE49-F238E27FC236}">
                <a16:creationId xmlns:a16="http://schemas.microsoft.com/office/drawing/2014/main" id="{FB9AACA9-C308-49E8-DDFE-4714399D4CD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852160" y="853440"/>
            <a:ext cx="5679440" cy="4693920"/>
          </a:xfrm>
        </p:spPr>
      </p:pic>
    </p:spTree>
    <p:extLst>
      <p:ext uri="{BB962C8B-B14F-4D97-AF65-F5344CB8AC3E}">
        <p14:creationId xmlns:p14="http://schemas.microsoft.com/office/powerpoint/2010/main" val="2814313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220CF-0B59-88F7-2292-9F9BF8EA3DB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11F6A69-04A4-7E00-8CDA-9743A515592A}"/>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951E2594-9B2E-9E21-B985-61375216B9E6}"/>
              </a:ext>
            </a:extLst>
          </p:cNvPr>
          <p:cNvPicPr>
            <a:picLocks noChangeAspect="1"/>
          </p:cNvPicPr>
          <p:nvPr/>
        </p:nvPicPr>
        <p:blipFill>
          <a:blip r:embed="rId2"/>
          <a:stretch>
            <a:fillRect/>
          </a:stretch>
        </p:blipFill>
        <p:spPr>
          <a:xfrm>
            <a:off x="587375" y="551497"/>
            <a:ext cx="6158865" cy="5808663"/>
          </a:xfrm>
          <a:prstGeom prst="rect">
            <a:avLst/>
          </a:prstGeom>
        </p:spPr>
      </p:pic>
      <p:pic>
        <p:nvPicPr>
          <p:cNvPr id="6" name="Content Placeholder 4">
            <a:extLst>
              <a:ext uri="{FF2B5EF4-FFF2-40B4-BE49-F238E27FC236}">
                <a16:creationId xmlns:a16="http://schemas.microsoft.com/office/drawing/2014/main" id="{522CD44B-80FD-002F-D953-F9FDFC9BB6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1300" y="1124585"/>
            <a:ext cx="4135297" cy="4351338"/>
          </a:xfrm>
          <a:prstGeom prst="rect">
            <a:avLst/>
          </a:prstGeom>
        </p:spPr>
      </p:pic>
    </p:spTree>
    <p:extLst>
      <p:ext uri="{BB962C8B-B14F-4D97-AF65-F5344CB8AC3E}">
        <p14:creationId xmlns:p14="http://schemas.microsoft.com/office/powerpoint/2010/main" val="257049857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20</TotalTime>
  <Words>217</Words>
  <Application>Microsoft Office PowerPoint</Application>
  <PresentationFormat>Widescreen</PresentationFormat>
  <Paragraphs>21</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Garamond</vt:lpstr>
      <vt:lpstr>system-ui</vt:lpstr>
      <vt:lpstr>Organic</vt:lpstr>
      <vt:lpstr>Predict House Value Based on Total Rooms </vt:lpstr>
      <vt:lpstr>Introduction</vt:lpstr>
      <vt:lpstr>Objective </vt:lpstr>
      <vt:lpstr>Model Training</vt:lpstr>
      <vt:lpstr>Predictions &amp; Evaluation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Predict House Value Based on Total Rooms</dc:title>
  <dc:creator>Abinash Bhoi</dc:creator>
  <cp:lastModifiedBy>USER</cp:lastModifiedBy>
  <cp:revision>4</cp:revision>
  <dcterms:created xsi:type="dcterms:W3CDTF">2025-04-07T06:38:58Z</dcterms:created>
  <dcterms:modified xsi:type="dcterms:W3CDTF">2025-04-19T18:19:15Z</dcterms:modified>
</cp:coreProperties>
</file>