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4630400" cy="8229600"/>
  <p:notesSz cx="14630400" cy="82296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97280" y="2551176"/>
            <a:ext cx="12435840" cy="17282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194560" y="4608576"/>
            <a:ext cx="10241280" cy="205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4630400" cy="8229600"/>
          </a:xfrm>
          <a:custGeom>
            <a:avLst/>
            <a:gdLst/>
            <a:ahLst/>
            <a:cxnLst/>
            <a:rect l="l" t="t" r="r" b="b"/>
            <a:pathLst>
              <a:path w="14630400" h="8229600">
                <a:moveTo>
                  <a:pt x="14630400" y="0"/>
                </a:moveTo>
                <a:lnTo>
                  <a:pt x="0" y="0"/>
                </a:lnTo>
                <a:lnTo>
                  <a:pt x="0" y="8229600"/>
                </a:lnTo>
                <a:lnTo>
                  <a:pt x="14630400" y="8229600"/>
                </a:lnTo>
                <a:lnTo>
                  <a:pt x="14630400" y="0"/>
                </a:lnTo>
                <a:close/>
              </a:path>
            </a:pathLst>
          </a:custGeom>
          <a:solidFill>
            <a:srgbClr val="FFFCF4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839213" y="7749538"/>
            <a:ext cx="1722603" cy="41147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731520" y="1892808"/>
            <a:ext cx="6364224" cy="54315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7534656" y="1892808"/>
            <a:ext cx="6364224" cy="54315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4630400" cy="8229600"/>
          </a:xfrm>
          <a:custGeom>
            <a:avLst/>
            <a:gdLst/>
            <a:ahLst/>
            <a:cxnLst/>
            <a:rect l="l" t="t" r="r" b="b"/>
            <a:pathLst>
              <a:path w="14630400" h="8229600">
                <a:moveTo>
                  <a:pt x="14630400" y="0"/>
                </a:moveTo>
                <a:lnTo>
                  <a:pt x="0" y="0"/>
                </a:lnTo>
                <a:lnTo>
                  <a:pt x="0" y="8229600"/>
                </a:lnTo>
                <a:lnTo>
                  <a:pt x="14630400" y="8229600"/>
                </a:lnTo>
                <a:lnTo>
                  <a:pt x="14630400" y="0"/>
                </a:lnTo>
                <a:close/>
              </a:path>
            </a:pathLst>
          </a:custGeom>
          <a:solidFill>
            <a:srgbClr val="FFFCF4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839213" y="7749538"/>
            <a:ext cx="1722603" cy="41147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4630400" cy="8229600"/>
          </a:xfrm>
          <a:custGeom>
            <a:avLst/>
            <a:gdLst/>
            <a:ahLst/>
            <a:cxnLst/>
            <a:rect l="l" t="t" r="r" b="b"/>
            <a:pathLst>
              <a:path w="14630400" h="8229600">
                <a:moveTo>
                  <a:pt x="14630400" y="0"/>
                </a:moveTo>
                <a:lnTo>
                  <a:pt x="0" y="0"/>
                </a:lnTo>
                <a:lnTo>
                  <a:pt x="0" y="8229600"/>
                </a:lnTo>
                <a:lnTo>
                  <a:pt x="14630400" y="8229600"/>
                </a:lnTo>
                <a:lnTo>
                  <a:pt x="14630400" y="0"/>
                </a:lnTo>
                <a:close/>
              </a:path>
            </a:pathLst>
          </a:custGeom>
          <a:solidFill>
            <a:srgbClr val="FFFC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4134" y="269550"/>
            <a:ext cx="13862130" cy="7035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18838" y="1247145"/>
            <a:ext cx="13661390" cy="44234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974336" y="7653528"/>
            <a:ext cx="4681728" cy="411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731520" y="7653528"/>
            <a:ext cx="3364992" cy="411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0533888" y="7653528"/>
            <a:ext cx="3364992" cy="411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989498" y="3719560"/>
            <a:ext cx="11816080" cy="115062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 marR="5080" indent="98425">
              <a:lnSpc>
                <a:spcPts val="2750"/>
              </a:lnSpc>
              <a:spcBef>
                <a:spcPts val="700"/>
              </a:spcBef>
            </a:pPr>
            <a:r>
              <a:rPr dirty="0" sz="2800" b="1">
                <a:solidFill>
                  <a:srgbClr val="124D72"/>
                </a:solidFill>
                <a:latin typeface="Arial"/>
                <a:cs typeface="Arial"/>
              </a:rPr>
              <a:t>A</a:t>
            </a:r>
            <a:r>
              <a:rPr dirty="0" sz="2800" spc="-95" b="1">
                <a:solidFill>
                  <a:srgbClr val="124D72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124D72"/>
                </a:solidFill>
                <a:latin typeface="Arial"/>
                <a:cs typeface="Arial"/>
              </a:rPr>
              <a:t>Machine</a:t>
            </a:r>
            <a:r>
              <a:rPr dirty="0" sz="2800" spc="-90" b="1">
                <a:solidFill>
                  <a:srgbClr val="124D72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124D72"/>
                </a:solidFill>
                <a:latin typeface="Arial"/>
                <a:cs typeface="Arial"/>
              </a:rPr>
              <a:t>Learning</a:t>
            </a:r>
            <a:r>
              <a:rPr dirty="0" sz="2800" spc="-90" b="1">
                <a:solidFill>
                  <a:srgbClr val="124D72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124D72"/>
                </a:solidFill>
                <a:latin typeface="Arial"/>
                <a:cs typeface="Arial"/>
              </a:rPr>
              <a:t>Approach</a:t>
            </a:r>
            <a:r>
              <a:rPr dirty="0" sz="2800" spc="-90" b="1">
                <a:solidFill>
                  <a:srgbClr val="124D72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124D72"/>
                </a:solidFill>
                <a:latin typeface="Arial"/>
                <a:cs typeface="Arial"/>
              </a:rPr>
              <a:t>to</a:t>
            </a:r>
            <a:r>
              <a:rPr dirty="0" sz="2800" spc="-90" b="1">
                <a:solidFill>
                  <a:srgbClr val="124D72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124D72"/>
                </a:solidFill>
                <a:latin typeface="Arial"/>
                <a:cs typeface="Arial"/>
              </a:rPr>
              <a:t>Predict</a:t>
            </a:r>
            <a:r>
              <a:rPr dirty="0" sz="2800" spc="-90" b="1">
                <a:solidFill>
                  <a:srgbClr val="124D72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124D72"/>
                </a:solidFill>
                <a:latin typeface="Arial"/>
                <a:cs typeface="Arial"/>
              </a:rPr>
              <a:t>California</a:t>
            </a:r>
            <a:r>
              <a:rPr dirty="0" sz="2800" spc="-95" b="1">
                <a:solidFill>
                  <a:srgbClr val="124D72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124D72"/>
                </a:solidFill>
                <a:latin typeface="Arial"/>
                <a:cs typeface="Arial"/>
              </a:rPr>
              <a:t>Housing</a:t>
            </a:r>
            <a:r>
              <a:rPr dirty="0" sz="2800" spc="-90" b="1">
                <a:solidFill>
                  <a:srgbClr val="124D72"/>
                </a:solidFill>
                <a:latin typeface="Arial"/>
                <a:cs typeface="Arial"/>
              </a:rPr>
              <a:t> </a:t>
            </a:r>
            <a:r>
              <a:rPr dirty="0" sz="2800" spc="-10" b="1">
                <a:solidFill>
                  <a:srgbClr val="124D72"/>
                </a:solidFill>
                <a:latin typeface="Arial"/>
                <a:cs typeface="Arial"/>
              </a:rPr>
              <a:t>Prices. </a:t>
            </a:r>
            <a:r>
              <a:rPr dirty="0" sz="2800" b="1">
                <a:solidFill>
                  <a:srgbClr val="124D72"/>
                </a:solidFill>
                <a:latin typeface="Arial"/>
                <a:cs typeface="Arial"/>
              </a:rPr>
              <a:t>This</a:t>
            </a:r>
            <a:r>
              <a:rPr dirty="0" sz="2800" spc="-100" b="1">
                <a:solidFill>
                  <a:srgbClr val="124D72"/>
                </a:solidFill>
                <a:latin typeface="Arial"/>
                <a:cs typeface="Arial"/>
              </a:rPr>
              <a:t> </a:t>
            </a:r>
            <a:r>
              <a:rPr dirty="0" sz="2800" spc="-10" b="1">
                <a:solidFill>
                  <a:srgbClr val="124D72"/>
                </a:solidFill>
                <a:latin typeface="Arial"/>
                <a:cs typeface="Arial"/>
              </a:rPr>
              <a:t>presentation</a:t>
            </a:r>
            <a:r>
              <a:rPr dirty="0" sz="2800" spc="-100" b="1">
                <a:solidFill>
                  <a:srgbClr val="124D72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124D72"/>
                </a:solidFill>
                <a:latin typeface="Arial"/>
                <a:cs typeface="Arial"/>
              </a:rPr>
              <a:t>analyzes</a:t>
            </a:r>
            <a:r>
              <a:rPr dirty="0" sz="2800" spc="-100" b="1">
                <a:solidFill>
                  <a:srgbClr val="124D72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124D72"/>
                </a:solidFill>
                <a:latin typeface="Arial"/>
                <a:cs typeface="Arial"/>
              </a:rPr>
              <a:t>key</a:t>
            </a:r>
            <a:r>
              <a:rPr dirty="0" sz="2800" spc="-100" b="1">
                <a:solidFill>
                  <a:srgbClr val="124D72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124D72"/>
                </a:solidFill>
                <a:latin typeface="Arial"/>
                <a:cs typeface="Arial"/>
              </a:rPr>
              <a:t>factors</a:t>
            </a:r>
            <a:r>
              <a:rPr dirty="0" sz="2800" spc="-95" b="1">
                <a:solidFill>
                  <a:srgbClr val="124D72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124D72"/>
                </a:solidFill>
                <a:latin typeface="Arial"/>
                <a:cs typeface="Arial"/>
              </a:rPr>
              <a:t>affecting</a:t>
            </a:r>
            <a:r>
              <a:rPr dirty="0" sz="2800" spc="-100" b="1">
                <a:solidFill>
                  <a:srgbClr val="124D72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124D72"/>
                </a:solidFill>
                <a:latin typeface="Arial"/>
                <a:cs typeface="Arial"/>
              </a:rPr>
              <a:t>median</a:t>
            </a:r>
            <a:r>
              <a:rPr dirty="0" sz="2800" spc="-100" b="1">
                <a:solidFill>
                  <a:srgbClr val="124D72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124D72"/>
                </a:solidFill>
                <a:latin typeface="Arial"/>
                <a:cs typeface="Arial"/>
              </a:rPr>
              <a:t>house</a:t>
            </a:r>
            <a:r>
              <a:rPr dirty="0" sz="2800" spc="-100" b="1">
                <a:solidFill>
                  <a:srgbClr val="124D72"/>
                </a:solidFill>
                <a:latin typeface="Arial"/>
                <a:cs typeface="Arial"/>
              </a:rPr>
              <a:t> </a:t>
            </a:r>
            <a:r>
              <a:rPr dirty="0" sz="2800" spc="-10" b="1">
                <a:solidFill>
                  <a:srgbClr val="124D72"/>
                </a:solidFill>
                <a:latin typeface="Arial"/>
                <a:cs typeface="Arial"/>
              </a:rPr>
              <a:t>values </a:t>
            </a:r>
            <a:r>
              <a:rPr dirty="0" sz="2800" b="1">
                <a:solidFill>
                  <a:srgbClr val="124D72"/>
                </a:solidFill>
                <a:latin typeface="Arial"/>
                <a:cs typeface="Arial"/>
              </a:rPr>
              <a:t>and</a:t>
            </a:r>
            <a:r>
              <a:rPr dirty="0" sz="2800" spc="-75" b="1">
                <a:solidFill>
                  <a:srgbClr val="124D72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124D72"/>
                </a:solidFill>
                <a:latin typeface="Arial"/>
                <a:cs typeface="Arial"/>
              </a:rPr>
              <a:t>builds</a:t>
            </a:r>
            <a:r>
              <a:rPr dirty="0" sz="2800" spc="-70" b="1">
                <a:solidFill>
                  <a:srgbClr val="124D72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124D72"/>
                </a:solidFill>
                <a:latin typeface="Arial"/>
                <a:cs typeface="Arial"/>
              </a:rPr>
              <a:t>a</a:t>
            </a:r>
            <a:r>
              <a:rPr dirty="0" sz="2800" spc="-75" b="1">
                <a:solidFill>
                  <a:srgbClr val="124D72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124D72"/>
                </a:solidFill>
                <a:latin typeface="Arial"/>
                <a:cs typeface="Arial"/>
              </a:rPr>
              <a:t>predictive</a:t>
            </a:r>
            <a:r>
              <a:rPr dirty="0" sz="2800" spc="-70" b="1">
                <a:solidFill>
                  <a:srgbClr val="124D72"/>
                </a:solidFill>
                <a:latin typeface="Arial"/>
                <a:cs typeface="Arial"/>
              </a:rPr>
              <a:t> </a:t>
            </a:r>
            <a:r>
              <a:rPr dirty="0" sz="2800" spc="-10" b="1">
                <a:solidFill>
                  <a:srgbClr val="124D72"/>
                </a:solidFill>
                <a:latin typeface="Arial"/>
                <a:cs typeface="Arial"/>
              </a:rPr>
              <a:t>model.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180" y="373973"/>
            <a:ext cx="6218006" cy="312868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8977039" y="5787287"/>
            <a:ext cx="2422525" cy="1366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200">
                <a:latin typeface="Calibri"/>
                <a:cs typeface="Calibri"/>
              </a:rPr>
              <a:t>Soumyaranjan</a:t>
            </a:r>
            <a:r>
              <a:rPr dirty="0" sz="2200" spc="-1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Sahoo </a:t>
            </a:r>
            <a:r>
              <a:rPr dirty="0" sz="2200">
                <a:latin typeface="Calibri"/>
                <a:cs typeface="Calibri"/>
              </a:rPr>
              <a:t>Vijay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Kumar</a:t>
            </a:r>
            <a:r>
              <a:rPr dirty="0" sz="2200" spc="-10">
                <a:latin typeface="Calibri"/>
                <a:cs typeface="Calibri"/>
              </a:rPr>
              <a:t> Mahato PratikMohanty Pritanshu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5098" y="269550"/>
            <a:ext cx="4263390" cy="7035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22855" algn="l"/>
                <a:tab pos="3056890" algn="l"/>
              </a:tabLst>
            </a:pPr>
            <a:r>
              <a:rPr dirty="0" sz="4450" spc="-10" b="0">
                <a:solidFill>
                  <a:srgbClr val="124D72"/>
                </a:solidFill>
                <a:latin typeface="Arial MT"/>
                <a:cs typeface="Arial MT"/>
              </a:rPr>
              <a:t>Objective</a:t>
            </a:r>
            <a:r>
              <a:rPr dirty="0" sz="4450" b="0">
                <a:solidFill>
                  <a:srgbClr val="124D72"/>
                </a:solidFill>
                <a:latin typeface="Arial MT"/>
                <a:cs typeface="Arial MT"/>
              </a:rPr>
              <a:t>	</a:t>
            </a:r>
            <a:r>
              <a:rPr dirty="0" sz="4450" spc="-50" b="0">
                <a:solidFill>
                  <a:srgbClr val="124D72"/>
                </a:solidFill>
                <a:latin typeface="Arial MT"/>
                <a:cs typeface="Arial MT"/>
              </a:rPr>
              <a:t>&amp;</a:t>
            </a:r>
            <a:r>
              <a:rPr dirty="0" sz="4450" b="0">
                <a:solidFill>
                  <a:srgbClr val="124D72"/>
                </a:solidFill>
                <a:latin typeface="Arial MT"/>
                <a:cs typeface="Arial MT"/>
              </a:rPr>
              <a:t>	</a:t>
            </a:r>
            <a:r>
              <a:rPr dirty="0" sz="4450" spc="-20" b="0">
                <a:solidFill>
                  <a:srgbClr val="124D72"/>
                </a:solidFill>
                <a:latin typeface="Arial MT"/>
                <a:cs typeface="Arial MT"/>
              </a:rPr>
              <a:t>Data</a:t>
            </a:r>
            <a:endParaRPr sz="445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81088" y="5259849"/>
            <a:ext cx="6123940" cy="1794510"/>
          </a:xfrm>
          <a:prstGeom prst="rect">
            <a:avLst/>
          </a:prstGeom>
        </p:spPr>
        <p:txBody>
          <a:bodyPr wrap="square" lIns="0" tIns="14986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180"/>
              </a:spcBef>
              <a:buChar char="•"/>
              <a:tabLst>
                <a:tab pos="354965" algn="l"/>
              </a:tabLst>
            </a:pPr>
            <a:r>
              <a:rPr dirty="0" sz="2000">
                <a:solidFill>
                  <a:srgbClr val="2B4050"/>
                </a:solidFill>
                <a:latin typeface="Arial MT"/>
                <a:cs typeface="Arial MT"/>
              </a:rPr>
              <a:t>Identify</a:t>
            </a:r>
            <a:r>
              <a:rPr dirty="0" sz="2000" spc="-55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2B4050"/>
                </a:solidFill>
                <a:latin typeface="Arial MT"/>
                <a:cs typeface="Arial MT"/>
              </a:rPr>
              <a:t>factors</a:t>
            </a:r>
            <a:r>
              <a:rPr dirty="0" sz="2000" spc="-55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2B4050"/>
                </a:solidFill>
                <a:latin typeface="Arial MT"/>
                <a:cs typeface="Arial MT"/>
              </a:rPr>
              <a:t>influencing</a:t>
            </a:r>
            <a:r>
              <a:rPr dirty="0" sz="2000" spc="-50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2B4050"/>
                </a:solidFill>
                <a:latin typeface="Arial MT"/>
                <a:cs typeface="Arial MT"/>
              </a:rPr>
              <a:t>house</a:t>
            </a:r>
            <a:r>
              <a:rPr dirty="0" sz="2000" spc="-55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2B4050"/>
                </a:solidFill>
                <a:latin typeface="Arial MT"/>
                <a:cs typeface="Arial MT"/>
              </a:rPr>
              <a:t>prices</a:t>
            </a:r>
            <a:endParaRPr sz="20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1080"/>
              </a:spcBef>
              <a:buChar char="•"/>
              <a:tabLst>
                <a:tab pos="354965" algn="l"/>
              </a:tabLst>
            </a:pPr>
            <a:r>
              <a:rPr dirty="0" sz="2000">
                <a:solidFill>
                  <a:srgbClr val="2B4050"/>
                </a:solidFill>
                <a:latin typeface="Arial MT"/>
                <a:cs typeface="Arial MT"/>
              </a:rPr>
              <a:t>Use</a:t>
            </a:r>
            <a:r>
              <a:rPr dirty="0" sz="2000" spc="-45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2B4050"/>
                </a:solidFill>
                <a:latin typeface="Arial MT"/>
                <a:cs typeface="Arial MT"/>
              </a:rPr>
              <a:t>correlation</a:t>
            </a:r>
            <a:r>
              <a:rPr dirty="0" sz="2000" spc="-45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2B4050"/>
                </a:solidFill>
                <a:latin typeface="Arial MT"/>
                <a:cs typeface="Arial MT"/>
              </a:rPr>
              <a:t>&amp;</a:t>
            </a:r>
            <a:r>
              <a:rPr dirty="0" sz="2000" spc="-45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2B4050"/>
                </a:solidFill>
                <a:latin typeface="Arial MT"/>
                <a:cs typeface="Arial MT"/>
              </a:rPr>
              <a:t>regression</a:t>
            </a:r>
            <a:endParaRPr sz="20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1085"/>
              </a:spcBef>
              <a:buChar char="•"/>
              <a:tabLst>
                <a:tab pos="354965" algn="l"/>
              </a:tabLst>
            </a:pPr>
            <a:r>
              <a:rPr dirty="0" sz="2000">
                <a:solidFill>
                  <a:srgbClr val="2B4050"/>
                </a:solidFill>
                <a:latin typeface="Arial MT"/>
                <a:cs typeface="Arial MT"/>
              </a:rPr>
              <a:t>Key</a:t>
            </a:r>
            <a:r>
              <a:rPr dirty="0" sz="2000" spc="-40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2B4050"/>
                </a:solidFill>
                <a:latin typeface="Arial MT"/>
                <a:cs typeface="Arial MT"/>
              </a:rPr>
              <a:t>features:</a:t>
            </a:r>
            <a:r>
              <a:rPr dirty="0" sz="2000" spc="-30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2B4050"/>
                </a:solidFill>
                <a:latin typeface="Arial MT"/>
                <a:cs typeface="Arial MT"/>
              </a:rPr>
              <a:t>income,</a:t>
            </a:r>
            <a:r>
              <a:rPr dirty="0" sz="2000" spc="-30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2B4050"/>
                </a:solidFill>
                <a:latin typeface="Arial MT"/>
                <a:cs typeface="Arial MT"/>
              </a:rPr>
              <a:t>rooms,</a:t>
            </a:r>
            <a:r>
              <a:rPr dirty="0" sz="2000" spc="-25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2B4050"/>
                </a:solidFill>
                <a:latin typeface="Arial MT"/>
                <a:cs typeface="Arial MT"/>
              </a:rPr>
              <a:t>population,</a:t>
            </a:r>
            <a:r>
              <a:rPr dirty="0" sz="2000" spc="-30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2B4050"/>
                </a:solidFill>
                <a:latin typeface="Arial MT"/>
                <a:cs typeface="Arial MT"/>
              </a:rPr>
              <a:t>proximity</a:t>
            </a:r>
            <a:endParaRPr sz="20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1080"/>
              </a:spcBef>
              <a:buChar char="•"/>
              <a:tabLst>
                <a:tab pos="354965" algn="l"/>
              </a:tabLst>
            </a:pPr>
            <a:r>
              <a:rPr dirty="0" sz="2000">
                <a:solidFill>
                  <a:srgbClr val="2B4050"/>
                </a:solidFill>
                <a:latin typeface="Arial MT"/>
                <a:cs typeface="Arial MT"/>
              </a:rPr>
              <a:t>Derived</a:t>
            </a:r>
            <a:r>
              <a:rPr dirty="0" sz="2000" spc="-45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2B4050"/>
                </a:solidFill>
                <a:latin typeface="Arial MT"/>
                <a:cs typeface="Arial MT"/>
              </a:rPr>
              <a:t>features:</a:t>
            </a:r>
            <a:r>
              <a:rPr dirty="0" sz="2000" spc="-45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2B4050"/>
                </a:solidFill>
                <a:latin typeface="Arial MT"/>
                <a:cs typeface="Arial MT"/>
              </a:rPr>
              <a:t>rooms/household,</a:t>
            </a:r>
            <a:r>
              <a:rPr dirty="0" sz="2000" spc="-45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2B4050"/>
                </a:solidFill>
                <a:latin typeface="Arial MT"/>
                <a:cs typeface="Arial MT"/>
              </a:rPr>
              <a:t>pop/household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7798" y="1890710"/>
            <a:ext cx="12748809" cy="297811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b="0">
                <a:solidFill>
                  <a:srgbClr val="124D72"/>
                </a:solidFill>
                <a:latin typeface="Arial MT"/>
                <a:cs typeface="Arial MT"/>
              </a:rPr>
              <a:t>Insights</a:t>
            </a:r>
            <a:r>
              <a:rPr dirty="0" sz="2200" spc="-45" b="0">
                <a:solidFill>
                  <a:srgbClr val="124D72"/>
                </a:solidFill>
                <a:latin typeface="Arial MT"/>
                <a:cs typeface="Arial MT"/>
              </a:rPr>
              <a:t> </a:t>
            </a:r>
            <a:r>
              <a:rPr dirty="0" sz="2200" b="0">
                <a:solidFill>
                  <a:srgbClr val="124D72"/>
                </a:solidFill>
                <a:latin typeface="Arial MT"/>
                <a:cs typeface="Arial MT"/>
              </a:rPr>
              <a:t>&amp;</a:t>
            </a:r>
            <a:r>
              <a:rPr dirty="0" sz="2200" spc="-45" b="0">
                <a:solidFill>
                  <a:srgbClr val="124D72"/>
                </a:solidFill>
                <a:latin typeface="Arial MT"/>
                <a:cs typeface="Arial MT"/>
              </a:rPr>
              <a:t> </a:t>
            </a:r>
            <a:r>
              <a:rPr dirty="0" sz="2200" spc="-10" b="0">
                <a:solidFill>
                  <a:srgbClr val="124D72"/>
                </a:solidFill>
                <a:latin typeface="Arial MT"/>
                <a:cs typeface="Arial MT"/>
              </a:rPr>
              <a:t>Model</a:t>
            </a:r>
            <a:endParaRPr sz="2200">
              <a:latin typeface="Arial MT"/>
              <a:cs typeface="Arial MT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848" y="761998"/>
            <a:ext cx="6326549" cy="51435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5348" y="6496048"/>
            <a:ext cx="14026469" cy="166497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17098" y="761998"/>
            <a:ext cx="6389325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709420">
              <a:lnSpc>
                <a:spcPct val="100000"/>
              </a:lnSpc>
              <a:spcBef>
                <a:spcPts val="100"/>
              </a:spcBef>
            </a:pPr>
            <a:r>
              <a:rPr dirty="0" sz="2800" spc="-25">
                <a:latin typeface="Times New Roman"/>
                <a:cs typeface="Times New Roman"/>
              </a:rPr>
              <a:t>Step-by-</a:t>
            </a:r>
            <a:r>
              <a:rPr dirty="0" sz="2800">
                <a:latin typeface="Times New Roman"/>
                <a:cs typeface="Times New Roman"/>
              </a:rPr>
              <a:t>Step:</a:t>
            </a:r>
            <a:r>
              <a:rPr dirty="0" sz="2800" spc="-45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How</a:t>
            </a:r>
            <a:r>
              <a:rPr dirty="0" sz="2800" spc="-40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to</a:t>
            </a:r>
            <a:r>
              <a:rPr dirty="0" sz="2800" spc="-40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Identify</a:t>
            </a:r>
            <a:r>
              <a:rPr dirty="0" sz="2800" spc="-40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the</a:t>
            </a:r>
            <a:r>
              <a:rPr dirty="0" sz="2800" spc="-40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Most</a:t>
            </a:r>
            <a:r>
              <a:rPr dirty="0" sz="2800" spc="-40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Useful</a:t>
            </a:r>
            <a:r>
              <a:rPr dirty="0" sz="2800" spc="-40">
                <a:latin typeface="Times New Roman"/>
                <a:cs typeface="Times New Roman"/>
              </a:rPr>
              <a:t> </a:t>
            </a:r>
            <a:r>
              <a:rPr dirty="0" sz="2800" spc="-10">
                <a:latin typeface="Times New Roman"/>
                <a:cs typeface="Times New Roman"/>
              </a:rPr>
              <a:t>Features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128438" y="1341587"/>
            <a:ext cx="11535410" cy="62725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75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1.</a:t>
            </a:r>
            <a:r>
              <a:rPr dirty="0" sz="1800" spc="-4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Correlation</a:t>
            </a:r>
            <a:r>
              <a:rPr dirty="0" sz="1800" spc="-4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Matrix</a:t>
            </a:r>
            <a:r>
              <a:rPr dirty="0" sz="1800" spc="-4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(for</a:t>
            </a:r>
            <a:r>
              <a:rPr dirty="0" sz="1800" spc="-4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Linear</a:t>
            </a:r>
            <a:r>
              <a:rPr dirty="0" sz="1800" spc="-45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Relationships)</a:t>
            </a:r>
            <a:endParaRPr sz="1800">
              <a:latin typeface="Times New Roman"/>
              <a:cs typeface="Times New Roman"/>
            </a:endParaRPr>
          </a:p>
          <a:p>
            <a:pPr marL="31750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This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gives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quick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idea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of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how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strongly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each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feature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linearly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related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the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target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75"/>
              </a:spcBef>
            </a:pPr>
            <a:endParaRPr sz="1800">
              <a:latin typeface="Times New Roman"/>
              <a:cs typeface="Times New Roman"/>
            </a:endParaRPr>
          </a:p>
          <a:p>
            <a:pPr marL="2298700">
              <a:lnSpc>
                <a:spcPct val="100000"/>
              </a:lnSpc>
            </a:pPr>
            <a:r>
              <a:rPr dirty="0" sz="1800" spc="470">
                <a:latin typeface="Segoe UI Symbol"/>
                <a:cs typeface="Segoe UI Symbol"/>
              </a:rPr>
              <a:t>o</a:t>
            </a:r>
            <a:r>
              <a:rPr dirty="0" sz="1800" spc="-45">
                <a:latin typeface="Segoe UI Symbol"/>
                <a:cs typeface="Segoe UI Symbol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Interpretation:</a:t>
            </a:r>
            <a:endParaRPr sz="1800">
              <a:latin typeface="Times New Roman"/>
              <a:cs typeface="Times New Roman"/>
            </a:endParaRPr>
          </a:p>
          <a:p>
            <a:pPr marL="2355215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Features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with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high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absolute</a:t>
            </a:r>
            <a:r>
              <a:rPr dirty="0" sz="1800" spc="-2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correlation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values</a:t>
            </a:r>
            <a:r>
              <a:rPr dirty="0" sz="1800" spc="-5" b="1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(close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to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Courier New"/>
                <a:cs typeface="Courier New"/>
              </a:rPr>
              <a:t>+1</a:t>
            </a:r>
            <a:r>
              <a:rPr dirty="0" sz="1800" spc="-630">
                <a:latin typeface="Courier New"/>
                <a:cs typeface="Courier New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or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Courier New"/>
                <a:cs typeface="Courier New"/>
              </a:rPr>
              <a:t>-</a:t>
            </a:r>
            <a:r>
              <a:rPr dirty="0" sz="1800">
                <a:latin typeface="Courier New"/>
                <a:cs typeface="Courier New"/>
              </a:rPr>
              <a:t>1</a:t>
            </a:r>
            <a:r>
              <a:rPr dirty="0" sz="1800">
                <a:latin typeface="Times New Roman"/>
                <a:cs typeface="Times New Roman"/>
              </a:rPr>
              <a:t>)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with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the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target</a:t>
            </a:r>
            <a:endParaRPr sz="1800">
              <a:latin typeface="Times New Roman"/>
              <a:cs typeface="Times New Roman"/>
            </a:endParaRPr>
          </a:p>
          <a:p>
            <a:pPr marL="2298700">
              <a:lnSpc>
                <a:spcPct val="100000"/>
              </a:lnSpc>
              <a:spcBef>
                <a:spcPts val="165"/>
              </a:spcBef>
            </a:pPr>
            <a:r>
              <a:rPr dirty="0" sz="1800">
                <a:latin typeface="Times New Roman"/>
                <a:cs typeface="Times New Roman"/>
              </a:rPr>
              <a:t>are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more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promising.</a:t>
            </a:r>
            <a:endParaRPr sz="1800">
              <a:latin typeface="Times New Roman"/>
              <a:cs typeface="Times New Roman"/>
            </a:endParaRPr>
          </a:p>
          <a:p>
            <a:pPr marL="2298700">
              <a:lnSpc>
                <a:spcPct val="100000"/>
              </a:lnSpc>
            </a:pPr>
            <a:r>
              <a:rPr dirty="0" sz="1800" spc="-10" b="1">
                <a:latin typeface="Times New Roman"/>
                <a:cs typeface="Times New Roman"/>
              </a:rPr>
              <a:t>Example:</a:t>
            </a:r>
            <a:endParaRPr sz="1800">
              <a:latin typeface="Times New Roman"/>
              <a:cs typeface="Times New Roman"/>
            </a:endParaRPr>
          </a:p>
          <a:p>
            <a:pPr marL="2298700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From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typical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housing</a:t>
            </a:r>
            <a:r>
              <a:rPr dirty="0" sz="1800" spc="-20">
                <a:latin typeface="Times New Roman"/>
                <a:cs typeface="Times New Roman"/>
              </a:rPr>
              <a:t> data:</a:t>
            </a:r>
            <a:endParaRPr sz="1800">
              <a:latin typeface="Times New Roman"/>
              <a:cs typeface="Times New Roman"/>
            </a:endParaRPr>
          </a:p>
          <a:p>
            <a:pPr marL="2298700">
              <a:lnSpc>
                <a:spcPct val="100000"/>
              </a:lnSpc>
            </a:pPr>
            <a:r>
              <a:rPr dirty="0" sz="1800" spc="-10">
                <a:latin typeface="Courier New"/>
                <a:cs typeface="Courier New"/>
              </a:rPr>
              <a:t>median_income</a:t>
            </a:r>
            <a:r>
              <a:rPr dirty="0" sz="1800" spc="-630">
                <a:latin typeface="Courier New"/>
                <a:cs typeface="Courier New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→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300">
                <a:latin typeface="Times New Roman"/>
                <a:cs typeface="Times New Roman"/>
              </a:rPr>
              <a:t>□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Strongest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correlation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with</a:t>
            </a:r>
            <a:r>
              <a:rPr dirty="0" sz="1800" spc="-10">
                <a:latin typeface="Times New Roman"/>
                <a:cs typeface="Times New Roman"/>
              </a:rPr>
              <a:t> price</a:t>
            </a:r>
            <a:endParaRPr sz="1800">
              <a:latin typeface="Times New Roman"/>
              <a:cs typeface="Times New Roman"/>
            </a:endParaRPr>
          </a:p>
          <a:p>
            <a:pPr marL="2298700">
              <a:lnSpc>
                <a:spcPct val="100000"/>
              </a:lnSpc>
              <a:spcBef>
                <a:spcPts val="170"/>
              </a:spcBef>
            </a:pPr>
            <a:r>
              <a:rPr dirty="0" sz="1800" spc="-10">
                <a:latin typeface="Courier New"/>
                <a:cs typeface="Courier New"/>
              </a:rPr>
              <a:t>latitude</a:t>
            </a:r>
            <a:r>
              <a:rPr dirty="0" sz="1800" spc="-620">
                <a:latin typeface="Courier New"/>
                <a:cs typeface="Courier New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/</a:t>
            </a:r>
            <a:r>
              <a:rPr dirty="0" sz="1800" spc="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Courier New"/>
                <a:cs typeface="Courier New"/>
              </a:rPr>
              <a:t>longitude</a:t>
            </a:r>
            <a:r>
              <a:rPr dirty="0" sz="1800" spc="-605">
                <a:latin typeface="Courier New"/>
                <a:cs typeface="Courier New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→</a:t>
            </a:r>
            <a:r>
              <a:rPr dirty="0" sz="1800" spc="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Moderate</a:t>
            </a:r>
            <a:endParaRPr sz="1800">
              <a:latin typeface="Times New Roman"/>
              <a:cs typeface="Times New Roman"/>
            </a:endParaRPr>
          </a:p>
          <a:p>
            <a:pPr marL="2298065">
              <a:lnSpc>
                <a:spcPct val="100000"/>
              </a:lnSpc>
              <a:spcBef>
                <a:spcPts val="165"/>
              </a:spcBef>
            </a:pPr>
            <a:r>
              <a:rPr dirty="0" sz="1800">
                <a:latin typeface="Courier New"/>
                <a:cs typeface="Courier New"/>
              </a:rPr>
              <a:t>housing_median_age</a:t>
            </a:r>
            <a:r>
              <a:rPr dirty="0" sz="1800">
                <a:latin typeface="Times New Roman"/>
                <a:cs typeface="Times New Roman"/>
              </a:rPr>
              <a:t>,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Courier New"/>
                <a:cs typeface="Courier New"/>
              </a:rPr>
              <a:t>total_rooms</a:t>
            </a:r>
            <a:r>
              <a:rPr dirty="0" sz="1800" spc="-630">
                <a:latin typeface="Courier New"/>
                <a:cs typeface="Courier New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→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Weak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or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noisy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5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000" spc="515">
                <a:latin typeface="Segoe UI Symbol"/>
                <a:cs typeface="Segoe UI Symbol"/>
              </a:rPr>
              <a:t>o</a:t>
            </a:r>
            <a:r>
              <a:rPr dirty="0" sz="2000" spc="-60">
                <a:latin typeface="Segoe UI Symbol"/>
                <a:cs typeface="Segoe UI Symbol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Most</a:t>
            </a:r>
            <a:r>
              <a:rPr dirty="0" sz="2000" spc="-10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Predictive</a:t>
            </a:r>
            <a:r>
              <a:rPr dirty="0" sz="2000" spc="-10" b="1">
                <a:latin typeface="Times New Roman"/>
                <a:cs typeface="Times New Roman"/>
              </a:rPr>
              <a:t> Feature</a:t>
            </a:r>
            <a:r>
              <a:rPr dirty="0" sz="2000" spc="-10">
                <a:latin typeface="Times New Roman"/>
                <a:cs typeface="Times New Roman"/>
              </a:rPr>
              <a:t>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000" spc="-10">
                <a:latin typeface="Courier New"/>
                <a:cs typeface="Courier New"/>
              </a:rPr>
              <a:t>median_income</a:t>
            </a:r>
            <a:r>
              <a:rPr dirty="0" sz="2000" spc="-700">
                <a:latin typeface="Courier New"/>
                <a:cs typeface="Courier New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—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consistently ranks</a:t>
            </a:r>
            <a:r>
              <a:rPr dirty="0" sz="2000" spc="15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#1 </a:t>
            </a:r>
            <a:r>
              <a:rPr dirty="0" sz="2000">
                <a:latin typeface="Times New Roman"/>
                <a:cs typeface="Times New Roman"/>
              </a:rPr>
              <a:t>in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both correlation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and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model </a:t>
            </a:r>
            <a:r>
              <a:rPr dirty="0" sz="2000" spc="-10">
                <a:latin typeface="Times New Roman"/>
                <a:cs typeface="Times New Roman"/>
              </a:rPr>
              <a:t>importance.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dirty="0" sz="2000" spc="335">
                <a:latin typeface="Times New Roman"/>
                <a:cs typeface="Times New Roman"/>
              </a:rPr>
              <a:t>□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20" b="1">
                <a:latin typeface="Times New Roman"/>
                <a:cs typeface="Times New Roman"/>
              </a:rPr>
              <a:t>Why?</a:t>
            </a:r>
            <a:endParaRPr sz="2000">
              <a:latin typeface="Times New Roman"/>
              <a:cs typeface="Times New Roman"/>
            </a:endParaRPr>
          </a:p>
          <a:p>
            <a:pPr marL="75565">
              <a:lnSpc>
                <a:spcPct val="100000"/>
              </a:lnSpc>
            </a:pPr>
            <a:r>
              <a:rPr dirty="0" sz="2000">
                <a:latin typeface="Times New Roman"/>
                <a:cs typeface="Times New Roman"/>
              </a:rPr>
              <a:t>Higher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income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areas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tend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to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have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more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expensive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housing.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It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directly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reflects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purchasing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power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&amp;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market</a:t>
            </a:r>
            <a:r>
              <a:rPr dirty="0" sz="2000" spc="-10">
                <a:latin typeface="Times New Roman"/>
                <a:cs typeface="Times New Roman"/>
              </a:rPr>
              <a:t> value.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10"/>
              </a:lnSpc>
              <a:spcBef>
                <a:spcPts val="125"/>
              </a:spcBef>
            </a:pPr>
            <a:r>
              <a:rPr dirty="0" sz="2000" spc="515">
                <a:latin typeface="Segoe UI Symbol"/>
                <a:cs typeface="Segoe UI Symbol"/>
              </a:rPr>
              <a:t>o</a:t>
            </a:r>
            <a:r>
              <a:rPr dirty="0" sz="2000" spc="-75">
                <a:latin typeface="Segoe UI Symbol"/>
                <a:cs typeface="Segoe UI Symbol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Engineered</a:t>
            </a:r>
            <a:r>
              <a:rPr dirty="0" sz="2000" spc="-20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Features</a:t>
            </a:r>
            <a:r>
              <a:rPr dirty="0" sz="2000" spc="-20" b="1">
                <a:latin typeface="Times New Roman"/>
                <a:cs typeface="Times New Roman"/>
              </a:rPr>
              <a:t> like: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10"/>
              </a:lnSpc>
            </a:pPr>
            <a:r>
              <a:rPr dirty="0" sz="2000" spc="-10">
                <a:latin typeface="Courier New"/>
                <a:cs typeface="Courier New"/>
              </a:rPr>
              <a:t>rooms_per_household</a:t>
            </a:r>
            <a:endParaRPr sz="2000">
              <a:latin typeface="Courier New"/>
              <a:cs typeface="Courier New"/>
            </a:endParaRPr>
          </a:p>
          <a:p>
            <a:pPr marL="12700" marR="7856855">
              <a:lnSpc>
                <a:spcPct val="100000"/>
              </a:lnSpc>
            </a:pPr>
            <a:r>
              <a:rPr dirty="0" sz="2000" spc="-10">
                <a:latin typeface="Courier New"/>
                <a:cs typeface="Courier New"/>
              </a:rPr>
              <a:t>population_per_household bedrooms_per_room</a:t>
            </a:r>
            <a:endParaRPr sz="20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dirty="0" sz="2000">
                <a:latin typeface="Times New Roman"/>
                <a:cs typeface="Times New Roman"/>
              </a:rPr>
              <a:t>These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often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boost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accuracy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because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they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normalize</a:t>
            </a:r>
            <a:r>
              <a:rPr dirty="0" sz="2000" spc="-10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raw</a:t>
            </a:r>
            <a:r>
              <a:rPr dirty="0" sz="2000" spc="-15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counts</a:t>
            </a:r>
            <a:r>
              <a:rPr dirty="0" sz="2000">
                <a:latin typeface="Times New Roman"/>
                <a:cs typeface="Times New Roman"/>
              </a:rPr>
              <a:t>,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giving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better</a:t>
            </a:r>
            <a:r>
              <a:rPr dirty="0" sz="2000" spc="-10">
                <a:latin typeface="Times New Roman"/>
                <a:cs typeface="Times New Roman"/>
              </a:rPr>
              <a:t> insights.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1089" y="2360527"/>
            <a:ext cx="6050915" cy="7035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92755" algn="l"/>
              </a:tabLst>
            </a:pPr>
            <a:r>
              <a:rPr dirty="0" sz="4450" spc="-35" b="0">
                <a:solidFill>
                  <a:srgbClr val="124D72"/>
                </a:solidFill>
                <a:latin typeface="Arial MT"/>
                <a:cs typeface="Arial MT"/>
              </a:rPr>
              <a:t>Real-</a:t>
            </a:r>
            <a:r>
              <a:rPr dirty="0" sz="4450" spc="-10" b="0">
                <a:solidFill>
                  <a:srgbClr val="124D72"/>
                </a:solidFill>
                <a:latin typeface="Arial MT"/>
                <a:cs typeface="Arial MT"/>
              </a:rPr>
              <a:t>World</a:t>
            </a:r>
            <a:r>
              <a:rPr dirty="0" sz="4450" b="0">
                <a:solidFill>
                  <a:srgbClr val="124D72"/>
                </a:solidFill>
                <a:latin typeface="Arial MT"/>
                <a:cs typeface="Arial MT"/>
              </a:rPr>
              <a:t>	</a:t>
            </a:r>
            <a:r>
              <a:rPr dirty="0" sz="4450" spc="-10" b="0">
                <a:solidFill>
                  <a:srgbClr val="124D72"/>
                </a:solidFill>
                <a:latin typeface="Arial MT"/>
                <a:cs typeface="Arial MT"/>
              </a:rPr>
              <a:t>Applications</a:t>
            </a:r>
            <a:endParaRPr sz="4450">
              <a:latin typeface="Arial MT"/>
              <a:cs typeface="Arial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81089" y="3629625"/>
            <a:ext cx="2508885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>
                <a:solidFill>
                  <a:srgbClr val="124D72"/>
                </a:solidFill>
                <a:latin typeface="Arial MT"/>
                <a:cs typeface="Arial MT"/>
              </a:rPr>
              <a:t>Investment</a:t>
            </a:r>
            <a:r>
              <a:rPr dirty="0" sz="2200" spc="-145">
                <a:solidFill>
                  <a:srgbClr val="124D72"/>
                </a:solidFill>
                <a:latin typeface="Arial MT"/>
                <a:cs typeface="Arial MT"/>
              </a:rPr>
              <a:t> </a:t>
            </a:r>
            <a:r>
              <a:rPr dirty="0" sz="2200" spc="-10">
                <a:solidFill>
                  <a:srgbClr val="124D72"/>
                </a:solidFill>
                <a:latin typeface="Arial MT"/>
                <a:cs typeface="Arial MT"/>
              </a:rPr>
              <a:t>Analysis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81089" y="4198007"/>
            <a:ext cx="3629660" cy="1473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5700"/>
              </a:lnSpc>
              <a:spcBef>
                <a:spcPts val="100"/>
              </a:spcBef>
            </a:pPr>
            <a:r>
              <a:rPr dirty="0" sz="1750">
                <a:solidFill>
                  <a:srgbClr val="2B4050"/>
                </a:solidFill>
                <a:latin typeface="Arial MT"/>
                <a:cs typeface="Arial MT"/>
              </a:rPr>
              <a:t>Investors</a:t>
            </a:r>
            <a:r>
              <a:rPr dirty="0" sz="1750" spc="-65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1750">
                <a:solidFill>
                  <a:srgbClr val="2B4050"/>
                </a:solidFill>
                <a:latin typeface="Arial MT"/>
                <a:cs typeface="Arial MT"/>
              </a:rPr>
              <a:t>can</a:t>
            </a:r>
            <a:r>
              <a:rPr dirty="0" sz="1750" spc="-65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1750">
                <a:solidFill>
                  <a:srgbClr val="2B4050"/>
                </a:solidFill>
                <a:latin typeface="Arial MT"/>
                <a:cs typeface="Arial MT"/>
              </a:rPr>
              <a:t>identify</a:t>
            </a:r>
            <a:r>
              <a:rPr dirty="0" sz="1750" spc="-65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1750" spc="-10">
                <a:solidFill>
                  <a:srgbClr val="2B4050"/>
                </a:solidFill>
                <a:latin typeface="Arial MT"/>
                <a:cs typeface="Arial MT"/>
              </a:rPr>
              <a:t>undervalued properties.</a:t>
            </a:r>
            <a:r>
              <a:rPr dirty="0" sz="1750" spc="-40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1750">
                <a:solidFill>
                  <a:srgbClr val="2B4050"/>
                </a:solidFill>
                <a:latin typeface="Arial MT"/>
                <a:cs typeface="Arial MT"/>
              </a:rPr>
              <a:t>This</a:t>
            </a:r>
            <a:r>
              <a:rPr dirty="0" sz="1750" spc="-35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1750">
                <a:solidFill>
                  <a:srgbClr val="2B4050"/>
                </a:solidFill>
                <a:latin typeface="Arial MT"/>
                <a:cs typeface="Arial MT"/>
              </a:rPr>
              <a:t>can</a:t>
            </a:r>
            <a:r>
              <a:rPr dirty="0" sz="1750" spc="-40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1750">
                <a:solidFill>
                  <a:srgbClr val="2B4050"/>
                </a:solidFill>
                <a:latin typeface="Arial MT"/>
                <a:cs typeface="Arial MT"/>
              </a:rPr>
              <a:t>inform</a:t>
            </a:r>
            <a:r>
              <a:rPr dirty="0" sz="1750" spc="-35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1750" spc="-10">
                <a:solidFill>
                  <a:srgbClr val="2B4050"/>
                </a:solidFill>
                <a:latin typeface="Arial MT"/>
                <a:cs typeface="Arial MT"/>
              </a:rPr>
              <a:t>profitable </a:t>
            </a:r>
            <a:r>
              <a:rPr dirty="0" sz="1750">
                <a:solidFill>
                  <a:srgbClr val="2B4050"/>
                </a:solidFill>
                <a:latin typeface="Arial MT"/>
                <a:cs typeface="Arial MT"/>
              </a:rPr>
              <a:t>real</a:t>
            </a:r>
            <a:r>
              <a:rPr dirty="0" sz="1750" spc="-45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1750">
                <a:solidFill>
                  <a:srgbClr val="2B4050"/>
                </a:solidFill>
                <a:latin typeface="Arial MT"/>
                <a:cs typeface="Arial MT"/>
              </a:rPr>
              <a:t>estate</a:t>
            </a:r>
            <a:r>
              <a:rPr dirty="0" sz="1750" spc="-45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1750" spc="-10">
                <a:solidFill>
                  <a:srgbClr val="2B4050"/>
                </a:solidFill>
                <a:latin typeface="Arial MT"/>
                <a:cs typeface="Arial MT"/>
              </a:rPr>
              <a:t>investments.</a:t>
            </a:r>
            <a:r>
              <a:rPr dirty="0" sz="1750" spc="-45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1750" spc="-10">
                <a:solidFill>
                  <a:srgbClr val="2B4050"/>
                </a:solidFill>
                <a:latin typeface="Arial MT"/>
                <a:cs typeface="Arial MT"/>
              </a:rPr>
              <a:t>Predictive </a:t>
            </a:r>
            <a:r>
              <a:rPr dirty="0" sz="1750">
                <a:solidFill>
                  <a:srgbClr val="2B4050"/>
                </a:solidFill>
                <a:latin typeface="Arial MT"/>
                <a:cs typeface="Arial MT"/>
              </a:rPr>
              <a:t>models</a:t>
            </a:r>
            <a:r>
              <a:rPr dirty="0" sz="1750" spc="-75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1750">
                <a:solidFill>
                  <a:srgbClr val="2B4050"/>
                </a:solidFill>
                <a:latin typeface="Arial MT"/>
                <a:cs typeface="Arial MT"/>
              </a:rPr>
              <a:t>enable</a:t>
            </a:r>
            <a:r>
              <a:rPr dirty="0" sz="1750" spc="-70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1750">
                <a:solidFill>
                  <a:srgbClr val="2B4050"/>
                </a:solidFill>
                <a:latin typeface="Arial MT"/>
                <a:cs typeface="Arial MT"/>
              </a:rPr>
              <a:t>smarter</a:t>
            </a:r>
            <a:r>
              <a:rPr dirty="0" sz="1750" spc="-70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1750" spc="-10">
                <a:solidFill>
                  <a:srgbClr val="2B4050"/>
                </a:solidFill>
                <a:latin typeface="Arial MT"/>
                <a:cs typeface="Arial MT"/>
              </a:rPr>
              <a:t>decisions.</a:t>
            </a:r>
            <a:endParaRPr sz="175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320227" y="3629625"/>
            <a:ext cx="1951355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>
                <a:solidFill>
                  <a:srgbClr val="124D72"/>
                </a:solidFill>
                <a:latin typeface="Arial MT"/>
                <a:cs typeface="Arial MT"/>
              </a:rPr>
              <a:t>Urban</a:t>
            </a:r>
            <a:r>
              <a:rPr dirty="0" sz="2200" spc="-90">
                <a:solidFill>
                  <a:srgbClr val="124D72"/>
                </a:solidFill>
                <a:latin typeface="Arial MT"/>
                <a:cs typeface="Arial MT"/>
              </a:rPr>
              <a:t> </a:t>
            </a:r>
            <a:r>
              <a:rPr dirty="0" sz="2200" spc="-10">
                <a:solidFill>
                  <a:srgbClr val="124D72"/>
                </a:solidFill>
                <a:latin typeface="Arial MT"/>
                <a:cs typeface="Arial MT"/>
              </a:rPr>
              <a:t>Planning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320227" y="4198007"/>
            <a:ext cx="3975735" cy="1473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5700"/>
              </a:lnSpc>
              <a:spcBef>
                <a:spcPts val="100"/>
              </a:spcBef>
            </a:pPr>
            <a:r>
              <a:rPr dirty="0" sz="1750">
                <a:solidFill>
                  <a:srgbClr val="2B4050"/>
                </a:solidFill>
                <a:latin typeface="Arial MT"/>
                <a:cs typeface="Arial MT"/>
              </a:rPr>
              <a:t>Cities</a:t>
            </a:r>
            <a:r>
              <a:rPr dirty="0" sz="1750" spc="-70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1750">
                <a:solidFill>
                  <a:srgbClr val="2B4050"/>
                </a:solidFill>
                <a:latin typeface="Arial MT"/>
                <a:cs typeface="Arial MT"/>
              </a:rPr>
              <a:t>can</a:t>
            </a:r>
            <a:r>
              <a:rPr dirty="0" sz="1750" spc="-70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1750">
                <a:solidFill>
                  <a:srgbClr val="2B4050"/>
                </a:solidFill>
                <a:latin typeface="Arial MT"/>
                <a:cs typeface="Arial MT"/>
              </a:rPr>
              <a:t>predict</a:t>
            </a:r>
            <a:r>
              <a:rPr dirty="0" sz="1750" spc="-70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1750">
                <a:solidFill>
                  <a:srgbClr val="2B4050"/>
                </a:solidFill>
                <a:latin typeface="Arial MT"/>
                <a:cs typeface="Arial MT"/>
              </a:rPr>
              <a:t>housing</a:t>
            </a:r>
            <a:r>
              <a:rPr dirty="0" sz="1750" spc="-65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1750">
                <a:solidFill>
                  <a:srgbClr val="2B4050"/>
                </a:solidFill>
                <a:latin typeface="Arial MT"/>
                <a:cs typeface="Arial MT"/>
              </a:rPr>
              <a:t>demand.</a:t>
            </a:r>
            <a:r>
              <a:rPr dirty="0" sz="1750" spc="-70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1750" spc="-20">
                <a:solidFill>
                  <a:srgbClr val="2B4050"/>
                </a:solidFill>
                <a:latin typeface="Arial MT"/>
                <a:cs typeface="Arial MT"/>
              </a:rPr>
              <a:t>This </a:t>
            </a:r>
            <a:r>
              <a:rPr dirty="0" sz="1750">
                <a:solidFill>
                  <a:srgbClr val="2B4050"/>
                </a:solidFill>
                <a:latin typeface="Arial MT"/>
                <a:cs typeface="Arial MT"/>
              </a:rPr>
              <a:t>helps</a:t>
            </a:r>
            <a:r>
              <a:rPr dirty="0" sz="1750" spc="-40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1750">
                <a:solidFill>
                  <a:srgbClr val="2B4050"/>
                </a:solidFill>
                <a:latin typeface="Arial MT"/>
                <a:cs typeface="Arial MT"/>
              </a:rPr>
              <a:t>plan</a:t>
            </a:r>
            <a:r>
              <a:rPr dirty="0" sz="1750" spc="-35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1750" spc="-10">
                <a:solidFill>
                  <a:srgbClr val="2B4050"/>
                </a:solidFill>
                <a:latin typeface="Arial MT"/>
                <a:cs typeface="Arial MT"/>
              </a:rPr>
              <a:t>infrastructure</a:t>
            </a:r>
            <a:r>
              <a:rPr dirty="0" sz="1750" spc="-35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1750">
                <a:solidFill>
                  <a:srgbClr val="2B4050"/>
                </a:solidFill>
                <a:latin typeface="Arial MT"/>
                <a:cs typeface="Arial MT"/>
              </a:rPr>
              <a:t>and</a:t>
            </a:r>
            <a:r>
              <a:rPr dirty="0" sz="1750" spc="-35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1750" spc="-10">
                <a:solidFill>
                  <a:srgbClr val="2B4050"/>
                </a:solidFill>
                <a:latin typeface="Arial MT"/>
                <a:cs typeface="Arial MT"/>
              </a:rPr>
              <a:t>zoning.</a:t>
            </a:r>
            <a:endParaRPr sz="1750">
              <a:latin typeface="Arial MT"/>
              <a:cs typeface="Arial MT"/>
            </a:endParaRPr>
          </a:p>
          <a:p>
            <a:pPr marL="12700" marR="1139825">
              <a:lnSpc>
                <a:spcPct val="135700"/>
              </a:lnSpc>
            </a:pPr>
            <a:r>
              <a:rPr dirty="0" sz="1750">
                <a:solidFill>
                  <a:srgbClr val="2B4050"/>
                </a:solidFill>
                <a:latin typeface="Arial MT"/>
                <a:cs typeface="Arial MT"/>
              </a:rPr>
              <a:t>The</a:t>
            </a:r>
            <a:r>
              <a:rPr dirty="0" sz="1750" spc="-55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1750">
                <a:solidFill>
                  <a:srgbClr val="2B4050"/>
                </a:solidFill>
                <a:latin typeface="Arial MT"/>
                <a:cs typeface="Arial MT"/>
              </a:rPr>
              <a:t>result</a:t>
            </a:r>
            <a:r>
              <a:rPr dirty="0" sz="1750" spc="-55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1750">
                <a:solidFill>
                  <a:srgbClr val="2B4050"/>
                </a:solidFill>
                <a:latin typeface="Arial MT"/>
                <a:cs typeface="Arial MT"/>
              </a:rPr>
              <a:t>is</a:t>
            </a:r>
            <a:r>
              <a:rPr dirty="0" sz="1750" spc="-50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1750">
                <a:solidFill>
                  <a:srgbClr val="2B4050"/>
                </a:solidFill>
                <a:latin typeface="Arial MT"/>
                <a:cs typeface="Arial MT"/>
              </a:rPr>
              <a:t>improved</a:t>
            </a:r>
            <a:r>
              <a:rPr dirty="0" sz="1750" spc="-55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1750" spc="-10">
                <a:solidFill>
                  <a:srgbClr val="2B4050"/>
                </a:solidFill>
                <a:latin typeface="Arial MT"/>
                <a:cs typeface="Arial MT"/>
              </a:rPr>
              <a:t>urban development.</a:t>
            </a:r>
            <a:endParaRPr sz="1750">
              <a:latin typeface="Arial MT"/>
              <a:cs typeface="Arial MT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859367" y="3629625"/>
            <a:ext cx="171831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>
                <a:solidFill>
                  <a:srgbClr val="124D72"/>
                </a:solidFill>
                <a:latin typeface="Arial MT"/>
                <a:cs typeface="Arial MT"/>
              </a:rPr>
              <a:t>Home</a:t>
            </a:r>
            <a:r>
              <a:rPr dirty="0" sz="2200" spc="-75">
                <a:solidFill>
                  <a:srgbClr val="124D72"/>
                </a:solidFill>
                <a:latin typeface="Arial MT"/>
                <a:cs typeface="Arial MT"/>
              </a:rPr>
              <a:t> </a:t>
            </a:r>
            <a:r>
              <a:rPr dirty="0" sz="2200" spc="-10">
                <a:solidFill>
                  <a:srgbClr val="124D72"/>
                </a:solidFill>
                <a:latin typeface="Arial MT"/>
                <a:cs typeface="Arial MT"/>
              </a:rPr>
              <a:t>Buyers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859367" y="4198007"/>
            <a:ext cx="3902710" cy="11112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5700"/>
              </a:lnSpc>
              <a:spcBef>
                <a:spcPts val="100"/>
              </a:spcBef>
            </a:pPr>
            <a:r>
              <a:rPr dirty="0" sz="1750">
                <a:solidFill>
                  <a:srgbClr val="2B4050"/>
                </a:solidFill>
                <a:latin typeface="Arial MT"/>
                <a:cs typeface="Arial MT"/>
              </a:rPr>
              <a:t>Buyers</a:t>
            </a:r>
            <a:r>
              <a:rPr dirty="0" sz="1750" spc="-50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1750">
                <a:solidFill>
                  <a:srgbClr val="2B4050"/>
                </a:solidFill>
                <a:latin typeface="Arial MT"/>
                <a:cs typeface="Arial MT"/>
              </a:rPr>
              <a:t>can</a:t>
            </a:r>
            <a:r>
              <a:rPr dirty="0" sz="1750" spc="-50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1750">
                <a:solidFill>
                  <a:srgbClr val="2B4050"/>
                </a:solidFill>
                <a:latin typeface="Arial MT"/>
                <a:cs typeface="Arial MT"/>
              </a:rPr>
              <a:t>assess</a:t>
            </a:r>
            <a:r>
              <a:rPr dirty="0" sz="1750" spc="-45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1750">
                <a:solidFill>
                  <a:srgbClr val="2B4050"/>
                </a:solidFill>
                <a:latin typeface="Arial MT"/>
                <a:cs typeface="Arial MT"/>
              </a:rPr>
              <a:t>fair</a:t>
            </a:r>
            <a:r>
              <a:rPr dirty="0" sz="1750" spc="-50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1750">
                <a:solidFill>
                  <a:srgbClr val="2B4050"/>
                </a:solidFill>
                <a:latin typeface="Arial MT"/>
                <a:cs typeface="Arial MT"/>
              </a:rPr>
              <a:t>market</a:t>
            </a:r>
            <a:r>
              <a:rPr dirty="0" sz="1750" spc="-45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1750" spc="-10">
                <a:solidFill>
                  <a:srgbClr val="2B4050"/>
                </a:solidFill>
                <a:latin typeface="Arial MT"/>
                <a:cs typeface="Arial MT"/>
              </a:rPr>
              <a:t>value. </a:t>
            </a:r>
            <a:r>
              <a:rPr dirty="0" sz="1750">
                <a:solidFill>
                  <a:srgbClr val="2B4050"/>
                </a:solidFill>
                <a:latin typeface="Arial MT"/>
                <a:cs typeface="Arial MT"/>
              </a:rPr>
              <a:t>This</a:t>
            </a:r>
            <a:r>
              <a:rPr dirty="0" sz="1750" spc="-80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1750">
                <a:solidFill>
                  <a:srgbClr val="2B4050"/>
                </a:solidFill>
                <a:latin typeface="Arial MT"/>
                <a:cs typeface="Arial MT"/>
              </a:rPr>
              <a:t>enables</a:t>
            </a:r>
            <a:r>
              <a:rPr dirty="0" sz="1750" spc="-75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1750">
                <a:solidFill>
                  <a:srgbClr val="2B4050"/>
                </a:solidFill>
                <a:latin typeface="Arial MT"/>
                <a:cs typeface="Arial MT"/>
              </a:rPr>
              <a:t>confident</a:t>
            </a:r>
            <a:r>
              <a:rPr dirty="0" sz="1750" spc="-80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1750">
                <a:solidFill>
                  <a:srgbClr val="2B4050"/>
                </a:solidFill>
                <a:latin typeface="Arial MT"/>
                <a:cs typeface="Arial MT"/>
              </a:rPr>
              <a:t>purchase</a:t>
            </a:r>
            <a:r>
              <a:rPr dirty="0" sz="1750" spc="-75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1750" spc="-10">
                <a:solidFill>
                  <a:srgbClr val="2B4050"/>
                </a:solidFill>
                <a:latin typeface="Arial MT"/>
                <a:cs typeface="Arial MT"/>
              </a:rPr>
              <a:t>offers. </a:t>
            </a:r>
            <a:r>
              <a:rPr dirty="0" sz="1750">
                <a:solidFill>
                  <a:srgbClr val="2B4050"/>
                </a:solidFill>
                <a:latin typeface="Arial MT"/>
                <a:cs typeface="Arial MT"/>
              </a:rPr>
              <a:t>Informed</a:t>
            </a:r>
            <a:r>
              <a:rPr dirty="0" sz="1750" spc="-60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1750">
                <a:solidFill>
                  <a:srgbClr val="2B4050"/>
                </a:solidFill>
                <a:latin typeface="Arial MT"/>
                <a:cs typeface="Arial MT"/>
              </a:rPr>
              <a:t>decisions</a:t>
            </a:r>
            <a:r>
              <a:rPr dirty="0" sz="1750" spc="-55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1750">
                <a:solidFill>
                  <a:srgbClr val="2B4050"/>
                </a:solidFill>
                <a:latin typeface="Arial MT"/>
                <a:cs typeface="Arial MT"/>
              </a:rPr>
              <a:t>lead</a:t>
            </a:r>
            <a:r>
              <a:rPr dirty="0" sz="1750" spc="-60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1750">
                <a:solidFill>
                  <a:srgbClr val="2B4050"/>
                </a:solidFill>
                <a:latin typeface="Arial MT"/>
                <a:cs typeface="Arial MT"/>
              </a:rPr>
              <a:t>to</a:t>
            </a:r>
            <a:r>
              <a:rPr dirty="0" sz="1750" spc="-55">
                <a:solidFill>
                  <a:srgbClr val="2B4050"/>
                </a:solidFill>
                <a:latin typeface="Arial MT"/>
                <a:cs typeface="Arial MT"/>
              </a:rPr>
              <a:t> </a:t>
            </a:r>
            <a:r>
              <a:rPr dirty="0" sz="1750" spc="-10">
                <a:solidFill>
                  <a:srgbClr val="2B4050"/>
                </a:solidFill>
                <a:latin typeface="Arial MT"/>
                <a:cs typeface="Arial MT"/>
              </a:rPr>
              <a:t>satisfaction.</a:t>
            </a:r>
            <a:endParaRPr sz="17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1706" rIns="0" bIns="0" rtlCol="0" vert="horz">
            <a:spAutoFit/>
          </a:bodyPr>
          <a:lstStyle/>
          <a:p>
            <a:pPr marL="437642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Conclusion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679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dirty="0" spc="560">
                <a:latin typeface="Arial"/>
                <a:cs typeface="Arial"/>
              </a:rPr>
              <a:t>🔍</a:t>
            </a:r>
            <a:r>
              <a:rPr dirty="0" spc="-60">
                <a:latin typeface="Arial"/>
                <a:cs typeface="Arial"/>
              </a:rPr>
              <a:t> </a:t>
            </a:r>
            <a:r>
              <a:rPr dirty="0"/>
              <a:t>Key </a:t>
            </a:r>
            <a:r>
              <a:rPr dirty="0" spc="-10"/>
              <a:t>Takeaways:</a:t>
            </a:r>
          </a:p>
          <a:p>
            <a:pPr marL="12700" marR="6054725">
              <a:lnSpc>
                <a:spcPct val="100000"/>
              </a:lnSpc>
              <a:spcBef>
                <a:spcPts val="440"/>
              </a:spcBef>
            </a:pPr>
            <a:r>
              <a:rPr dirty="0"/>
              <a:t>Median</a:t>
            </a:r>
            <a:r>
              <a:rPr dirty="0" spc="-20"/>
              <a:t> </a:t>
            </a:r>
            <a:r>
              <a:rPr dirty="0"/>
              <a:t>Income</a:t>
            </a:r>
            <a:r>
              <a:rPr dirty="0" spc="-5"/>
              <a:t> </a:t>
            </a:r>
            <a:r>
              <a:rPr dirty="0" b="0">
                <a:latin typeface="Times New Roman"/>
                <a:cs typeface="Times New Roman"/>
              </a:rPr>
              <a:t>is</a:t>
            </a:r>
            <a:r>
              <a:rPr dirty="0" spc="-15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the</a:t>
            </a:r>
            <a:r>
              <a:rPr dirty="0" spc="-10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strongest</a:t>
            </a:r>
            <a:r>
              <a:rPr dirty="0" spc="-15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predictor</a:t>
            </a:r>
            <a:r>
              <a:rPr dirty="0" spc="-10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of</a:t>
            </a:r>
            <a:r>
              <a:rPr dirty="0" spc="-15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house</a:t>
            </a:r>
            <a:r>
              <a:rPr dirty="0" spc="-10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prices,</a:t>
            </a:r>
            <a:r>
              <a:rPr dirty="0" spc="-15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showing</a:t>
            </a:r>
            <a:r>
              <a:rPr dirty="0" spc="-10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a</a:t>
            </a:r>
            <a:r>
              <a:rPr dirty="0" spc="-10" b="0">
                <a:latin typeface="Times New Roman"/>
                <a:cs typeface="Times New Roman"/>
              </a:rPr>
              <a:t> clear </a:t>
            </a:r>
            <a:r>
              <a:rPr dirty="0" b="0">
                <a:latin typeface="Times New Roman"/>
                <a:cs typeface="Times New Roman"/>
              </a:rPr>
              <a:t>positive</a:t>
            </a:r>
            <a:r>
              <a:rPr dirty="0" spc="-10" b="0">
                <a:latin typeface="Times New Roman"/>
                <a:cs typeface="Times New Roman"/>
              </a:rPr>
              <a:t> correlation.</a:t>
            </a:r>
          </a:p>
          <a:p>
            <a:pPr marL="12700" marR="6601459">
              <a:lnSpc>
                <a:spcPct val="100000"/>
              </a:lnSpc>
            </a:pPr>
            <a:r>
              <a:rPr dirty="0" b="0">
                <a:latin typeface="Times New Roman"/>
                <a:cs typeface="Times New Roman"/>
              </a:rPr>
              <a:t>Engineered</a:t>
            </a:r>
            <a:r>
              <a:rPr dirty="0" spc="-20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features</a:t>
            </a:r>
            <a:r>
              <a:rPr dirty="0" spc="-20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like</a:t>
            </a:r>
            <a:r>
              <a:rPr dirty="0" spc="-15" b="0">
                <a:latin typeface="Times New Roman"/>
                <a:cs typeface="Times New Roman"/>
              </a:rPr>
              <a:t> </a:t>
            </a:r>
            <a:r>
              <a:rPr dirty="0"/>
              <a:t>Rooms</a:t>
            </a:r>
            <a:r>
              <a:rPr dirty="0" spc="-20"/>
              <a:t> </a:t>
            </a:r>
            <a:r>
              <a:rPr dirty="0"/>
              <a:t>per</a:t>
            </a:r>
            <a:r>
              <a:rPr dirty="0" spc="-20"/>
              <a:t> </a:t>
            </a:r>
            <a:r>
              <a:rPr dirty="0"/>
              <a:t>Household</a:t>
            </a:r>
            <a:r>
              <a:rPr dirty="0" spc="-10"/>
              <a:t> </a:t>
            </a:r>
            <a:r>
              <a:rPr dirty="0" b="0">
                <a:latin typeface="Times New Roman"/>
                <a:cs typeface="Times New Roman"/>
              </a:rPr>
              <a:t>and</a:t>
            </a:r>
            <a:r>
              <a:rPr dirty="0" spc="-20" b="0">
                <a:latin typeface="Times New Roman"/>
                <a:cs typeface="Times New Roman"/>
              </a:rPr>
              <a:t> </a:t>
            </a:r>
            <a:r>
              <a:rPr dirty="0"/>
              <a:t>Population</a:t>
            </a:r>
            <a:r>
              <a:rPr dirty="0" spc="-25"/>
              <a:t> per </a:t>
            </a:r>
            <a:r>
              <a:rPr dirty="0"/>
              <a:t>Household</a:t>
            </a:r>
            <a:r>
              <a:rPr dirty="0" spc="-15"/>
              <a:t> </a:t>
            </a:r>
            <a:r>
              <a:rPr dirty="0" b="0">
                <a:latin typeface="Times New Roman"/>
                <a:cs typeface="Times New Roman"/>
              </a:rPr>
              <a:t>further</a:t>
            </a:r>
            <a:r>
              <a:rPr dirty="0" spc="-20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improved</a:t>
            </a:r>
            <a:r>
              <a:rPr dirty="0" spc="-20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prediction</a:t>
            </a:r>
            <a:r>
              <a:rPr dirty="0" spc="-15" b="0">
                <a:latin typeface="Times New Roman"/>
                <a:cs typeface="Times New Roman"/>
              </a:rPr>
              <a:t> </a:t>
            </a:r>
            <a:r>
              <a:rPr dirty="0" spc="-10" b="0">
                <a:latin typeface="Times New Roman"/>
                <a:cs typeface="Times New Roman"/>
              </a:rPr>
              <a:t>accuracy.</a:t>
            </a:r>
          </a:p>
          <a:p>
            <a:pPr marL="12700" marR="6010910">
              <a:lnSpc>
                <a:spcPct val="100000"/>
              </a:lnSpc>
            </a:pPr>
            <a:r>
              <a:rPr dirty="0"/>
              <a:t>Geographical</a:t>
            </a:r>
            <a:r>
              <a:rPr dirty="0" spc="-10"/>
              <a:t> </a:t>
            </a:r>
            <a:r>
              <a:rPr dirty="0"/>
              <a:t>location </a:t>
            </a:r>
            <a:r>
              <a:rPr dirty="0" b="0">
                <a:latin typeface="Times New Roman"/>
                <a:cs typeface="Times New Roman"/>
              </a:rPr>
              <a:t>(latitude</a:t>
            </a:r>
            <a:r>
              <a:rPr dirty="0" spc="-5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and</a:t>
            </a:r>
            <a:r>
              <a:rPr dirty="0" spc="-10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longitude)</a:t>
            </a:r>
            <a:r>
              <a:rPr dirty="0" spc="-10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also</a:t>
            </a:r>
            <a:r>
              <a:rPr dirty="0" spc="-5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plays</a:t>
            </a:r>
            <a:r>
              <a:rPr dirty="0" spc="-10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a</a:t>
            </a:r>
            <a:r>
              <a:rPr dirty="0" spc="-5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critical</a:t>
            </a:r>
            <a:r>
              <a:rPr dirty="0" spc="-10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role</a:t>
            </a:r>
            <a:r>
              <a:rPr dirty="0" spc="-10" b="0">
                <a:latin typeface="Times New Roman"/>
                <a:cs typeface="Times New Roman"/>
              </a:rPr>
              <a:t> </a:t>
            </a:r>
            <a:r>
              <a:rPr dirty="0" spc="-50" b="0">
                <a:latin typeface="Times New Roman"/>
                <a:cs typeface="Times New Roman"/>
              </a:rPr>
              <a:t>— </a:t>
            </a:r>
            <a:r>
              <a:rPr dirty="0" b="0">
                <a:latin typeface="Times New Roman"/>
                <a:cs typeface="Times New Roman"/>
              </a:rPr>
              <a:t>especially</a:t>
            </a:r>
            <a:r>
              <a:rPr dirty="0" spc="-5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properties</a:t>
            </a:r>
            <a:r>
              <a:rPr dirty="0" spc="-5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near</a:t>
            </a:r>
            <a:r>
              <a:rPr dirty="0" spc="-5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the</a:t>
            </a:r>
            <a:r>
              <a:rPr dirty="0" spc="-5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coast,</a:t>
            </a:r>
            <a:r>
              <a:rPr dirty="0" spc="-5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which tend</a:t>
            </a:r>
            <a:r>
              <a:rPr dirty="0" spc="-5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to</a:t>
            </a:r>
            <a:r>
              <a:rPr dirty="0" spc="-5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be</a:t>
            </a:r>
            <a:r>
              <a:rPr dirty="0" spc="-5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more</a:t>
            </a:r>
            <a:r>
              <a:rPr dirty="0" spc="-5" b="0">
                <a:latin typeface="Times New Roman"/>
                <a:cs typeface="Times New Roman"/>
              </a:rPr>
              <a:t> </a:t>
            </a:r>
            <a:r>
              <a:rPr dirty="0" spc="-10" b="0">
                <a:latin typeface="Times New Roman"/>
                <a:cs typeface="Times New Roman"/>
              </a:rPr>
              <a:t>expensive.</a:t>
            </a:r>
          </a:p>
          <a:p>
            <a:pPr>
              <a:lnSpc>
                <a:spcPct val="100000"/>
              </a:lnSpc>
              <a:spcBef>
                <a:spcPts val="2210"/>
              </a:spcBef>
            </a:pPr>
          </a:p>
          <a:p>
            <a:pPr marL="5974715">
              <a:lnSpc>
                <a:spcPct val="100000"/>
              </a:lnSpc>
            </a:pPr>
            <a:r>
              <a:rPr dirty="0" spc="660">
                <a:latin typeface="Arial"/>
                <a:cs typeface="Arial"/>
              </a:rPr>
              <a:t>📈</a:t>
            </a:r>
            <a:r>
              <a:rPr dirty="0" spc="-65">
                <a:latin typeface="Arial"/>
                <a:cs typeface="Arial"/>
              </a:rPr>
              <a:t> </a:t>
            </a:r>
            <a:r>
              <a:rPr dirty="0"/>
              <a:t>Model </a:t>
            </a:r>
            <a:r>
              <a:rPr dirty="0" spc="-10"/>
              <a:t>Insights:</a:t>
            </a:r>
          </a:p>
          <a:p>
            <a:pPr marL="5974715" marR="5080">
              <a:lnSpc>
                <a:spcPct val="100000"/>
              </a:lnSpc>
              <a:spcBef>
                <a:spcPts val="440"/>
              </a:spcBef>
            </a:pPr>
            <a:r>
              <a:rPr dirty="0" b="0">
                <a:latin typeface="Times New Roman"/>
                <a:cs typeface="Times New Roman"/>
              </a:rPr>
              <a:t>A</a:t>
            </a:r>
            <a:r>
              <a:rPr dirty="0" spc="-15" b="0">
                <a:latin typeface="Times New Roman"/>
                <a:cs typeface="Times New Roman"/>
              </a:rPr>
              <a:t> </a:t>
            </a:r>
            <a:r>
              <a:rPr dirty="0"/>
              <a:t>Linear</a:t>
            </a:r>
            <a:r>
              <a:rPr dirty="0" spc="-15"/>
              <a:t> </a:t>
            </a:r>
            <a:r>
              <a:rPr dirty="0"/>
              <a:t>Regression</a:t>
            </a:r>
            <a:r>
              <a:rPr dirty="0" spc="-20"/>
              <a:t> </a:t>
            </a:r>
            <a:r>
              <a:rPr dirty="0"/>
              <a:t>model </a:t>
            </a:r>
            <a:r>
              <a:rPr dirty="0" b="0">
                <a:latin typeface="Times New Roman"/>
                <a:cs typeface="Times New Roman"/>
              </a:rPr>
              <a:t>was</a:t>
            </a:r>
            <a:r>
              <a:rPr dirty="0" spc="-15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built</a:t>
            </a:r>
            <a:r>
              <a:rPr dirty="0" spc="-15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using</a:t>
            </a:r>
            <a:r>
              <a:rPr dirty="0" spc="-15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top</a:t>
            </a:r>
            <a:r>
              <a:rPr dirty="0" spc="-15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features,</a:t>
            </a:r>
            <a:r>
              <a:rPr dirty="0" spc="-15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achieving</a:t>
            </a:r>
            <a:r>
              <a:rPr dirty="0" spc="-15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a</a:t>
            </a:r>
            <a:r>
              <a:rPr dirty="0" spc="-15" b="0">
                <a:latin typeface="Times New Roman"/>
                <a:cs typeface="Times New Roman"/>
              </a:rPr>
              <a:t> </a:t>
            </a:r>
            <a:r>
              <a:rPr dirty="0" spc="-20" b="0">
                <a:latin typeface="Times New Roman"/>
                <a:cs typeface="Times New Roman"/>
              </a:rPr>
              <a:t>good </a:t>
            </a:r>
            <a:r>
              <a:rPr dirty="0" b="0">
                <a:latin typeface="Times New Roman"/>
                <a:cs typeface="Times New Roman"/>
              </a:rPr>
              <a:t>balance of simplicity and </a:t>
            </a:r>
            <a:r>
              <a:rPr dirty="0" spc="-10" b="0">
                <a:latin typeface="Times New Roman"/>
                <a:cs typeface="Times New Roman"/>
              </a:rPr>
              <a:t>interpretability.</a:t>
            </a:r>
          </a:p>
          <a:p>
            <a:pPr marL="5974715" marR="50800">
              <a:lnSpc>
                <a:spcPct val="100000"/>
              </a:lnSpc>
            </a:pPr>
            <a:r>
              <a:rPr dirty="0" b="0">
                <a:latin typeface="Times New Roman"/>
                <a:cs typeface="Times New Roman"/>
              </a:rPr>
              <a:t>The</a:t>
            </a:r>
            <a:r>
              <a:rPr dirty="0" spc="-10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model</a:t>
            </a:r>
            <a:r>
              <a:rPr dirty="0" spc="-10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can</a:t>
            </a:r>
            <a:r>
              <a:rPr dirty="0" spc="-10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predict</a:t>
            </a:r>
            <a:r>
              <a:rPr dirty="0" spc="-10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housing</a:t>
            </a:r>
            <a:r>
              <a:rPr dirty="0" spc="-10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prices</a:t>
            </a:r>
            <a:r>
              <a:rPr dirty="0" spc="-10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based</a:t>
            </a:r>
            <a:r>
              <a:rPr dirty="0" spc="-10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on</a:t>
            </a:r>
            <a:r>
              <a:rPr dirty="0" spc="-10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a</a:t>
            </a:r>
            <a:r>
              <a:rPr dirty="0" spc="-10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few</a:t>
            </a:r>
            <a:r>
              <a:rPr dirty="0" spc="-10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meaningful</a:t>
            </a:r>
            <a:r>
              <a:rPr dirty="0" spc="-10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and</a:t>
            </a:r>
            <a:r>
              <a:rPr dirty="0" spc="-10" b="0">
                <a:latin typeface="Times New Roman"/>
                <a:cs typeface="Times New Roman"/>
              </a:rPr>
              <a:t> well- </a:t>
            </a:r>
            <a:r>
              <a:rPr dirty="0" b="0">
                <a:latin typeface="Times New Roman"/>
                <a:cs typeface="Times New Roman"/>
              </a:rPr>
              <a:t>correlated</a:t>
            </a:r>
            <a:r>
              <a:rPr dirty="0" spc="-5" b="0">
                <a:latin typeface="Times New Roman"/>
                <a:cs typeface="Times New Roman"/>
              </a:rPr>
              <a:t> </a:t>
            </a:r>
            <a:r>
              <a:rPr dirty="0" spc="-10" b="0">
                <a:latin typeface="Times New Roman"/>
                <a:cs typeface="Times New Roman"/>
              </a:rPr>
              <a:t>features.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PptxGenJS</dc:creator>
  <dc:subject>PptxGenJS Presentation</dc:subject>
  <dc:title>PptxGenJS Presentation</dc:title>
  <dcterms:created xsi:type="dcterms:W3CDTF">2025-04-07T09:28:49Z</dcterms:created>
  <dcterms:modified xsi:type="dcterms:W3CDTF">2025-04-07T09:28:49Z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2025-04-07T00:00:00Z</vt:filetime>
  </property>
  <property fmtid="{D5CDD505-2E9C-101B-9397-08002B2CF9AE}" pid="3" name="Creator">
    <vt:lpwstr>ONLYOFFICE/8.3.2.19</vt:lpwstr>
  </property>
  <property fmtid="{D5CDD505-2E9C-101B-9397-08002B2CF9AE}" pid="4" name="LastSaved">
    <vt:filetime>2025-04-07T00:00:00Z</vt:filetime>
  </property>
  <property fmtid="{D5CDD505-2E9C-101B-9397-08002B2CF9AE}" pid="5" name="Producer">
    <vt:lpwstr>ONLYOFFICE/8.3.2.19</vt:lpwstr>
  </property>
</Properties>
</file>