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0FC0F1-E9D2-47BF-ACC6-C56B5FB887AF}" type="datetimeFigureOut">
              <a:rPr lang="en-IN" smtClean="0"/>
              <a:t>21-04-2025</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2272389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0FC0F1-E9D2-47BF-ACC6-C56B5FB887AF}" type="datetimeFigureOut">
              <a:rPr lang="en-IN" smtClean="0"/>
              <a:t>21-04-2025</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2942417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0FC0F1-E9D2-47BF-ACC6-C56B5FB887AF}" type="datetimeFigureOut">
              <a:rPr lang="en-IN" smtClean="0"/>
              <a:t>21-04-2025</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1369441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0FC0F1-E9D2-47BF-ACC6-C56B5FB887AF}" type="datetimeFigureOut">
              <a:rPr lang="en-IN" smtClean="0"/>
              <a:t>21-04-2025</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2820455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0FC0F1-E9D2-47BF-ACC6-C56B5FB887AF}" type="datetimeFigureOut">
              <a:rPr lang="en-IN" smtClean="0"/>
              <a:t>21-04-2025</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3501448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0FC0F1-E9D2-47BF-ACC6-C56B5FB887AF}" type="datetimeFigureOut">
              <a:rPr lang="en-IN" smtClean="0"/>
              <a:t>21-04-2025</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315927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0FC0F1-E9D2-47BF-ACC6-C56B5FB887AF}" type="datetimeFigureOut">
              <a:rPr lang="en-IN" smtClean="0"/>
              <a:t>21-04-2025</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771102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C0FC0F1-E9D2-47BF-ACC6-C56B5FB887AF}" type="datetimeFigureOut">
              <a:rPr lang="en-IN" smtClean="0"/>
              <a:t>21-04-2025</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172210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C0FC0F1-E9D2-47BF-ACC6-C56B5FB887AF}" type="datetimeFigureOut">
              <a:rPr lang="en-IN" smtClean="0"/>
              <a:t>21-04-2025</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3206947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0FC0F1-E9D2-47BF-ACC6-C56B5FB887AF}" type="datetimeFigureOut">
              <a:rPr lang="en-IN" smtClean="0"/>
              <a:t>21-04-2025</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703851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0FC0F1-E9D2-47BF-ACC6-C56B5FB887AF}" type="datetimeFigureOut">
              <a:rPr lang="en-IN" smtClean="0"/>
              <a:t>21-04-2025</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3465882-157B-41B9-876B-ED9EC7146D0A}"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58646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C0FC0F1-E9D2-47BF-ACC6-C56B5FB887AF}" type="datetimeFigureOut">
              <a:rPr lang="en-IN" smtClean="0"/>
              <a:t>21-04-2025</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3763361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C0FC0F1-E9D2-47BF-ACC6-C56B5FB887AF}" type="datetimeFigureOut">
              <a:rPr lang="en-IN" smtClean="0"/>
              <a:t>21-04-2025</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3465882-157B-41B9-876B-ED9EC7146D0A}"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52811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C0FC0F1-E9D2-47BF-ACC6-C56B5FB887AF}" type="datetimeFigureOut">
              <a:rPr lang="en-IN" smtClean="0"/>
              <a:t>21-04-2025</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1839457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0FC0F1-E9D2-47BF-ACC6-C56B5FB887AF}" type="datetimeFigureOut">
              <a:rPr lang="en-IN" smtClean="0"/>
              <a:t>21-04-2025</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5287292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0FC0F1-E9D2-47BF-ACC6-C56B5FB887AF}" type="datetimeFigureOut">
              <a:rPr lang="en-IN" smtClean="0"/>
              <a:t>21-04-2025</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3465882-157B-41B9-876B-ED9EC7146D0A}" type="slidenum">
              <a:rPr lang="en-IN" smtClean="0"/>
              <a:t>‹#›</a:t>
            </a:fld>
            <a:endParaRPr lang="en-IN"/>
          </a:p>
        </p:txBody>
      </p:sp>
    </p:spTree>
    <p:extLst>
      <p:ext uri="{BB962C8B-B14F-4D97-AF65-F5344CB8AC3E}">
        <p14:creationId xmlns:p14="http://schemas.microsoft.com/office/powerpoint/2010/main" val="3342942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C0FC0F1-E9D2-47BF-ACC6-C56B5FB887AF}" type="datetimeFigureOut">
              <a:rPr lang="en-IN" smtClean="0"/>
              <a:t>21-04-2025</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3465882-157B-41B9-876B-ED9EC7146D0A}" type="slidenum">
              <a:rPr lang="en-IN" smtClean="0"/>
              <a:t>‹#›</a:t>
            </a:fld>
            <a:endParaRPr lang="en-IN"/>
          </a:p>
        </p:txBody>
      </p:sp>
    </p:spTree>
    <p:extLst>
      <p:ext uri="{BB962C8B-B14F-4D97-AF65-F5344CB8AC3E}">
        <p14:creationId xmlns:p14="http://schemas.microsoft.com/office/powerpoint/2010/main" val="1426197965"/>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29E57-7C4A-7A79-0DEE-609B9F5220AA}"/>
              </a:ext>
            </a:extLst>
          </p:cNvPr>
          <p:cNvSpPr>
            <a:spLocks noGrp="1"/>
          </p:cNvSpPr>
          <p:nvPr>
            <p:ph type="ctrTitle"/>
          </p:nvPr>
        </p:nvSpPr>
        <p:spPr>
          <a:xfrm>
            <a:off x="1451487" y="993667"/>
            <a:ext cx="10288229" cy="1380083"/>
          </a:xfrm>
        </p:spPr>
        <p:txBody>
          <a:bodyPr>
            <a:normAutofit/>
          </a:bodyPr>
          <a:lstStyle/>
          <a:p>
            <a:r>
              <a:rPr lang="en-US" sz="4000" dirty="0">
                <a:latin typeface="Algerian" panose="04020705040A02060702" pitchFamily="82" charset="0"/>
                <a:cs typeface="Times New Roman" panose="02020603050405020304" pitchFamily="18" charset="0"/>
              </a:rPr>
              <a:t>Predicting House Prices with Income: </a:t>
            </a:r>
            <a:br>
              <a:rPr lang="en-US" sz="4000" dirty="0">
                <a:latin typeface="Algerian" panose="04020705040A02060702" pitchFamily="82" charset="0"/>
                <a:cs typeface="Times New Roman" panose="02020603050405020304" pitchFamily="18" charset="0"/>
              </a:rPr>
            </a:br>
            <a:r>
              <a:rPr lang="en-US" sz="4000" dirty="0">
                <a:latin typeface="Algerian" panose="04020705040A02060702" pitchFamily="82" charset="0"/>
                <a:cs typeface="Times New Roman" panose="02020603050405020304" pitchFamily="18" charset="0"/>
              </a:rPr>
              <a:t>A Linear Approach</a:t>
            </a:r>
            <a:endParaRPr lang="en-IN" sz="4000" dirty="0">
              <a:latin typeface="Algerian" panose="04020705040A02060702" pitchFamily="82" charset="0"/>
              <a:cs typeface="Times New Roman" panose="02020603050405020304" pitchFamily="18" charset="0"/>
            </a:endParaRPr>
          </a:p>
        </p:txBody>
      </p:sp>
      <p:sp>
        <p:nvSpPr>
          <p:cNvPr id="3" name="Subtitle 2">
            <a:extLst>
              <a:ext uri="{FF2B5EF4-FFF2-40B4-BE49-F238E27FC236}">
                <a16:creationId xmlns:a16="http://schemas.microsoft.com/office/drawing/2014/main" id="{7FAB51B2-7900-5C90-9AE5-FEE033FC1145}"/>
              </a:ext>
            </a:extLst>
          </p:cNvPr>
          <p:cNvSpPr>
            <a:spLocks noGrp="1"/>
          </p:cNvSpPr>
          <p:nvPr>
            <p:ph type="subTitle" idx="1"/>
          </p:nvPr>
        </p:nvSpPr>
        <p:spPr>
          <a:xfrm>
            <a:off x="5183263" y="3565553"/>
            <a:ext cx="2435071" cy="620531"/>
          </a:xfrm>
        </p:spPr>
        <p:txBody>
          <a:bodyPr>
            <a:normAutofit/>
          </a:bodyPr>
          <a:lstStyle/>
          <a:p>
            <a:r>
              <a:rPr lang="en-IN" sz="2000" u="sng" dirty="0">
                <a:latin typeface="Times New Roman" panose="02020603050405020304" pitchFamily="18" charset="0"/>
                <a:cs typeface="Times New Roman" panose="02020603050405020304" pitchFamily="18" charset="0"/>
              </a:rPr>
              <a:t>SUBMITTED BY:</a:t>
            </a:r>
          </a:p>
        </p:txBody>
      </p:sp>
      <p:graphicFrame>
        <p:nvGraphicFramePr>
          <p:cNvPr id="4" name="Table 3">
            <a:extLst>
              <a:ext uri="{FF2B5EF4-FFF2-40B4-BE49-F238E27FC236}">
                <a16:creationId xmlns:a16="http://schemas.microsoft.com/office/drawing/2014/main" id="{6A292A63-F3B9-B295-2EDE-8F50AFB1BADD}"/>
              </a:ext>
            </a:extLst>
          </p:cNvPr>
          <p:cNvGraphicFramePr>
            <a:graphicFrameLocks noGrp="1"/>
          </p:cNvGraphicFramePr>
          <p:nvPr>
            <p:extLst>
              <p:ext uri="{D42A27DB-BD31-4B8C-83A1-F6EECF244321}">
                <p14:modId xmlns:p14="http://schemas.microsoft.com/office/powerpoint/2010/main" val="2420378707"/>
              </p:ext>
            </p:extLst>
          </p:nvPr>
        </p:nvGraphicFramePr>
        <p:xfrm>
          <a:off x="2336799" y="4186084"/>
          <a:ext cx="8128000" cy="7416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987354577"/>
                    </a:ext>
                  </a:extLst>
                </a:gridCol>
                <a:gridCol w="4064000">
                  <a:extLst>
                    <a:ext uri="{9D8B030D-6E8A-4147-A177-3AD203B41FA5}">
                      <a16:colId xmlns:a16="http://schemas.microsoft.com/office/drawing/2014/main" val="2313743354"/>
                    </a:ext>
                  </a:extLst>
                </a:gridCol>
              </a:tblGrid>
              <a:tr h="370840">
                <a:tc>
                  <a:txBody>
                    <a:bodyPr/>
                    <a:lstStyle/>
                    <a:p>
                      <a:pPr algn="ctr"/>
                      <a:r>
                        <a:rPr lang="en-IN" dirty="0"/>
                        <a:t>NAME</a:t>
                      </a:r>
                    </a:p>
                  </a:txBody>
                  <a:tcPr/>
                </a:tc>
                <a:tc>
                  <a:txBody>
                    <a:bodyPr/>
                    <a:lstStyle/>
                    <a:p>
                      <a:pPr algn="ctr"/>
                      <a:r>
                        <a:rPr lang="en-IN"/>
                        <a:t>REGISTRATION </a:t>
                      </a:r>
                      <a:r>
                        <a:rPr lang="en-IN" dirty="0"/>
                        <a:t>NO.</a:t>
                      </a:r>
                    </a:p>
                  </a:txBody>
                  <a:tcPr/>
                </a:tc>
                <a:extLst>
                  <a:ext uri="{0D108BD9-81ED-4DB2-BD59-A6C34878D82A}">
                    <a16:rowId xmlns:a16="http://schemas.microsoft.com/office/drawing/2014/main" val="2402125554"/>
                  </a:ext>
                </a:extLst>
              </a:tr>
              <a:tr h="370840">
                <a:tc>
                  <a:txBody>
                    <a:bodyPr/>
                    <a:lstStyle/>
                    <a:p>
                      <a:pPr algn="ctr"/>
                      <a:r>
                        <a:rPr lang="en-IN" sz="1800" dirty="0">
                          <a:latin typeface="Times New Roman" panose="02020603050405020304" pitchFamily="18" charset="0"/>
                          <a:cs typeface="Times New Roman" panose="02020603050405020304" pitchFamily="18" charset="0"/>
                        </a:rPr>
                        <a:t>J KIRAN PRABHA</a:t>
                      </a:r>
                    </a:p>
                  </a:txBody>
                  <a:tcPr/>
                </a:tc>
                <a:tc>
                  <a:txBody>
                    <a:bodyPr/>
                    <a:lstStyle/>
                    <a:p>
                      <a:pPr algn="ctr"/>
                      <a:r>
                        <a:rPr lang="en-IN" sz="1800" dirty="0">
                          <a:latin typeface="Times New Roman" panose="02020603050405020304" pitchFamily="18" charset="0"/>
                          <a:cs typeface="Times New Roman" panose="02020603050405020304" pitchFamily="18" charset="0"/>
                        </a:rPr>
                        <a:t>2201020684</a:t>
                      </a:r>
                    </a:p>
                  </a:txBody>
                  <a:tcPr/>
                </a:tc>
                <a:extLst>
                  <a:ext uri="{0D108BD9-81ED-4DB2-BD59-A6C34878D82A}">
                    <a16:rowId xmlns:a16="http://schemas.microsoft.com/office/drawing/2014/main" val="1762975221"/>
                  </a:ext>
                </a:extLst>
              </a:tr>
            </a:tbl>
          </a:graphicData>
        </a:graphic>
      </p:graphicFrame>
    </p:spTree>
    <p:extLst>
      <p:ext uri="{BB962C8B-B14F-4D97-AF65-F5344CB8AC3E}">
        <p14:creationId xmlns:p14="http://schemas.microsoft.com/office/powerpoint/2010/main" val="2302090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9F0834-6D99-389E-7F90-0A78C4D139AA}"/>
              </a:ext>
            </a:extLst>
          </p:cNvPr>
          <p:cNvSpPr txBox="1"/>
          <p:nvPr/>
        </p:nvSpPr>
        <p:spPr>
          <a:xfrm>
            <a:off x="2064773" y="2459504"/>
            <a:ext cx="8799871" cy="1938992"/>
          </a:xfrm>
          <a:prstGeom prst="rect">
            <a:avLst/>
          </a:prstGeom>
          <a:noFill/>
        </p:spPr>
        <p:txBody>
          <a:bodyPr wrap="square">
            <a:spAutoFit/>
          </a:bodyPr>
          <a:lstStyle/>
          <a:p>
            <a:r>
              <a:rPr lang="en-IN" sz="2400" dirty="0">
                <a:latin typeface="Times New Roman" panose="02020603050405020304" pitchFamily="18" charset="0"/>
                <a:cs typeface="Times New Roman" panose="02020603050405020304" pitchFamily="18" charset="0"/>
              </a:rPr>
              <a:t>This dataset contains housing information for over 20,000 districts .Some key columns </a:t>
            </a:r>
            <a:r>
              <a:rPr lang="en-IN" sz="2400" dirty="0" err="1">
                <a:latin typeface="Times New Roman" panose="02020603050405020304" pitchFamily="18" charset="0"/>
                <a:cs typeface="Times New Roman" panose="02020603050405020304" pitchFamily="18" charset="0"/>
              </a:rPr>
              <a:t>include:median_income</a:t>
            </a:r>
            <a:r>
              <a:rPr lang="en-IN" sz="2400" dirty="0">
                <a:latin typeface="Times New Roman" panose="02020603050405020304" pitchFamily="18" charset="0"/>
                <a:cs typeface="Times New Roman" panose="02020603050405020304" pitchFamily="18" charset="0"/>
              </a:rPr>
              <a:t>: the median income of households in the </a:t>
            </a:r>
            <a:r>
              <a:rPr lang="en-IN" sz="2400" dirty="0" err="1">
                <a:latin typeface="Times New Roman" panose="02020603050405020304" pitchFamily="18" charset="0"/>
                <a:cs typeface="Times New Roman" panose="02020603050405020304" pitchFamily="18" charset="0"/>
              </a:rPr>
              <a:t>districtmedian_house_value</a:t>
            </a:r>
            <a:r>
              <a:rPr lang="en-IN" sz="2400" dirty="0">
                <a:latin typeface="Times New Roman" panose="02020603050405020304" pitchFamily="18" charset="0"/>
                <a:cs typeface="Times New Roman" panose="02020603050405020304" pitchFamily="18" charset="0"/>
              </a:rPr>
              <a:t>: the target variable we want to </a:t>
            </a:r>
            <a:r>
              <a:rPr lang="en-IN" sz="2400" dirty="0" err="1">
                <a:latin typeface="Times New Roman" panose="02020603050405020304" pitchFamily="18" charset="0"/>
                <a:cs typeface="Times New Roman" panose="02020603050405020304" pitchFamily="18" charset="0"/>
              </a:rPr>
              <a:t>predictOther</a:t>
            </a:r>
            <a:r>
              <a:rPr lang="en-IN" sz="2400" dirty="0">
                <a:latin typeface="Times New Roman" panose="02020603050405020304" pitchFamily="18" charset="0"/>
                <a:cs typeface="Times New Roman" panose="02020603050405020304" pitchFamily="18" charset="0"/>
              </a:rPr>
              <a:t> features include geographic and demographic details like population, total rooms, and proximity to the </a:t>
            </a:r>
            <a:r>
              <a:rPr lang="en-IN" sz="2400" dirty="0" err="1">
                <a:latin typeface="Times New Roman" panose="02020603050405020304" pitchFamily="18" charset="0"/>
                <a:cs typeface="Times New Roman" panose="02020603050405020304" pitchFamily="18" charset="0"/>
              </a:rPr>
              <a:t>oceanT</a:t>
            </a:r>
            <a:endParaRPr lang="en-IN"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0DD905E-F44B-8687-A781-5F4EC9C678A1}"/>
              </a:ext>
            </a:extLst>
          </p:cNvPr>
          <p:cNvSpPr txBox="1"/>
          <p:nvPr/>
        </p:nvSpPr>
        <p:spPr>
          <a:xfrm>
            <a:off x="4601495" y="865240"/>
            <a:ext cx="6263149" cy="584775"/>
          </a:xfrm>
          <a:prstGeom prst="rect">
            <a:avLst/>
          </a:prstGeom>
          <a:noFill/>
        </p:spPr>
        <p:txBody>
          <a:bodyPr wrap="square" rtlCol="0">
            <a:spAutoFit/>
          </a:bodyPr>
          <a:lstStyle/>
          <a:p>
            <a:r>
              <a:rPr lang="en-IN" sz="3200" u="sng" dirty="0">
                <a:latin typeface="Algerian" panose="04020705040A02060702" pitchFamily="82" charset="0"/>
              </a:rPr>
              <a:t>INTRODUCTION</a:t>
            </a:r>
          </a:p>
        </p:txBody>
      </p:sp>
    </p:spTree>
    <p:extLst>
      <p:ext uri="{BB962C8B-B14F-4D97-AF65-F5344CB8AC3E}">
        <p14:creationId xmlns:p14="http://schemas.microsoft.com/office/powerpoint/2010/main" val="301942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58B13F-44E2-DA4F-EA41-7DC450D5ED32}"/>
              </a:ext>
            </a:extLst>
          </p:cNvPr>
          <p:cNvSpPr txBox="1"/>
          <p:nvPr/>
        </p:nvSpPr>
        <p:spPr>
          <a:xfrm>
            <a:off x="4975123" y="363795"/>
            <a:ext cx="2723536" cy="584775"/>
          </a:xfrm>
          <a:prstGeom prst="rect">
            <a:avLst/>
          </a:prstGeom>
          <a:noFill/>
        </p:spPr>
        <p:txBody>
          <a:bodyPr wrap="square" rtlCol="0">
            <a:spAutoFit/>
          </a:bodyPr>
          <a:lstStyle/>
          <a:p>
            <a:r>
              <a:rPr lang="en-IN" sz="3200" u="sng" dirty="0">
                <a:latin typeface="Algerian" panose="04020705040A02060702" pitchFamily="82" charset="0"/>
              </a:rPr>
              <a:t>GRAPH</a:t>
            </a:r>
          </a:p>
        </p:txBody>
      </p:sp>
      <p:pic>
        <p:nvPicPr>
          <p:cNvPr id="4" name="Picture 3">
            <a:extLst>
              <a:ext uri="{FF2B5EF4-FFF2-40B4-BE49-F238E27FC236}">
                <a16:creationId xmlns:a16="http://schemas.microsoft.com/office/drawing/2014/main" id="{2FF1DD82-E4F5-A454-2544-238D83EAE2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2037" y="1148334"/>
            <a:ext cx="7646028" cy="4561331"/>
          </a:xfrm>
          <a:prstGeom prst="rect">
            <a:avLst/>
          </a:prstGeom>
        </p:spPr>
      </p:pic>
      <p:sp>
        <p:nvSpPr>
          <p:cNvPr id="6" name="TextBox 5">
            <a:extLst>
              <a:ext uri="{FF2B5EF4-FFF2-40B4-BE49-F238E27FC236}">
                <a16:creationId xmlns:a16="http://schemas.microsoft.com/office/drawing/2014/main" id="{63313598-F5A5-F402-825F-6ACAFAF13EEC}"/>
              </a:ext>
            </a:extLst>
          </p:cNvPr>
          <p:cNvSpPr txBox="1"/>
          <p:nvPr/>
        </p:nvSpPr>
        <p:spPr>
          <a:xfrm>
            <a:off x="2672620" y="5709665"/>
            <a:ext cx="7328541" cy="707886"/>
          </a:xfrm>
          <a:prstGeom prst="rect">
            <a:avLst/>
          </a:prstGeom>
          <a:noFill/>
        </p:spPr>
        <p:txBody>
          <a:bodyPr wrap="square">
            <a:spAutoFit/>
          </a:bodyPr>
          <a:lstStyle/>
          <a:p>
            <a:r>
              <a:rPr lang="en-IN" sz="2000" dirty="0">
                <a:latin typeface="Times New Roman" panose="02020603050405020304" pitchFamily="18" charset="0"/>
                <a:cs typeface="Times New Roman" panose="02020603050405020304" pitchFamily="18" charset="0"/>
              </a:rPr>
              <a:t>From this graph, we clearly see that income and house value are positively correlated</a:t>
            </a:r>
          </a:p>
        </p:txBody>
      </p:sp>
    </p:spTree>
    <p:extLst>
      <p:ext uri="{BB962C8B-B14F-4D97-AF65-F5344CB8AC3E}">
        <p14:creationId xmlns:p14="http://schemas.microsoft.com/office/powerpoint/2010/main" val="3820976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3B678B-68AB-A0D5-40DA-67998550A7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3775" y="1130710"/>
            <a:ext cx="7466135" cy="4454014"/>
          </a:xfrm>
          <a:prstGeom prst="rect">
            <a:avLst/>
          </a:prstGeom>
        </p:spPr>
      </p:pic>
      <p:sp>
        <p:nvSpPr>
          <p:cNvPr id="4" name="TextBox 3">
            <a:extLst>
              <a:ext uri="{FF2B5EF4-FFF2-40B4-BE49-F238E27FC236}">
                <a16:creationId xmlns:a16="http://schemas.microsoft.com/office/drawing/2014/main" id="{B1BE4673-8131-B85E-1007-BD83134CEEA5}"/>
              </a:ext>
            </a:extLst>
          </p:cNvPr>
          <p:cNvSpPr txBox="1"/>
          <p:nvPr/>
        </p:nvSpPr>
        <p:spPr>
          <a:xfrm>
            <a:off x="3028338" y="324465"/>
            <a:ext cx="7384026" cy="584775"/>
          </a:xfrm>
          <a:prstGeom prst="rect">
            <a:avLst/>
          </a:prstGeom>
          <a:noFill/>
        </p:spPr>
        <p:txBody>
          <a:bodyPr wrap="square" rtlCol="0">
            <a:spAutoFit/>
          </a:bodyPr>
          <a:lstStyle/>
          <a:p>
            <a:r>
              <a:rPr lang="en-IN" sz="3200" u="sng" dirty="0">
                <a:latin typeface="Algerian" panose="04020705040A02060702" pitchFamily="82" charset="0"/>
                <a:cs typeface="Times New Roman" panose="02020603050405020304" pitchFamily="18" charset="0"/>
              </a:rPr>
              <a:t>DISTIBUTION OF MEDIAN INCOME</a:t>
            </a:r>
          </a:p>
        </p:txBody>
      </p:sp>
      <p:sp>
        <p:nvSpPr>
          <p:cNvPr id="6" name="TextBox 5">
            <a:extLst>
              <a:ext uri="{FF2B5EF4-FFF2-40B4-BE49-F238E27FC236}">
                <a16:creationId xmlns:a16="http://schemas.microsoft.com/office/drawing/2014/main" id="{40AC692C-9F24-32BC-D128-6360DA64B73F}"/>
              </a:ext>
            </a:extLst>
          </p:cNvPr>
          <p:cNvSpPr txBox="1"/>
          <p:nvPr/>
        </p:nvSpPr>
        <p:spPr>
          <a:xfrm>
            <a:off x="2503775" y="5825649"/>
            <a:ext cx="7197214" cy="707886"/>
          </a:xfrm>
          <a:prstGeom prst="rect">
            <a:avLst/>
          </a:prstGeom>
          <a:noFill/>
        </p:spPr>
        <p:txBody>
          <a:bodyPr wrap="square">
            <a:spAutoFit/>
          </a:bodyPr>
          <a:lstStyle/>
          <a:p>
            <a:r>
              <a:rPr lang="en-IN" sz="2000" dirty="0">
                <a:latin typeface="Times New Roman" panose="02020603050405020304" pitchFamily="18" charset="0"/>
                <a:cs typeface="Times New Roman" panose="02020603050405020304" pitchFamily="18" charset="0"/>
              </a:rPr>
              <a:t>From this histogram, we observe that most of them have a median income between 2 and 5 units.</a:t>
            </a:r>
          </a:p>
        </p:txBody>
      </p:sp>
    </p:spTree>
    <p:extLst>
      <p:ext uri="{BB962C8B-B14F-4D97-AF65-F5344CB8AC3E}">
        <p14:creationId xmlns:p14="http://schemas.microsoft.com/office/powerpoint/2010/main" val="2802344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F5153F-F925-14C7-4CC6-32EB5D7573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2288" y="1014631"/>
            <a:ext cx="7639705" cy="4557559"/>
          </a:xfrm>
          <a:prstGeom prst="rect">
            <a:avLst/>
          </a:prstGeom>
        </p:spPr>
      </p:pic>
      <p:sp>
        <p:nvSpPr>
          <p:cNvPr id="4" name="TextBox 3">
            <a:extLst>
              <a:ext uri="{FF2B5EF4-FFF2-40B4-BE49-F238E27FC236}">
                <a16:creationId xmlns:a16="http://schemas.microsoft.com/office/drawing/2014/main" id="{45E8306E-824F-EE23-6167-7DF54BF99684}"/>
              </a:ext>
            </a:extLst>
          </p:cNvPr>
          <p:cNvSpPr txBox="1"/>
          <p:nvPr/>
        </p:nvSpPr>
        <p:spPr>
          <a:xfrm>
            <a:off x="2094271" y="294268"/>
            <a:ext cx="8455742" cy="584775"/>
          </a:xfrm>
          <a:prstGeom prst="rect">
            <a:avLst/>
          </a:prstGeom>
          <a:noFill/>
        </p:spPr>
        <p:txBody>
          <a:bodyPr wrap="square" rtlCol="0">
            <a:spAutoFit/>
          </a:bodyPr>
          <a:lstStyle/>
          <a:p>
            <a:r>
              <a:rPr lang="en-IN" sz="3200" u="sng" dirty="0">
                <a:latin typeface="Algerian" panose="04020705040A02060702" pitchFamily="82" charset="0"/>
              </a:rPr>
              <a:t>LINEAR REGRESSION LINE WITH EQUATION</a:t>
            </a:r>
          </a:p>
        </p:txBody>
      </p:sp>
      <p:sp>
        <p:nvSpPr>
          <p:cNvPr id="6" name="TextBox 5">
            <a:extLst>
              <a:ext uri="{FF2B5EF4-FFF2-40B4-BE49-F238E27FC236}">
                <a16:creationId xmlns:a16="http://schemas.microsoft.com/office/drawing/2014/main" id="{428BE214-3849-F65B-C6EF-30A62BDC3372}"/>
              </a:ext>
            </a:extLst>
          </p:cNvPr>
          <p:cNvSpPr txBox="1"/>
          <p:nvPr/>
        </p:nvSpPr>
        <p:spPr>
          <a:xfrm>
            <a:off x="707924" y="5572191"/>
            <a:ext cx="11277600" cy="1323439"/>
          </a:xfrm>
          <a:prstGeom prst="rect">
            <a:avLst/>
          </a:prstGeom>
          <a:noFill/>
        </p:spPr>
        <p:txBody>
          <a:bodyPr wrap="square">
            <a:spAutoFit/>
          </a:bodyPr>
          <a:lstStyle/>
          <a:p>
            <a:r>
              <a:rPr lang="en-IN" sz="2000" dirty="0">
                <a:latin typeface="Times New Roman" panose="02020603050405020304" pitchFamily="18" charset="0"/>
                <a:cs typeface="Times New Roman" panose="02020603050405020304" pitchFamily="18" charset="0"/>
              </a:rPr>
              <a:t>This graph shows our final regression model as a simple linear equation. It tells us that for every unit increase in median income, the predicted house value increases by approximately X dollars. This line helps us forecast house prices based on income levels, making the model interpretable and useful for real-world planning</a:t>
            </a:r>
          </a:p>
        </p:txBody>
      </p:sp>
    </p:spTree>
    <p:extLst>
      <p:ext uri="{BB962C8B-B14F-4D97-AF65-F5344CB8AC3E}">
        <p14:creationId xmlns:p14="http://schemas.microsoft.com/office/powerpoint/2010/main" val="2302514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3D5589-1608-D9E1-D961-F81112366E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0020" y="900097"/>
            <a:ext cx="6958781" cy="4295982"/>
          </a:xfrm>
          <a:prstGeom prst="rect">
            <a:avLst/>
          </a:prstGeom>
        </p:spPr>
      </p:pic>
      <p:sp>
        <p:nvSpPr>
          <p:cNvPr id="4" name="TextBox 3">
            <a:extLst>
              <a:ext uri="{FF2B5EF4-FFF2-40B4-BE49-F238E27FC236}">
                <a16:creationId xmlns:a16="http://schemas.microsoft.com/office/drawing/2014/main" id="{33E35BA4-FE12-055D-73DF-9D4D20F1A4EB}"/>
              </a:ext>
            </a:extLst>
          </p:cNvPr>
          <p:cNvSpPr txBox="1"/>
          <p:nvPr/>
        </p:nvSpPr>
        <p:spPr>
          <a:xfrm>
            <a:off x="2905430" y="124439"/>
            <a:ext cx="7315200" cy="584775"/>
          </a:xfrm>
          <a:prstGeom prst="rect">
            <a:avLst/>
          </a:prstGeom>
          <a:noFill/>
        </p:spPr>
        <p:txBody>
          <a:bodyPr wrap="square" rtlCol="0">
            <a:spAutoFit/>
          </a:bodyPr>
          <a:lstStyle/>
          <a:p>
            <a:r>
              <a:rPr lang="en-IN" sz="3200" u="sng" dirty="0">
                <a:latin typeface="Algerian" panose="04020705040A02060702" pitchFamily="82" charset="0"/>
              </a:rPr>
              <a:t>BOXPLOT OF MEDIAN INCOME</a:t>
            </a:r>
          </a:p>
        </p:txBody>
      </p:sp>
      <p:sp>
        <p:nvSpPr>
          <p:cNvPr id="6" name="TextBox 5">
            <a:extLst>
              <a:ext uri="{FF2B5EF4-FFF2-40B4-BE49-F238E27FC236}">
                <a16:creationId xmlns:a16="http://schemas.microsoft.com/office/drawing/2014/main" id="{215E1C35-C7A7-666F-CFCF-6E9C8DF0CB08}"/>
              </a:ext>
            </a:extLst>
          </p:cNvPr>
          <p:cNvSpPr txBox="1"/>
          <p:nvPr/>
        </p:nvSpPr>
        <p:spPr>
          <a:xfrm>
            <a:off x="1465005" y="5386962"/>
            <a:ext cx="10196051" cy="1323439"/>
          </a:xfrm>
          <a:prstGeom prst="rect">
            <a:avLst/>
          </a:prstGeom>
          <a:noFill/>
        </p:spPr>
        <p:txBody>
          <a:bodyPr wrap="square">
            <a:spAutoFit/>
          </a:bodyPr>
          <a:lstStyle/>
          <a:p>
            <a:r>
              <a:rPr lang="en-IN" sz="2000" dirty="0">
                <a:latin typeface="Times New Roman" panose="02020603050405020304" pitchFamily="18" charset="0"/>
                <a:cs typeface="Times New Roman" panose="02020603050405020304" pitchFamily="18" charset="0"/>
              </a:rPr>
              <a:t>This boxplot shows the distribution of median income across districts. The majority of districts fall within a narrow income range, while a few high-income outliers stretch far beyond. This tells us that while most of the population has a moderate income, certain districts could heavily influence the model if not accounted for.</a:t>
            </a:r>
          </a:p>
        </p:txBody>
      </p:sp>
    </p:spTree>
    <p:extLst>
      <p:ext uri="{BB962C8B-B14F-4D97-AF65-F5344CB8AC3E}">
        <p14:creationId xmlns:p14="http://schemas.microsoft.com/office/powerpoint/2010/main" val="2152728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F7432F-1CA7-C775-1D1A-BDF16365A9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1419" y="742091"/>
            <a:ext cx="7816646" cy="4639147"/>
          </a:xfrm>
          <a:prstGeom prst="rect">
            <a:avLst/>
          </a:prstGeom>
        </p:spPr>
      </p:pic>
      <p:sp>
        <p:nvSpPr>
          <p:cNvPr id="4" name="TextBox 3">
            <a:extLst>
              <a:ext uri="{FF2B5EF4-FFF2-40B4-BE49-F238E27FC236}">
                <a16:creationId xmlns:a16="http://schemas.microsoft.com/office/drawing/2014/main" id="{FF8BDD08-5C90-85FC-0328-0E96240A8503}"/>
              </a:ext>
            </a:extLst>
          </p:cNvPr>
          <p:cNvSpPr txBox="1"/>
          <p:nvPr/>
        </p:nvSpPr>
        <p:spPr>
          <a:xfrm>
            <a:off x="4385187" y="78658"/>
            <a:ext cx="3834581" cy="584775"/>
          </a:xfrm>
          <a:prstGeom prst="rect">
            <a:avLst/>
          </a:prstGeom>
          <a:noFill/>
        </p:spPr>
        <p:txBody>
          <a:bodyPr wrap="square" rtlCol="0">
            <a:spAutoFit/>
          </a:bodyPr>
          <a:lstStyle/>
          <a:p>
            <a:r>
              <a:rPr lang="en-IN" sz="3200" u="sng" dirty="0">
                <a:latin typeface="Algerian" panose="04020705040A02060702" pitchFamily="82" charset="0"/>
              </a:rPr>
              <a:t>RESIDUAL PLOT</a:t>
            </a:r>
          </a:p>
        </p:txBody>
      </p:sp>
      <p:sp>
        <p:nvSpPr>
          <p:cNvPr id="6" name="TextBox 5">
            <a:extLst>
              <a:ext uri="{FF2B5EF4-FFF2-40B4-BE49-F238E27FC236}">
                <a16:creationId xmlns:a16="http://schemas.microsoft.com/office/drawing/2014/main" id="{BBBA299B-B40D-0C30-2920-B2C8893EC93B}"/>
              </a:ext>
            </a:extLst>
          </p:cNvPr>
          <p:cNvSpPr txBox="1"/>
          <p:nvPr/>
        </p:nvSpPr>
        <p:spPr>
          <a:xfrm>
            <a:off x="1514169" y="5394063"/>
            <a:ext cx="10235379" cy="1323439"/>
          </a:xfrm>
          <a:prstGeom prst="rect">
            <a:avLst/>
          </a:prstGeom>
          <a:noFill/>
        </p:spPr>
        <p:txBody>
          <a:bodyPr wrap="square">
            <a:spAutoFit/>
          </a:bodyPr>
          <a:lstStyle/>
          <a:p>
            <a:r>
              <a:rPr lang="en-IN" sz="2000" dirty="0">
                <a:latin typeface="Times New Roman" panose="02020603050405020304" pitchFamily="18" charset="0"/>
                <a:cs typeface="Times New Roman" panose="02020603050405020304" pitchFamily="18" charset="0"/>
              </a:rPr>
              <a:t>This residual plot helps us evaluate how well our model is predicting house prices. Ideally, the residuals should be randomly scattered around zero — indicating a good fit. In our case, [mention what you observed], which suggests that [your interpretation — e.g., linear model is reasonable, or further refinement may be needed]</a:t>
            </a:r>
          </a:p>
        </p:txBody>
      </p:sp>
    </p:spTree>
    <p:extLst>
      <p:ext uri="{BB962C8B-B14F-4D97-AF65-F5344CB8AC3E}">
        <p14:creationId xmlns:p14="http://schemas.microsoft.com/office/powerpoint/2010/main" val="4200455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194B14-70F4-4637-DF03-8810E5A16DFD}"/>
              </a:ext>
            </a:extLst>
          </p:cNvPr>
          <p:cNvSpPr txBox="1"/>
          <p:nvPr/>
        </p:nvSpPr>
        <p:spPr>
          <a:xfrm>
            <a:off x="4670323" y="629264"/>
            <a:ext cx="3342967" cy="584775"/>
          </a:xfrm>
          <a:prstGeom prst="rect">
            <a:avLst/>
          </a:prstGeom>
          <a:noFill/>
        </p:spPr>
        <p:txBody>
          <a:bodyPr wrap="square" rtlCol="0">
            <a:spAutoFit/>
          </a:bodyPr>
          <a:lstStyle/>
          <a:p>
            <a:r>
              <a:rPr lang="en-IN" sz="3200" u="sng" dirty="0">
                <a:latin typeface="Algerian" panose="04020705040A02060702" pitchFamily="82" charset="0"/>
              </a:rPr>
              <a:t>CONCLUSION</a:t>
            </a:r>
          </a:p>
        </p:txBody>
      </p:sp>
      <p:sp>
        <p:nvSpPr>
          <p:cNvPr id="4" name="TextBox 3">
            <a:extLst>
              <a:ext uri="{FF2B5EF4-FFF2-40B4-BE49-F238E27FC236}">
                <a16:creationId xmlns:a16="http://schemas.microsoft.com/office/drawing/2014/main" id="{03476F11-F6EF-77C3-DDD3-AE6AEC6C1797}"/>
              </a:ext>
            </a:extLst>
          </p:cNvPr>
          <p:cNvSpPr txBox="1"/>
          <p:nvPr/>
        </p:nvSpPr>
        <p:spPr>
          <a:xfrm>
            <a:off x="1632156" y="1859339"/>
            <a:ext cx="9842090" cy="3170099"/>
          </a:xfrm>
          <a:prstGeom prst="rect">
            <a:avLst/>
          </a:prstGeom>
          <a:noFill/>
        </p:spPr>
        <p:txBody>
          <a:bodyPr wrap="square">
            <a:spAutoFit/>
          </a:bodyPr>
          <a:lstStyle/>
          <a:p>
            <a:r>
              <a:rPr lang="en-IN" sz="2000" dirty="0">
                <a:latin typeface="Times New Roman" panose="02020603050405020304" pitchFamily="18" charset="0"/>
                <a:cs typeface="Times New Roman" panose="02020603050405020304" pitchFamily="18" charset="0"/>
              </a:rPr>
              <a:t>In this project, we explored how median income influences house values using a simple linear regression model. Our analysis revealed a strong positive relationship, where higher income levels generally lead to higher house values. Through various visualizations like scatter plots, histograms, boxplots, and residual plots, we gained a clear understanding of the data distribution and model performance. The regression line provided an easy-to-understand equation for predicting house prices. However, the residual plot highlighted that linear models may not fully capture all patterns, especially at extreme income levels. Despite this, our approach proves useful for real-world applications such as real estate planning, pricing strategies, and economic policy-making. Overall, this project demonstrates how data can be used to make informed, impactful decisions.</a:t>
            </a:r>
          </a:p>
        </p:txBody>
      </p:sp>
    </p:spTree>
    <p:extLst>
      <p:ext uri="{BB962C8B-B14F-4D97-AF65-F5344CB8AC3E}">
        <p14:creationId xmlns:p14="http://schemas.microsoft.com/office/powerpoint/2010/main" val="2269629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243370-1094-7870-0571-D49D7DD1ABC0}"/>
              </a:ext>
            </a:extLst>
          </p:cNvPr>
          <p:cNvSpPr txBox="1"/>
          <p:nvPr/>
        </p:nvSpPr>
        <p:spPr>
          <a:xfrm>
            <a:off x="3628103" y="2678808"/>
            <a:ext cx="7177548" cy="1015663"/>
          </a:xfrm>
          <a:prstGeom prst="rect">
            <a:avLst/>
          </a:prstGeom>
          <a:noFill/>
        </p:spPr>
        <p:txBody>
          <a:bodyPr wrap="square" rtlCol="0">
            <a:spAutoFit/>
          </a:bodyPr>
          <a:lstStyle/>
          <a:p>
            <a:r>
              <a:rPr lang="en-IN" sz="6000" dirty="0">
                <a:latin typeface="Algerian" panose="04020705040A02060702" pitchFamily="82" charset="0"/>
              </a:rPr>
              <a:t>THANK YOU</a:t>
            </a:r>
          </a:p>
        </p:txBody>
      </p:sp>
    </p:spTree>
    <p:extLst>
      <p:ext uri="{BB962C8B-B14F-4D97-AF65-F5344CB8AC3E}">
        <p14:creationId xmlns:p14="http://schemas.microsoft.com/office/powerpoint/2010/main" val="406339607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48</TotalTime>
  <Words>449</Words>
  <Application>Microsoft Office PowerPoint</Application>
  <PresentationFormat>Widescreen</PresentationFormat>
  <Paragraphs>21</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Algerian</vt:lpstr>
      <vt:lpstr>Arial</vt:lpstr>
      <vt:lpstr>Century Gothic</vt:lpstr>
      <vt:lpstr>Times New Roman</vt:lpstr>
      <vt:lpstr>Wingdings 3</vt:lpstr>
      <vt:lpstr>Wisp</vt:lpstr>
      <vt:lpstr>Predicting House Prices with Income:  A Linear Approach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suvashreerout91@gmail.com</dc:creator>
  <cp:lastModifiedBy>suvashreerout91@gmail.com</cp:lastModifiedBy>
  <cp:revision>3</cp:revision>
  <dcterms:created xsi:type="dcterms:W3CDTF">2025-04-07T06:06:01Z</dcterms:created>
  <dcterms:modified xsi:type="dcterms:W3CDTF">2025-04-21T17:41:22Z</dcterms:modified>
</cp:coreProperties>
</file>