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3" r:id="rId4"/>
    <p:sldId id="259" r:id="rId5"/>
    <p:sldId id="258" r:id="rId6"/>
    <p:sldId id="260" r:id="rId7"/>
    <p:sldId id="262" r:id="rId8"/>
    <p:sldId id="264" r:id="rId9"/>
    <p:sldId id="265" r:id="rId10"/>
  </p:sldIdLst>
  <p:sldSz cx="14630400" cy="8229600"/>
  <p:notesSz cx="8229600" cy="14630400"/>
  <p:embeddedFontLst>
    <p:embeddedFont>
      <p:font typeface="Algerian" panose="04020705040A02060702" pitchFamily="82" charset="0"/>
      <p:regular r:id="rId12"/>
    </p:embeddedFont>
    <p:embeddedFont>
      <p:font typeface="Mukta Light" panose="020B0604020202020204" charset="0"/>
      <p:regular r:id="rId13"/>
    </p:embeddedFont>
    <p:embeddedFont>
      <p:font typeface="Prompt Medium" panose="00000600000000000000" pitchFamily="2" charset="-34"/>
      <p:regular r:id="rId14"/>
      <p: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44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5723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2595562"/>
            <a:ext cx="74159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Predicting House Prices using Linear Regression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6350437" y="3696176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350437" y="4368879"/>
            <a:ext cx="7415927" cy="493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2400" i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 comparison of features to find the best predictor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350437" y="5140285"/>
            <a:ext cx="7415927" cy="493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endParaRPr lang="en-US" sz="24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47A6800-CF78-6A3F-2808-35E005D8B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413584"/>
              </p:ext>
            </p:extLst>
          </p:nvPr>
        </p:nvGraphicFramePr>
        <p:xfrm>
          <a:off x="5798127" y="5911691"/>
          <a:ext cx="8520546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0273">
                  <a:extLst>
                    <a:ext uri="{9D8B030D-6E8A-4147-A177-3AD203B41FA5}">
                      <a16:colId xmlns:a16="http://schemas.microsoft.com/office/drawing/2014/main" val="902140857"/>
                    </a:ext>
                  </a:extLst>
                </a:gridCol>
                <a:gridCol w="4260273">
                  <a:extLst>
                    <a:ext uri="{9D8B030D-6E8A-4147-A177-3AD203B41FA5}">
                      <a16:colId xmlns:a16="http://schemas.microsoft.com/office/drawing/2014/main" val="256745564"/>
                    </a:ext>
                  </a:extLst>
                </a:gridCol>
              </a:tblGrid>
              <a:tr h="216131">
                <a:tc>
                  <a:txBody>
                    <a:bodyPr/>
                    <a:lstStyle/>
                    <a:p>
                      <a:r>
                        <a:rPr lang="en-US" dirty="0"/>
                        <a:t>NAME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CRANES REG NO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17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SAHIL SINGH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CL20250106019665113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80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SHRUTI SINHA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CL2025010601873240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6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SOUMYAJIT BANERJEE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CL2025010601873643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03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SURAJ VERMA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CL2025010601899149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86427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024539"/>
            <a:ext cx="8480465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📊</a:t>
            </a:r>
            <a:r>
              <a:rPr lang="en-US" sz="43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Comparing Various Features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3204091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Brief list of features used in the Linear Regression model: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4037" y="3876794"/>
            <a:ext cx="12902327" cy="40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Median Income </a:t>
            </a:r>
            <a:r>
              <a:rPr lang="en-US" sz="19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✅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4365784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Total Rooms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64037" y="4847153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Total Bedrooms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328523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Household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64037" y="5809893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Ocean Proximity (categorical)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665799-E65A-F6FA-1B46-0036B4BD9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64" y="831277"/>
            <a:ext cx="4380018" cy="30476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F5A373-284C-164F-87AF-B77479668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191" y="860691"/>
            <a:ext cx="4380018" cy="30747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9AC34C-5BE9-4A11-4351-EA55563DB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3318" y="831278"/>
            <a:ext cx="4380018" cy="3133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837B3E-72A8-637A-9590-AC880E2C2859}"/>
              </a:ext>
            </a:extLst>
          </p:cNvPr>
          <p:cNvSpPr txBox="1"/>
          <p:nvPr/>
        </p:nvSpPr>
        <p:spPr>
          <a:xfrm>
            <a:off x="327064" y="4094023"/>
            <a:ext cx="4141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IT SHOWS THAT THE MEDIAN HOUSE VALUE INCREASES WITH DECREASE IN LATITUDE LONGITUDE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D61F90-C6B5-D66F-5F5E-C17E6D28F78D}"/>
              </a:ext>
            </a:extLst>
          </p:cNvPr>
          <p:cNvSpPr txBox="1"/>
          <p:nvPr/>
        </p:nvSpPr>
        <p:spPr>
          <a:xfrm>
            <a:off x="5125191" y="4135587"/>
            <a:ext cx="4380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SHOWS THE NORMAL DISTRIBUTION OF MEDIAN INCOME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B3824C-BB53-B230-CBCE-0D457C8A2CB8}"/>
              </a:ext>
            </a:extLst>
          </p:cNvPr>
          <p:cNvSpPr txBox="1"/>
          <p:nvPr/>
        </p:nvSpPr>
        <p:spPr>
          <a:xfrm>
            <a:off x="9923318" y="4091929"/>
            <a:ext cx="4380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SHOWS THE NORMAL DISTRIBUTION OF MEDIAN HOUSE VALUE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7A35D3-4370-8CCD-1315-2DAC3E7FEC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064" y="5072853"/>
            <a:ext cx="4057900" cy="28435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020B8D-A90D-5930-EAEF-E6F0C3F42FE5}"/>
              </a:ext>
            </a:extLst>
          </p:cNvPr>
          <p:cNvSpPr txBox="1"/>
          <p:nvPr/>
        </p:nvSpPr>
        <p:spPr>
          <a:xfrm>
            <a:off x="4468092" y="5593374"/>
            <a:ext cx="19950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As the Median income increases the Median House Value also increases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008A7C-45B1-BE1F-5C70-DF09719E11EB}"/>
              </a:ext>
            </a:extLst>
          </p:cNvPr>
          <p:cNvSpPr txBox="1"/>
          <p:nvPr/>
        </p:nvSpPr>
        <p:spPr>
          <a:xfrm>
            <a:off x="4384964" y="301336"/>
            <a:ext cx="3190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bg1"/>
                </a:solidFill>
                <a:latin typeface="Algerian" panose="04020705040A02060702" pitchFamily="82" charset="0"/>
              </a:rPr>
              <a:t>Feature Analysis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AE34D93-92F1-8562-E708-0B31600BEE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6436" y="5054365"/>
            <a:ext cx="4730732" cy="286205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288F7C9-2170-210D-7E29-6655EEC947CF}"/>
              </a:ext>
            </a:extLst>
          </p:cNvPr>
          <p:cNvSpPr txBox="1"/>
          <p:nvPr/>
        </p:nvSpPr>
        <p:spPr>
          <a:xfrm>
            <a:off x="11838112" y="5072853"/>
            <a:ext cx="2465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It show that the ISLAND have the highest average median house value. </a:t>
            </a:r>
          </a:p>
        </p:txBody>
      </p:sp>
    </p:spTree>
    <p:extLst>
      <p:ext uri="{BB962C8B-B14F-4D97-AF65-F5344CB8AC3E}">
        <p14:creationId xmlns:p14="http://schemas.microsoft.com/office/powerpoint/2010/main" val="2666277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3771900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endParaRPr lang="en-US" sz="43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6DBB64-9CB8-DCC4-33EE-4B00AABAE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59" y="843586"/>
            <a:ext cx="5789078" cy="31090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D91637-154F-7754-FF33-2C8E43430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59" y="4457700"/>
            <a:ext cx="5610841" cy="33325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BEFC62-7D09-760E-B6FC-8150F09A0A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9965" y="843586"/>
            <a:ext cx="5610841" cy="31659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7BFB54-D5C1-7112-2E77-65097D0D2EEB}"/>
              </a:ext>
            </a:extLst>
          </p:cNvPr>
          <p:cNvSpPr txBox="1"/>
          <p:nvPr/>
        </p:nvSpPr>
        <p:spPr>
          <a:xfrm>
            <a:off x="1766455" y="270164"/>
            <a:ext cx="11346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</a:rPr>
              <a:t>Prediction of Median House Value with different features using Simple Linear Regression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796836-0869-5441-986B-7A6C698071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9965" y="4457701"/>
            <a:ext cx="5685418" cy="33325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797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78312" y="3545800"/>
            <a:ext cx="13073777" cy="3917633"/>
          </a:xfrm>
          <a:prstGeom prst="roundRect">
            <a:avLst>
              <a:gd name="adj" fmla="val 2384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85932" y="3553420"/>
            <a:ext cx="13058537" cy="6376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1008578" y="3694390"/>
            <a:ext cx="216324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Feature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3624024" y="3694390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MAE (↓)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235660" y="3694390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RMSE (↓)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8847296" y="3694390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R² Score (↑)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1458932" y="3694390"/>
            <a:ext cx="216324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Conclusion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85932" y="4191119"/>
            <a:ext cx="13058537" cy="65293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1008578" y="4332089"/>
            <a:ext cx="216324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median_income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3624024" y="4332089"/>
            <a:ext cx="2159437" cy="370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✅</a:t>
            </a: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62625.93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6235660" y="4332089"/>
            <a:ext cx="2159437" cy="370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✅</a:t>
            </a: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83733.57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8847296" y="4332089"/>
            <a:ext cx="2159437" cy="370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✅</a:t>
            </a: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0.473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11458932" y="4332089"/>
            <a:ext cx="2163247" cy="370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🏆</a:t>
            </a: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Best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785932" y="4844058"/>
            <a:ext cx="13058537" cy="65293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4"/>
          <p:cNvSpPr/>
          <p:nvPr/>
        </p:nvSpPr>
        <p:spPr>
          <a:xfrm>
            <a:off x="1008578" y="4985028"/>
            <a:ext cx="216324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total_rooms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3624024" y="4985028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89931.67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6235660" y="4985028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114349.34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8847296" y="4985028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0.014</a:t>
            </a:r>
            <a:endParaRPr lang="en-US" sz="1750" dirty="0"/>
          </a:p>
        </p:txBody>
      </p:sp>
      <p:sp>
        <p:nvSpPr>
          <p:cNvPr id="21" name="Text 18"/>
          <p:cNvSpPr/>
          <p:nvPr/>
        </p:nvSpPr>
        <p:spPr>
          <a:xfrm>
            <a:off x="11458932" y="4985028"/>
            <a:ext cx="2163247" cy="370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❌</a:t>
            </a: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Weak</a:t>
            </a:r>
            <a:endParaRPr lang="en-US" sz="1750" dirty="0"/>
          </a:p>
        </p:txBody>
      </p:sp>
      <p:sp>
        <p:nvSpPr>
          <p:cNvPr id="22" name="Shape 19"/>
          <p:cNvSpPr/>
          <p:nvPr/>
        </p:nvSpPr>
        <p:spPr>
          <a:xfrm>
            <a:off x="785932" y="5496997"/>
            <a:ext cx="13058537" cy="65293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IN" dirty="0"/>
          </a:p>
        </p:txBody>
      </p:sp>
      <p:sp>
        <p:nvSpPr>
          <p:cNvPr id="23" name="Text 20"/>
          <p:cNvSpPr/>
          <p:nvPr/>
        </p:nvSpPr>
        <p:spPr>
          <a:xfrm>
            <a:off x="1008578" y="5637967"/>
            <a:ext cx="216324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total_bedrooms</a:t>
            </a:r>
            <a:endParaRPr lang="en-US" sz="1750" dirty="0"/>
          </a:p>
        </p:txBody>
      </p:sp>
      <p:sp>
        <p:nvSpPr>
          <p:cNvPr id="24" name="Text 21"/>
          <p:cNvSpPr/>
          <p:nvPr/>
        </p:nvSpPr>
        <p:spPr>
          <a:xfrm>
            <a:off x="3624024" y="5637967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91153.82</a:t>
            </a:r>
            <a:endParaRPr lang="en-US" sz="1750" dirty="0"/>
          </a:p>
        </p:txBody>
      </p:sp>
      <p:sp>
        <p:nvSpPr>
          <p:cNvPr id="25" name="Text 22"/>
          <p:cNvSpPr/>
          <p:nvPr/>
        </p:nvSpPr>
        <p:spPr>
          <a:xfrm>
            <a:off x="6235660" y="5637967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115357.75</a:t>
            </a:r>
            <a:endParaRPr lang="en-US" sz="1750" dirty="0"/>
          </a:p>
        </p:txBody>
      </p:sp>
      <p:sp>
        <p:nvSpPr>
          <p:cNvPr id="26" name="Text 23"/>
          <p:cNvSpPr/>
          <p:nvPr/>
        </p:nvSpPr>
        <p:spPr>
          <a:xfrm>
            <a:off x="8847296" y="5637967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0.00060</a:t>
            </a:r>
            <a:endParaRPr lang="en-US" sz="1750" dirty="0"/>
          </a:p>
        </p:txBody>
      </p:sp>
      <p:sp>
        <p:nvSpPr>
          <p:cNvPr id="27" name="Text 24"/>
          <p:cNvSpPr/>
          <p:nvPr/>
        </p:nvSpPr>
        <p:spPr>
          <a:xfrm>
            <a:off x="11458932" y="5637967"/>
            <a:ext cx="2163247" cy="370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❌</a:t>
            </a: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Weak</a:t>
            </a:r>
            <a:endParaRPr lang="en-US" sz="1750" dirty="0"/>
          </a:p>
        </p:txBody>
      </p:sp>
      <p:sp>
        <p:nvSpPr>
          <p:cNvPr id="28" name="Shape 25"/>
          <p:cNvSpPr/>
          <p:nvPr/>
        </p:nvSpPr>
        <p:spPr>
          <a:xfrm>
            <a:off x="801172" y="6220420"/>
            <a:ext cx="13058537" cy="65293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IN" dirty="0"/>
          </a:p>
        </p:txBody>
      </p:sp>
      <p:sp>
        <p:nvSpPr>
          <p:cNvPr id="29" name="Text 26"/>
          <p:cNvSpPr/>
          <p:nvPr/>
        </p:nvSpPr>
        <p:spPr>
          <a:xfrm>
            <a:off x="1008578" y="6290905"/>
            <a:ext cx="216324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household</a:t>
            </a:r>
            <a:endParaRPr lang="en-US" sz="1750" dirty="0"/>
          </a:p>
        </p:txBody>
      </p:sp>
      <p:sp>
        <p:nvSpPr>
          <p:cNvPr id="30" name="Text 27"/>
          <p:cNvSpPr/>
          <p:nvPr/>
        </p:nvSpPr>
        <p:spPr>
          <a:xfrm>
            <a:off x="3624024" y="6290905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sp>
        <p:nvSpPr>
          <p:cNvPr id="31" name="Text 28"/>
          <p:cNvSpPr/>
          <p:nvPr/>
        </p:nvSpPr>
        <p:spPr>
          <a:xfrm>
            <a:off x="6235660" y="6290905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90218.25</a:t>
            </a:r>
            <a:endParaRPr lang="en-US" sz="1750" dirty="0"/>
          </a:p>
        </p:txBody>
      </p:sp>
      <p:sp>
        <p:nvSpPr>
          <p:cNvPr id="32" name="Text 29"/>
          <p:cNvSpPr/>
          <p:nvPr/>
        </p:nvSpPr>
        <p:spPr>
          <a:xfrm>
            <a:off x="8847296" y="6290905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0.0053</a:t>
            </a:r>
            <a:endParaRPr lang="en-US" sz="1750" dirty="0"/>
          </a:p>
        </p:txBody>
      </p:sp>
      <p:sp>
        <p:nvSpPr>
          <p:cNvPr id="33" name="Text 30"/>
          <p:cNvSpPr/>
          <p:nvPr/>
        </p:nvSpPr>
        <p:spPr>
          <a:xfrm>
            <a:off x="11458932" y="6290905"/>
            <a:ext cx="2163247" cy="370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❌</a:t>
            </a: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Weak</a:t>
            </a:r>
            <a:endParaRPr lang="en-US" sz="1750" dirty="0"/>
          </a:p>
        </p:txBody>
      </p:sp>
      <p:sp>
        <p:nvSpPr>
          <p:cNvPr id="34" name="Shape 31"/>
          <p:cNvSpPr/>
          <p:nvPr/>
        </p:nvSpPr>
        <p:spPr>
          <a:xfrm>
            <a:off x="785932" y="6802874"/>
            <a:ext cx="13058537" cy="65293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5" name="Text 32"/>
          <p:cNvSpPr/>
          <p:nvPr/>
        </p:nvSpPr>
        <p:spPr>
          <a:xfrm>
            <a:off x="1008578" y="6943844"/>
            <a:ext cx="216324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ocean_proximity</a:t>
            </a:r>
            <a:endParaRPr lang="en-US" sz="1750" dirty="0"/>
          </a:p>
        </p:txBody>
      </p:sp>
      <p:sp>
        <p:nvSpPr>
          <p:cNvPr id="36" name="Text 33"/>
          <p:cNvSpPr/>
          <p:nvPr/>
        </p:nvSpPr>
        <p:spPr>
          <a:xfrm>
            <a:off x="3624024" y="6943844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90620.23</a:t>
            </a:r>
            <a:endParaRPr lang="en-US" sz="1750" dirty="0"/>
          </a:p>
        </p:txBody>
      </p:sp>
      <p:sp>
        <p:nvSpPr>
          <p:cNvPr id="37" name="Text 34"/>
          <p:cNvSpPr/>
          <p:nvPr/>
        </p:nvSpPr>
        <p:spPr>
          <a:xfrm>
            <a:off x="6235660" y="6943844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114747.33</a:t>
            </a:r>
            <a:endParaRPr lang="en-US" sz="1750" dirty="0"/>
          </a:p>
        </p:txBody>
      </p:sp>
      <p:sp>
        <p:nvSpPr>
          <p:cNvPr id="38" name="Text 35"/>
          <p:cNvSpPr/>
          <p:nvPr/>
        </p:nvSpPr>
        <p:spPr>
          <a:xfrm>
            <a:off x="8847296" y="6943844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0.011</a:t>
            </a:r>
            <a:endParaRPr lang="en-US" sz="1750" dirty="0"/>
          </a:p>
        </p:txBody>
      </p:sp>
      <p:sp>
        <p:nvSpPr>
          <p:cNvPr id="39" name="Text 36"/>
          <p:cNvSpPr/>
          <p:nvPr/>
        </p:nvSpPr>
        <p:spPr>
          <a:xfrm>
            <a:off x="11458932" y="6943844"/>
            <a:ext cx="2163247" cy="370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❌</a:t>
            </a:r>
            <a:r>
              <a:rPr lang="en-US" sz="17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Weak</a:t>
            </a:r>
            <a:endParaRPr lang="en-US" sz="1750" dirty="0"/>
          </a:p>
        </p:txBody>
      </p:sp>
      <p:sp>
        <p:nvSpPr>
          <p:cNvPr id="40" name="Text 28">
            <a:extLst>
              <a:ext uri="{FF2B5EF4-FFF2-40B4-BE49-F238E27FC236}">
                <a16:creationId xmlns:a16="http://schemas.microsoft.com/office/drawing/2014/main" id="{B0EF45AB-8ADD-7E10-CCF8-CE1DB24AE2A1}"/>
              </a:ext>
            </a:extLst>
          </p:cNvPr>
          <p:cNvSpPr/>
          <p:nvPr/>
        </p:nvSpPr>
        <p:spPr>
          <a:xfrm>
            <a:off x="3738979" y="6326147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sp>
        <p:nvSpPr>
          <p:cNvPr id="41" name="Text 28">
            <a:extLst>
              <a:ext uri="{FF2B5EF4-FFF2-40B4-BE49-F238E27FC236}">
                <a16:creationId xmlns:a16="http://schemas.microsoft.com/office/drawing/2014/main" id="{F2995497-729D-AF15-7230-99E6FE63F735}"/>
              </a:ext>
            </a:extLst>
          </p:cNvPr>
          <p:cNvSpPr/>
          <p:nvPr/>
        </p:nvSpPr>
        <p:spPr>
          <a:xfrm>
            <a:off x="3681501" y="6284226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sp>
        <p:nvSpPr>
          <p:cNvPr id="42" name="Text 28">
            <a:extLst>
              <a:ext uri="{FF2B5EF4-FFF2-40B4-BE49-F238E27FC236}">
                <a16:creationId xmlns:a16="http://schemas.microsoft.com/office/drawing/2014/main" id="{379D4A27-00CD-59F1-FC7C-CAAB0DBEC405}"/>
              </a:ext>
            </a:extLst>
          </p:cNvPr>
          <p:cNvSpPr/>
          <p:nvPr/>
        </p:nvSpPr>
        <p:spPr>
          <a:xfrm>
            <a:off x="3639264" y="6318527"/>
            <a:ext cx="2159437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13035576594.34</a:t>
            </a:r>
            <a:endParaRPr lang="en-US" sz="175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5378E0-0332-1F4D-6BF5-79D19D3919BB}"/>
              </a:ext>
            </a:extLst>
          </p:cNvPr>
          <p:cNvSpPr txBox="1"/>
          <p:nvPr/>
        </p:nvSpPr>
        <p:spPr>
          <a:xfrm>
            <a:off x="2049752" y="794579"/>
            <a:ext cx="10868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</a:rPr>
              <a:t>COMPARISON OF THE VARIOUS TESTED FEATURES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2945130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3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Summary</a:t>
            </a: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:</a:t>
            </a:r>
            <a:endParaRPr lang="en-US" sz="1900" dirty="0"/>
          </a:p>
        </p:txBody>
      </p:sp>
      <p:sp>
        <p:nvSpPr>
          <p:cNvPr id="4" name="Text 1"/>
          <p:cNvSpPr/>
          <p:nvPr/>
        </p:nvSpPr>
        <p:spPr>
          <a:xfrm>
            <a:off x="6350437" y="3562350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We tested 5 different features.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350437" y="4043720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Median income</a:t>
            </a: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was the most accurate single predictor.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350437" y="4716423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Future Idea: Improve the model by combining features using multiple regression techniques.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2B7F49-C720-BE70-BEC1-D4B62F2EC523}"/>
              </a:ext>
            </a:extLst>
          </p:cNvPr>
          <p:cNvSpPr txBox="1"/>
          <p:nvPr/>
        </p:nvSpPr>
        <p:spPr>
          <a:xfrm>
            <a:off x="270164" y="353291"/>
            <a:ext cx="14090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>
                    <a:lumMod val="95000"/>
                  </a:schemeClr>
                </a:solidFill>
              </a:rPr>
              <a:t>UNDERSTANDIING THROUGH A CO-RELATION GRAPH</a:t>
            </a:r>
            <a:endParaRPr lang="en-IN" sz="4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1CADCC-EFC7-A0A1-EDC7-40DAF568B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05" y="1311850"/>
            <a:ext cx="7959215" cy="63462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077C1E-8F0B-D20F-C55D-362D074D4598}"/>
              </a:ext>
            </a:extLst>
          </p:cNvPr>
          <p:cNvSpPr txBox="1"/>
          <p:nvPr/>
        </p:nvSpPr>
        <p:spPr>
          <a:xfrm>
            <a:off x="8988136" y="1537855"/>
            <a:ext cx="488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IT SHOWS THAT THE TOTAL BED ROOMS ARE HIGH CO RELATED THAN OTHER FEATURES  LIKE TOTAL ROOMS AND HOUSEHOLD WHICH LEADS TO MULTICOLLINERAITY  RISK…</a:t>
            </a:r>
          </a:p>
        </p:txBody>
      </p:sp>
    </p:spTree>
    <p:extLst>
      <p:ext uri="{BB962C8B-B14F-4D97-AF65-F5344CB8AC3E}">
        <p14:creationId xmlns:p14="http://schemas.microsoft.com/office/powerpoint/2010/main" val="2347026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41FC48-B6CF-DFA4-1A54-803715501716}"/>
              </a:ext>
            </a:extLst>
          </p:cNvPr>
          <p:cNvSpPr txBox="1"/>
          <p:nvPr/>
        </p:nvSpPr>
        <p:spPr>
          <a:xfrm>
            <a:off x="2358736" y="477982"/>
            <a:ext cx="99129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b="1" i="1" dirty="0">
                <a:solidFill>
                  <a:schemeClr val="bg1"/>
                </a:solidFill>
              </a:rPr>
              <a:t>MULTI LINEAR REGRESSION INCLUDING ALL THE FEATURES: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F16AF-F226-C646-35A1-35C0D3CFF605}"/>
              </a:ext>
            </a:extLst>
          </p:cNvPr>
          <p:cNvSpPr txBox="1"/>
          <p:nvPr/>
        </p:nvSpPr>
        <p:spPr>
          <a:xfrm>
            <a:off x="3667991" y="6458956"/>
            <a:ext cx="7294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bg1"/>
                </a:solidFill>
              </a:rPr>
              <a:t>MSE  : 4908576721.15  MAE : 50670.76  R2 SCORE : 0.621</a:t>
            </a:r>
          </a:p>
          <a:p>
            <a:pPr algn="ctr"/>
            <a:r>
              <a:rPr lang="en-IN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8078F-F373-A518-D8A3-804FB4884BEF}"/>
              </a:ext>
            </a:extLst>
          </p:cNvPr>
          <p:cNvSpPr txBox="1"/>
          <p:nvPr/>
        </p:nvSpPr>
        <p:spPr>
          <a:xfrm>
            <a:off x="3829050" y="7105287"/>
            <a:ext cx="697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bg1"/>
                </a:solidFill>
              </a:rPr>
              <a:t>THIS SHOW THAT THE MODEL EXPLAINS 62% OF THE VARIANTION IN MEDIAN HOUSE VALUE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746B5C-02D7-DC36-B774-D75C4C19F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979" y="2341831"/>
            <a:ext cx="8030441" cy="339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91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E890D-CBDE-9834-BE05-2D37C3FC5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A196A8-EF2C-5C39-D3AE-951FF826029E}"/>
              </a:ext>
            </a:extLst>
          </p:cNvPr>
          <p:cNvSpPr txBox="1"/>
          <p:nvPr/>
        </p:nvSpPr>
        <p:spPr>
          <a:xfrm>
            <a:off x="2358736" y="477982"/>
            <a:ext cx="99129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b="1" i="1" dirty="0">
                <a:solidFill>
                  <a:schemeClr val="bg1"/>
                </a:solidFill>
              </a:rPr>
              <a:t>MULTI LINEAR REGRESSION REMOVING TOTAL BEDROOMS: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43FC88-DA0F-82E4-C785-BFE3F39A50E6}"/>
              </a:ext>
            </a:extLst>
          </p:cNvPr>
          <p:cNvSpPr txBox="1"/>
          <p:nvPr/>
        </p:nvSpPr>
        <p:spPr>
          <a:xfrm>
            <a:off x="3667991" y="6458956"/>
            <a:ext cx="7294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bg1"/>
                </a:solidFill>
              </a:rPr>
              <a:t>MSE  : 4838614541.15  MAE : 50492.50  R2 SCORE : 0.637</a:t>
            </a:r>
          </a:p>
          <a:p>
            <a:pPr algn="ctr"/>
            <a:r>
              <a:rPr lang="en-IN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316A59-853C-99DE-3337-90E981A54D87}"/>
              </a:ext>
            </a:extLst>
          </p:cNvPr>
          <p:cNvSpPr txBox="1"/>
          <p:nvPr/>
        </p:nvSpPr>
        <p:spPr>
          <a:xfrm>
            <a:off x="3829050" y="7105287"/>
            <a:ext cx="697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bg1"/>
                </a:solidFill>
              </a:rPr>
              <a:t>THIS SHOW THAT THE MODEL EXPLAINS 64% OF THE VARIANTION IN MEDIAN HOUSE VALUE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F4923F-FF56-15B5-F09B-07A2BEF54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979" y="2341831"/>
            <a:ext cx="8030441" cy="339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87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321</Words>
  <Application>Microsoft Office PowerPoint</Application>
  <PresentationFormat>Custom</PresentationFormat>
  <Paragraphs>76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Prompt Medium</vt:lpstr>
      <vt:lpstr>Mukta Light</vt:lpstr>
      <vt:lpstr>Arial</vt:lpstr>
      <vt:lpstr>Algerian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www.rimjhimbaanerjee47@gmail.com</cp:lastModifiedBy>
  <cp:revision>3</cp:revision>
  <dcterms:created xsi:type="dcterms:W3CDTF">2025-04-07T06:52:58Z</dcterms:created>
  <dcterms:modified xsi:type="dcterms:W3CDTF">2025-04-07T09:32:26Z</dcterms:modified>
</cp:coreProperties>
</file>