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60" r:id="rId5"/>
    <p:sldId id="261" r:id="rId6"/>
    <p:sldId id="262" r:id="rId7"/>
    <p:sldId id="265" r:id="rId8"/>
    <p:sldId id="263" r:id="rId9"/>
    <p:sldId id="259" r:id="rId10"/>
    <p:sldId id="26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912477AD-5336-4B2B-91C4-4FBE023BD725}" type="datetimeFigureOut">
              <a:rPr lang="en-IN" smtClean="0"/>
              <a:t>07-04-2025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FDD2E00-1823-4486-91E0-9AB8DC5C2D7D}" type="slidenum">
              <a:rPr lang="en-IN" smtClean="0"/>
              <a:t>‹#›</a:t>
            </a:fld>
            <a:endParaRPr lang="en-IN"/>
          </a:p>
        </p:txBody>
      </p:sp>
    </p:spTree>
    <p:extLst>
      <p:ext uri="{BB962C8B-B14F-4D97-AF65-F5344CB8AC3E}">
        <p14:creationId xmlns:p14="http://schemas.microsoft.com/office/powerpoint/2010/main" val="3076884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2477AD-5336-4B2B-91C4-4FBE023BD725}" type="datetimeFigureOut">
              <a:rPr lang="en-IN" smtClean="0"/>
              <a:t>07-04-2025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FDD2E00-1823-4486-91E0-9AB8DC5C2D7D}" type="slidenum">
              <a:rPr lang="en-IN" smtClean="0"/>
              <a:t>‹#›</a:t>
            </a:fld>
            <a:endParaRPr lang="en-IN"/>
          </a:p>
        </p:txBody>
      </p:sp>
    </p:spTree>
    <p:extLst>
      <p:ext uri="{BB962C8B-B14F-4D97-AF65-F5344CB8AC3E}">
        <p14:creationId xmlns:p14="http://schemas.microsoft.com/office/powerpoint/2010/main" val="1476048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2477AD-5336-4B2B-91C4-4FBE023BD725}" type="datetimeFigureOut">
              <a:rPr lang="en-IN" smtClean="0"/>
              <a:t>07-04-2025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FDD2E00-1823-4486-91E0-9AB8DC5C2D7D}" type="slidenum">
              <a:rPr lang="en-IN" smtClean="0"/>
              <a:t>‹#›</a:t>
            </a:fld>
            <a:endParaRPr lang="en-IN"/>
          </a:p>
        </p:txBody>
      </p:sp>
    </p:spTree>
    <p:extLst>
      <p:ext uri="{BB962C8B-B14F-4D97-AF65-F5344CB8AC3E}">
        <p14:creationId xmlns:p14="http://schemas.microsoft.com/office/powerpoint/2010/main" val="777435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12477AD-5336-4B2B-91C4-4FBE023BD725}" type="datetimeFigureOut">
              <a:rPr lang="en-IN" smtClean="0"/>
              <a:t>07-04-2025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FDD2E00-1823-4486-91E0-9AB8DC5C2D7D}" type="slidenum">
              <a:rPr lang="en-IN" smtClean="0"/>
              <a:t>‹#›</a:t>
            </a:fld>
            <a:endParaRPr lang="en-IN"/>
          </a:p>
        </p:txBody>
      </p:sp>
    </p:spTree>
    <p:extLst>
      <p:ext uri="{BB962C8B-B14F-4D97-AF65-F5344CB8AC3E}">
        <p14:creationId xmlns:p14="http://schemas.microsoft.com/office/powerpoint/2010/main" val="812767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12477AD-5336-4B2B-91C4-4FBE023BD725}" type="datetimeFigureOut">
              <a:rPr lang="en-IN" smtClean="0"/>
              <a:t>07-04-2025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FDD2E00-1823-4486-91E0-9AB8DC5C2D7D}" type="slidenum">
              <a:rPr lang="en-IN" smtClean="0"/>
              <a:t>‹#›</a:t>
            </a:fld>
            <a:endParaRPr lang="en-IN"/>
          </a:p>
        </p:txBody>
      </p:sp>
    </p:spTree>
    <p:extLst>
      <p:ext uri="{BB962C8B-B14F-4D97-AF65-F5344CB8AC3E}">
        <p14:creationId xmlns:p14="http://schemas.microsoft.com/office/powerpoint/2010/main" val="4146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12477AD-5336-4B2B-91C4-4FBE023BD725}" type="datetimeFigureOut">
              <a:rPr lang="en-IN" smtClean="0"/>
              <a:t>07-04-2025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FDD2E00-1823-4486-91E0-9AB8DC5C2D7D}" type="slidenum">
              <a:rPr lang="en-IN" smtClean="0"/>
              <a:t>‹#›</a:t>
            </a:fld>
            <a:endParaRPr lang="en-IN"/>
          </a:p>
        </p:txBody>
      </p:sp>
    </p:spTree>
    <p:extLst>
      <p:ext uri="{BB962C8B-B14F-4D97-AF65-F5344CB8AC3E}">
        <p14:creationId xmlns:p14="http://schemas.microsoft.com/office/powerpoint/2010/main" val="3015939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477AD-5336-4B2B-91C4-4FBE023BD725}" type="datetimeFigureOut">
              <a:rPr lang="en-IN" smtClean="0"/>
              <a:t>07-04-2025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FDD2E00-1823-4486-91E0-9AB8DC5C2D7D}" type="slidenum">
              <a:rPr lang="en-IN" smtClean="0"/>
              <a:t>‹#›</a:t>
            </a:fld>
            <a:endParaRPr lang="en-IN"/>
          </a:p>
        </p:txBody>
      </p:sp>
    </p:spTree>
    <p:extLst>
      <p:ext uri="{BB962C8B-B14F-4D97-AF65-F5344CB8AC3E}">
        <p14:creationId xmlns:p14="http://schemas.microsoft.com/office/powerpoint/2010/main" val="2518530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12477AD-5336-4B2B-91C4-4FBE023BD725}" type="datetimeFigureOut">
              <a:rPr lang="en-IN" smtClean="0"/>
              <a:t>07-04-2025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FDD2E00-1823-4486-91E0-9AB8DC5C2D7D}" type="slidenum">
              <a:rPr lang="en-IN" smtClean="0"/>
              <a:t>‹#›</a:t>
            </a:fld>
            <a:endParaRPr lang="en-IN"/>
          </a:p>
        </p:txBody>
      </p:sp>
    </p:spTree>
    <p:extLst>
      <p:ext uri="{BB962C8B-B14F-4D97-AF65-F5344CB8AC3E}">
        <p14:creationId xmlns:p14="http://schemas.microsoft.com/office/powerpoint/2010/main" val="656717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12477AD-5336-4B2B-91C4-4FBE023BD725}" type="datetimeFigureOut">
              <a:rPr lang="en-IN" smtClean="0"/>
              <a:t>07-04-2025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FDD2E00-1823-4486-91E0-9AB8DC5C2D7D}" type="slidenum">
              <a:rPr lang="en-IN" smtClean="0"/>
              <a:t>‹#›</a:t>
            </a:fld>
            <a:endParaRPr lang="en-IN"/>
          </a:p>
        </p:txBody>
      </p:sp>
    </p:spTree>
    <p:extLst>
      <p:ext uri="{BB962C8B-B14F-4D97-AF65-F5344CB8AC3E}">
        <p14:creationId xmlns:p14="http://schemas.microsoft.com/office/powerpoint/2010/main" val="2767400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12477AD-5336-4B2B-91C4-4FBE023BD725}" type="datetimeFigureOut">
              <a:rPr lang="en-IN" smtClean="0"/>
              <a:t>07-04-2025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FDD2E00-1823-4486-91E0-9AB8DC5C2D7D}" type="slidenum">
              <a:rPr lang="en-IN" smtClean="0"/>
              <a:t>‹#›</a:t>
            </a:fld>
            <a:endParaRPr lang="en-IN"/>
          </a:p>
        </p:txBody>
      </p:sp>
    </p:spTree>
    <p:extLst>
      <p:ext uri="{BB962C8B-B14F-4D97-AF65-F5344CB8AC3E}">
        <p14:creationId xmlns:p14="http://schemas.microsoft.com/office/powerpoint/2010/main" val="2521610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12477AD-5336-4B2B-91C4-4FBE023BD725}" type="datetimeFigureOut">
              <a:rPr lang="en-IN" smtClean="0"/>
              <a:t>07-04-2025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FDD2E00-1823-4486-91E0-9AB8DC5C2D7D}" type="slidenum">
              <a:rPr lang="en-IN" smtClean="0"/>
              <a:t>‹#›</a:t>
            </a:fld>
            <a:endParaRPr lang="en-IN"/>
          </a:p>
        </p:txBody>
      </p:sp>
    </p:spTree>
    <p:extLst>
      <p:ext uri="{BB962C8B-B14F-4D97-AF65-F5344CB8AC3E}">
        <p14:creationId xmlns:p14="http://schemas.microsoft.com/office/powerpoint/2010/main" val="27700184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12477AD-5336-4B2B-91C4-4FBE023BD725}" type="datetimeFigureOut">
              <a:rPr lang="en-IN" smtClean="0"/>
              <a:t>07-04-2025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FDD2E00-1823-4486-91E0-9AB8DC5C2D7D}" type="slidenum">
              <a:rPr lang="en-IN" smtClean="0"/>
              <a:t>‹#›</a:t>
            </a:fld>
            <a:endParaRPr lang="en-IN"/>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9798962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12477AD-5336-4B2B-91C4-4FBE023BD725}" type="datetimeFigureOut">
              <a:rPr lang="en-IN" smtClean="0"/>
              <a:t>07-04-2025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FDD2E00-1823-4486-91E0-9AB8DC5C2D7D}" type="slidenum">
              <a:rPr lang="en-IN" smtClean="0"/>
              <a:t>‹#›</a:t>
            </a:fld>
            <a:endParaRPr lang="en-IN"/>
          </a:p>
        </p:txBody>
      </p:sp>
    </p:spTree>
    <p:extLst>
      <p:ext uri="{BB962C8B-B14F-4D97-AF65-F5344CB8AC3E}">
        <p14:creationId xmlns:p14="http://schemas.microsoft.com/office/powerpoint/2010/main" val="16138834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12477AD-5336-4B2B-91C4-4FBE023BD725}" type="datetimeFigureOut">
              <a:rPr lang="en-IN" smtClean="0"/>
              <a:t>07-04-2025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FDD2E00-1823-4486-91E0-9AB8DC5C2D7D}" type="slidenum">
              <a:rPr lang="en-IN" smtClean="0"/>
              <a:t>‹#›</a:t>
            </a:fld>
            <a:endParaRPr lang="en-IN"/>
          </a:p>
        </p:txBody>
      </p:sp>
    </p:spTree>
    <p:extLst>
      <p:ext uri="{BB962C8B-B14F-4D97-AF65-F5344CB8AC3E}">
        <p14:creationId xmlns:p14="http://schemas.microsoft.com/office/powerpoint/2010/main" val="17635229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12477AD-5336-4B2B-91C4-4FBE023BD725}" type="datetimeFigureOut">
              <a:rPr lang="en-IN" smtClean="0"/>
              <a:t>07-04-2025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FDD2E00-1823-4486-91E0-9AB8DC5C2D7D}" type="slidenum">
              <a:rPr lang="en-IN" smtClean="0"/>
              <a:t>‹#›</a:t>
            </a:fld>
            <a:endParaRPr lang="en-IN"/>
          </a:p>
        </p:txBody>
      </p:sp>
    </p:spTree>
    <p:extLst>
      <p:ext uri="{BB962C8B-B14F-4D97-AF65-F5344CB8AC3E}">
        <p14:creationId xmlns:p14="http://schemas.microsoft.com/office/powerpoint/2010/main" val="20431471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2477AD-5336-4B2B-91C4-4FBE023BD725}" type="datetimeFigureOut">
              <a:rPr lang="en-IN" smtClean="0"/>
              <a:t>07-04-2025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FDD2E00-1823-4486-91E0-9AB8DC5C2D7D}" type="slidenum">
              <a:rPr lang="en-IN" smtClean="0"/>
              <a:t>‹#›</a:t>
            </a:fld>
            <a:endParaRPr lang="en-IN"/>
          </a:p>
        </p:txBody>
      </p:sp>
    </p:spTree>
    <p:extLst>
      <p:ext uri="{BB962C8B-B14F-4D97-AF65-F5344CB8AC3E}">
        <p14:creationId xmlns:p14="http://schemas.microsoft.com/office/powerpoint/2010/main" val="2428829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2477AD-5336-4B2B-91C4-4FBE023BD725}" type="datetimeFigureOut">
              <a:rPr lang="en-IN" smtClean="0"/>
              <a:t>07-04-2025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FDD2E00-1823-4486-91E0-9AB8DC5C2D7D}" type="slidenum">
              <a:rPr lang="en-IN" smtClean="0"/>
              <a:t>‹#›</a:t>
            </a:fld>
            <a:endParaRPr lang="en-IN"/>
          </a:p>
        </p:txBody>
      </p:sp>
    </p:spTree>
    <p:extLst>
      <p:ext uri="{BB962C8B-B14F-4D97-AF65-F5344CB8AC3E}">
        <p14:creationId xmlns:p14="http://schemas.microsoft.com/office/powerpoint/2010/main" val="1928687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912477AD-5336-4B2B-91C4-4FBE023BD725}" type="datetimeFigureOut">
              <a:rPr lang="en-IN" smtClean="0"/>
              <a:t>07-04-2025</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FFDD2E00-1823-4486-91E0-9AB8DC5C2D7D}" type="slidenum">
              <a:rPr lang="en-IN" smtClean="0"/>
              <a:t>‹#›</a:t>
            </a:fld>
            <a:endParaRPr lang="en-IN"/>
          </a:p>
        </p:txBody>
      </p:sp>
    </p:spTree>
    <p:extLst>
      <p:ext uri="{BB962C8B-B14F-4D97-AF65-F5344CB8AC3E}">
        <p14:creationId xmlns:p14="http://schemas.microsoft.com/office/powerpoint/2010/main" val="3518275275"/>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1FCE4-26D4-5D56-5EFB-1F26DF106250}"/>
              </a:ext>
            </a:extLst>
          </p:cNvPr>
          <p:cNvSpPr>
            <a:spLocks noGrp="1"/>
          </p:cNvSpPr>
          <p:nvPr>
            <p:ph type="ctrTitle"/>
          </p:nvPr>
        </p:nvSpPr>
        <p:spPr>
          <a:xfrm>
            <a:off x="0" y="1452059"/>
            <a:ext cx="12192000" cy="1120877"/>
          </a:xfrm>
        </p:spPr>
        <p:txBody>
          <a:bodyPr>
            <a:normAutofit/>
          </a:bodyPr>
          <a:lstStyle/>
          <a:p>
            <a:pPr algn="ctr"/>
            <a:r>
              <a:rPr lang="en-US" sz="4000" u="sng" dirty="0"/>
              <a:t>PREDICTING  HOUSING  PRICES </a:t>
            </a:r>
            <a:endParaRPr lang="en-IN" sz="4000" u="sng" dirty="0"/>
          </a:p>
        </p:txBody>
      </p:sp>
      <p:sp>
        <p:nvSpPr>
          <p:cNvPr id="3" name="Rectangle 2">
            <a:extLst>
              <a:ext uri="{FF2B5EF4-FFF2-40B4-BE49-F238E27FC236}">
                <a16:creationId xmlns:a16="http://schemas.microsoft.com/office/drawing/2014/main" id="{0E8B330F-9BC2-12F4-DF8F-B9FA89CEDE5B}"/>
              </a:ext>
            </a:extLst>
          </p:cNvPr>
          <p:cNvSpPr/>
          <p:nvPr/>
        </p:nvSpPr>
        <p:spPr>
          <a:xfrm>
            <a:off x="4282843" y="2572936"/>
            <a:ext cx="3626314" cy="646331"/>
          </a:xfrm>
          <a:prstGeom prst="rect">
            <a:avLst/>
          </a:prstGeom>
          <a:noFill/>
        </p:spPr>
        <p:txBody>
          <a:bodyPr wrap="none" lIns="91440" tIns="45720" rIns="91440" bIns="45720">
            <a:spAutoFit/>
          </a:bodyPr>
          <a:lstStyle/>
          <a:p>
            <a:pPr algn="ctr"/>
            <a:r>
              <a:rPr lang="en-US" sz="3600" b="0" u="sng" cap="none" spc="0" dirty="0">
                <a:ln w="0"/>
                <a:solidFill>
                  <a:schemeClr val="accent1"/>
                </a:solidFill>
                <a:effectLst>
                  <a:outerShdw blurRad="38100" dist="25400" dir="5400000" algn="ctr" rotWithShape="0">
                    <a:srgbClr val="6E747A">
                      <a:alpha val="43000"/>
                    </a:srgbClr>
                  </a:outerShdw>
                </a:effectLst>
              </a:rPr>
              <a:t>TEAM MEMBERS </a:t>
            </a:r>
          </a:p>
        </p:txBody>
      </p:sp>
      <p:graphicFrame>
        <p:nvGraphicFramePr>
          <p:cNvPr id="4" name="Table 3">
            <a:extLst>
              <a:ext uri="{FF2B5EF4-FFF2-40B4-BE49-F238E27FC236}">
                <a16:creationId xmlns:a16="http://schemas.microsoft.com/office/drawing/2014/main" id="{B05CE5BD-1DE5-367A-D471-44AC03E19D28}"/>
              </a:ext>
            </a:extLst>
          </p:cNvPr>
          <p:cNvGraphicFramePr>
            <a:graphicFrameLocks noGrp="1"/>
          </p:cNvGraphicFramePr>
          <p:nvPr>
            <p:extLst>
              <p:ext uri="{D42A27DB-BD31-4B8C-83A1-F6EECF244321}">
                <p14:modId xmlns:p14="http://schemas.microsoft.com/office/powerpoint/2010/main" val="2071587363"/>
              </p:ext>
            </p:extLst>
          </p:nvPr>
        </p:nvGraphicFramePr>
        <p:xfrm>
          <a:off x="2032000" y="3638734"/>
          <a:ext cx="8128000" cy="1514578"/>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970663455"/>
                    </a:ext>
                  </a:extLst>
                </a:gridCol>
                <a:gridCol w="4064000">
                  <a:extLst>
                    <a:ext uri="{9D8B030D-6E8A-4147-A177-3AD203B41FA5}">
                      <a16:colId xmlns:a16="http://schemas.microsoft.com/office/drawing/2014/main" val="1075672510"/>
                    </a:ext>
                  </a:extLst>
                </a:gridCol>
              </a:tblGrid>
              <a:tr h="370840">
                <a:tc>
                  <a:txBody>
                    <a:bodyPr/>
                    <a:lstStyle/>
                    <a:p>
                      <a:r>
                        <a:rPr lang="en-US" dirty="0"/>
                        <a:t>NAME </a:t>
                      </a:r>
                      <a:endParaRPr lang="en-IN" dirty="0"/>
                    </a:p>
                  </a:txBody>
                  <a:tcPr/>
                </a:tc>
                <a:tc>
                  <a:txBody>
                    <a:bodyPr/>
                    <a:lstStyle/>
                    <a:p>
                      <a:r>
                        <a:rPr lang="en-US" dirty="0"/>
                        <a:t>REGD.NO</a:t>
                      </a:r>
                      <a:endParaRPr lang="en-IN" dirty="0"/>
                    </a:p>
                  </a:txBody>
                  <a:tcPr/>
                </a:tc>
                <a:extLst>
                  <a:ext uri="{0D108BD9-81ED-4DB2-BD59-A6C34878D82A}">
                    <a16:rowId xmlns:a16="http://schemas.microsoft.com/office/drawing/2014/main" val="804633439"/>
                  </a:ext>
                </a:extLst>
              </a:tr>
              <a:tr h="370840">
                <a:tc>
                  <a:txBody>
                    <a:bodyPr/>
                    <a:lstStyle/>
                    <a:p>
                      <a:r>
                        <a:rPr lang="en-US" dirty="0"/>
                        <a:t>SHREESHAN PANDA </a:t>
                      </a:r>
                      <a:endParaRPr lang="en-IN" dirty="0"/>
                    </a:p>
                  </a:txBody>
                  <a:tcPr/>
                </a:tc>
                <a:tc>
                  <a:txBody>
                    <a:bodyPr/>
                    <a:lstStyle/>
                    <a:p>
                      <a:r>
                        <a:rPr lang="en-US" dirty="0"/>
                        <a:t>2201020718</a:t>
                      </a:r>
                      <a:endParaRPr lang="en-IN" dirty="0"/>
                    </a:p>
                  </a:txBody>
                  <a:tcPr/>
                </a:tc>
                <a:extLst>
                  <a:ext uri="{0D108BD9-81ED-4DB2-BD59-A6C34878D82A}">
                    <a16:rowId xmlns:a16="http://schemas.microsoft.com/office/drawing/2014/main" val="872532617"/>
                  </a:ext>
                </a:extLst>
              </a:tr>
              <a:tr h="407138">
                <a:tc>
                  <a:txBody>
                    <a:bodyPr/>
                    <a:lstStyle/>
                    <a:p>
                      <a:r>
                        <a:rPr lang="en-US" dirty="0"/>
                        <a:t>ANGSHUMAN MAJHI </a:t>
                      </a:r>
                      <a:endParaRPr lang="en-IN" dirty="0"/>
                    </a:p>
                  </a:txBody>
                  <a:tcPr/>
                </a:tc>
                <a:tc>
                  <a:txBody>
                    <a:bodyPr/>
                    <a:lstStyle/>
                    <a:p>
                      <a:r>
                        <a:rPr lang="en-US" dirty="0"/>
                        <a:t>2201020686</a:t>
                      </a:r>
                      <a:endParaRPr lang="en-IN" dirty="0"/>
                    </a:p>
                  </a:txBody>
                  <a:tcPr/>
                </a:tc>
                <a:extLst>
                  <a:ext uri="{0D108BD9-81ED-4DB2-BD59-A6C34878D82A}">
                    <a16:rowId xmlns:a16="http://schemas.microsoft.com/office/drawing/2014/main" val="2552585207"/>
                  </a:ext>
                </a:extLst>
              </a:tr>
              <a:tr h="321433">
                <a:tc>
                  <a:txBody>
                    <a:bodyPr/>
                    <a:lstStyle/>
                    <a:p>
                      <a:r>
                        <a:rPr lang="en-US" dirty="0"/>
                        <a:t>CHITTARANJAN TANTY </a:t>
                      </a:r>
                      <a:endParaRPr lang="en-IN" dirty="0"/>
                    </a:p>
                  </a:txBody>
                  <a:tcPr/>
                </a:tc>
                <a:tc>
                  <a:txBody>
                    <a:bodyPr/>
                    <a:lstStyle/>
                    <a:p>
                      <a:r>
                        <a:rPr lang="en-US" dirty="0"/>
                        <a:t>2201020604</a:t>
                      </a:r>
                      <a:endParaRPr lang="en-IN" dirty="0"/>
                    </a:p>
                  </a:txBody>
                  <a:tcPr/>
                </a:tc>
                <a:extLst>
                  <a:ext uri="{0D108BD9-81ED-4DB2-BD59-A6C34878D82A}">
                    <a16:rowId xmlns:a16="http://schemas.microsoft.com/office/drawing/2014/main" val="1629051848"/>
                  </a:ext>
                </a:extLst>
              </a:tr>
            </a:tbl>
          </a:graphicData>
        </a:graphic>
      </p:graphicFrame>
    </p:spTree>
    <p:extLst>
      <p:ext uri="{BB962C8B-B14F-4D97-AF65-F5344CB8AC3E}">
        <p14:creationId xmlns:p14="http://schemas.microsoft.com/office/powerpoint/2010/main" val="213923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55E675-9642-E515-1C12-A3EA9AF33926}"/>
              </a:ext>
            </a:extLst>
          </p:cNvPr>
          <p:cNvPicPr>
            <a:picLocks noChangeAspect="1"/>
          </p:cNvPicPr>
          <p:nvPr/>
        </p:nvPicPr>
        <p:blipFill>
          <a:blip r:embed="rId2"/>
          <a:stretch>
            <a:fillRect/>
          </a:stretch>
        </p:blipFill>
        <p:spPr>
          <a:xfrm>
            <a:off x="927401" y="2013605"/>
            <a:ext cx="8790038" cy="3321180"/>
          </a:xfrm>
          <a:prstGeom prst="rect">
            <a:avLst/>
          </a:prstGeom>
        </p:spPr>
      </p:pic>
      <p:sp>
        <p:nvSpPr>
          <p:cNvPr id="4" name="Rectangle 3">
            <a:extLst>
              <a:ext uri="{FF2B5EF4-FFF2-40B4-BE49-F238E27FC236}">
                <a16:creationId xmlns:a16="http://schemas.microsoft.com/office/drawing/2014/main" id="{4576486B-1DC1-89CF-FDB8-35C01FB0A6C3}"/>
              </a:ext>
            </a:extLst>
          </p:cNvPr>
          <p:cNvSpPr/>
          <p:nvPr/>
        </p:nvSpPr>
        <p:spPr>
          <a:xfrm>
            <a:off x="927401" y="764910"/>
            <a:ext cx="4477188" cy="646331"/>
          </a:xfrm>
          <a:prstGeom prst="rect">
            <a:avLst/>
          </a:prstGeom>
          <a:noFill/>
        </p:spPr>
        <p:txBody>
          <a:bodyPr wrap="none" lIns="91440" tIns="45720" rIns="91440" bIns="45720">
            <a:spAutoFit/>
          </a:bodyPr>
          <a:lstStyle/>
          <a:p>
            <a:pPr algn="ctr"/>
            <a:r>
              <a:rPr lang="en-US" sz="3600" u="sng" dirty="0">
                <a:ln w="0"/>
                <a:solidFill>
                  <a:schemeClr val="accent1"/>
                </a:solidFill>
                <a:effectLst>
                  <a:outerShdw blurRad="38100" dist="25400" dir="5400000" algn="ctr" rotWithShape="0">
                    <a:srgbClr val="6E747A">
                      <a:alpha val="43000"/>
                    </a:srgbClr>
                  </a:outerShdw>
                </a:effectLst>
              </a:rPr>
              <a:t>SAMPLE OF DATASET</a:t>
            </a:r>
            <a:endParaRPr lang="en-US" sz="3600" b="0" u="sng"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163921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1EE237-F4A9-3F73-51B2-0571CDCAF404}"/>
              </a:ext>
            </a:extLst>
          </p:cNvPr>
          <p:cNvSpPr/>
          <p:nvPr/>
        </p:nvSpPr>
        <p:spPr>
          <a:xfrm>
            <a:off x="0" y="381451"/>
            <a:ext cx="9924726" cy="584775"/>
          </a:xfrm>
          <a:prstGeom prst="rect">
            <a:avLst/>
          </a:prstGeom>
          <a:noFill/>
        </p:spPr>
        <p:txBody>
          <a:bodyPr wrap="square" lIns="91440" tIns="45720" rIns="91440" bIns="45720">
            <a:spAutoFit/>
          </a:bodyPr>
          <a:lstStyle/>
          <a:p>
            <a:pPr algn="ctr"/>
            <a:r>
              <a:rPr lang="en-IN" sz="3200" u="sng" dirty="0">
                <a:solidFill>
                  <a:srgbClr val="A5FF90"/>
                </a:solidFill>
                <a:latin typeface="Consolas" panose="020B0609020204030204" pitchFamily="49" charset="0"/>
              </a:rPr>
              <a:t>H</a:t>
            </a:r>
            <a:r>
              <a:rPr lang="en-IN" sz="3200" b="0" u="sng" dirty="0">
                <a:solidFill>
                  <a:srgbClr val="A5FF90"/>
                </a:solidFill>
                <a:effectLst/>
                <a:latin typeface="Consolas" panose="020B0609020204030204" pitchFamily="49" charset="0"/>
              </a:rPr>
              <a:t>ousing_median_age</a:t>
            </a:r>
            <a:r>
              <a:rPr lang="en-IN" sz="3200" u="sng" dirty="0">
                <a:solidFill>
                  <a:srgbClr val="A5FF90"/>
                </a:solidFill>
                <a:latin typeface="Consolas" panose="020B0609020204030204" pitchFamily="49" charset="0"/>
              </a:rPr>
              <a:t> vs M</a:t>
            </a:r>
            <a:r>
              <a:rPr lang="en-IN" sz="3200" b="0" u="sng" dirty="0">
                <a:solidFill>
                  <a:srgbClr val="A5FF90"/>
                </a:solidFill>
                <a:effectLst/>
                <a:latin typeface="Consolas" panose="020B0609020204030204" pitchFamily="49" charset="0"/>
              </a:rPr>
              <a:t>edian_house_value</a:t>
            </a:r>
            <a:endParaRPr lang="en-IN" sz="3200" b="0" u="sng" dirty="0">
              <a:solidFill>
                <a:srgbClr val="FFFFFF"/>
              </a:solidFill>
              <a:effectLst/>
              <a:latin typeface="Consolas" panose="020B0609020204030204" pitchFamily="49" charset="0"/>
            </a:endParaRPr>
          </a:p>
        </p:txBody>
      </p:sp>
      <p:pic>
        <p:nvPicPr>
          <p:cNvPr id="6" name="Picture 5">
            <a:extLst>
              <a:ext uri="{FF2B5EF4-FFF2-40B4-BE49-F238E27FC236}">
                <a16:creationId xmlns:a16="http://schemas.microsoft.com/office/drawing/2014/main" id="{9C6EF4A1-1EC2-0937-F560-DCF8A088600E}"/>
              </a:ext>
            </a:extLst>
          </p:cNvPr>
          <p:cNvPicPr>
            <a:picLocks noChangeAspect="1"/>
          </p:cNvPicPr>
          <p:nvPr/>
        </p:nvPicPr>
        <p:blipFill>
          <a:blip r:embed="rId2"/>
          <a:stretch>
            <a:fillRect/>
          </a:stretch>
        </p:blipFill>
        <p:spPr>
          <a:xfrm>
            <a:off x="206987" y="1281426"/>
            <a:ext cx="7363853" cy="5458587"/>
          </a:xfrm>
          <a:prstGeom prst="rect">
            <a:avLst/>
          </a:prstGeom>
        </p:spPr>
      </p:pic>
      <p:pic>
        <p:nvPicPr>
          <p:cNvPr id="8" name="Picture 7">
            <a:extLst>
              <a:ext uri="{FF2B5EF4-FFF2-40B4-BE49-F238E27FC236}">
                <a16:creationId xmlns:a16="http://schemas.microsoft.com/office/drawing/2014/main" id="{831C29A0-B4CD-9427-0D84-36AC328C5947}"/>
              </a:ext>
            </a:extLst>
          </p:cNvPr>
          <p:cNvPicPr>
            <a:picLocks noChangeAspect="1"/>
          </p:cNvPicPr>
          <p:nvPr/>
        </p:nvPicPr>
        <p:blipFill>
          <a:blip r:embed="rId3"/>
          <a:stretch>
            <a:fillRect/>
          </a:stretch>
        </p:blipFill>
        <p:spPr>
          <a:xfrm>
            <a:off x="7629833" y="1399413"/>
            <a:ext cx="4229690" cy="971686"/>
          </a:xfrm>
          <a:prstGeom prst="rect">
            <a:avLst/>
          </a:prstGeom>
        </p:spPr>
      </p:pic>
      <p:sp>
        <p:nvSpPr>
          <p:cNvPr id="4" name="TextBox 3">
            <a:extLst>
              <a:ext uri="{FF2B5EF4-FFF2-40B4-BE49-F238E27FC236}">
                <a16:creationId xmlns:a16="http://schemas.microsoft.com/office/drawing/2014/main" id="{2FA16D79-17E5-3BCF-EDFF-2FDBD9EC5184}"/>
              </a:ext>
            </a:extLst>
          </p:cNvPr>
          <p:cNvSpPr txBox="1"/>
          <p:nvPr/>
        </p:nvSpPr>
        <p:spPr>
          <a:xfrm>
            <a:off x="7629833" y="2804286"/>
            <a:ext cx="4160864" cy="2862322"/>
          </a:xfrm>
          <a:prstGeom prst="rect">
            <a:avLst/>
          </a:prstGeom>
          <a:noFill/>
        </p:spPr>
        <p:txBody>
          <a:bodyPr wrap="square">
            <a:spAutoFit/>
          </a:bodyPr>
          <a:lstStyle/>
          <a:p>
            <a:r>
              <a:rPr lang="en-US" dirty="0"/>
              <a:t>The scatter plot shows the relationship between </a:t>
            </a:r>
            <a:r>
              <a:rPr lang="en-US" b="1" dirty="0"/>
              <a:t>housing median age</a:t>
            </a:r>
            <a:r>
              <a:rPr lang="en-US" dirty="0"/>
              <a:t> and </a:t>
            </a:r>
            <a:r>
              <a:rPr lang="en-US" b="1" dirty="0"/>
              <a:t>median house value</a:t>
            </a:r>
            <a:r>
              <a:rPr lang="en-US" dirty="0"/>
              <a:t>. While there is a very slight upward trend in the red regression line, indicating a </a:t>
            </a:r>
            <a:r>
              <a:rPr lang="en-US" b="1" dirty="0"/>
              <a:t>minimal positive correlation</a:t>
            </a:r>
            <a:r>
              <a:rPr lang="en-US" dirty="0"/>
              <a:t>, the data points are widely scattered. This suggests that </a:t>
            </a:r>
            <a:r>
              <a:rPr lang="en-US" b="1" dirty="0"/>
              <a:t>housing age has a weak impact</a:t>
            </a:r>
            <a:r>
              <a:rPr lang="en-US" dirty="0"/>
              <a:t> on house value, and other features may play a more dominant role in predicting property prices.</a:t>
            </a:r>
            <a:endParaRPr lang="en-IN" dirty="0"/>
          </a:p>
        </p:txBody>
      </p:sp>
    </p:spTree>
    <p:extLst>
      <p:ext uri="{BB962C8B-B14F-4D97-AF65-F5344CB8AC3E}">
        <p14:creationId xmlns:p14="http://schemas.microsoft.com/office/powerpoint/2010/main" val="2178079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F93A5-302F-2306-24DB-5C2AF744858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AD8B510-3E4B-7ADA-9D28-15A7F681EBBB}"/>
              </a:ext>
            </a:extLst>
          </p:cNvPr>
          <p:cNvSpPr/>
          <p:nvPr/>
        </p:nvSpPr>
        <p:spPr>
          <a:xfrm>
            <a:off x="-137652" y="441269"/>
            <a:ext cx="8668068" cy="584775"/>
          </a:xfrm>
          <a:prstGeom prst="rect">
            <a:avLst/>
          </a:prstGeom>
          <a:noFill/>
        </p:spPr>
        <p:txBody>
          <a:bodyPr wrap="square" lIns="91440" tIns="45720" rIns="91440" bIns="45720">
            <a:spAutoFit/>
          </a:bodyPr>
          <a:lstStyle/>
          <a:p>
            <a:pPr algn="ctr"/>
            <a:r>
              <a:rPr lang="en-IN" sz="3200" u="sng" dirty="0">
                <a:solidFill>
                  <a:srgbClr val="A5FF90"/>
                </a:solidFill>
                <a:latin typeface="Consolas" panose="020B0609020204030204" pitchFamily="49" charset="0"/>
              </a:rPr>
              <a:t>M</a:t>
            </a:r>
            <a:r>
              <a:rPr lang="en-IN" sz="3200" b="0" u="sng" dirty="0">
                <a:solidFill>
                  <a:srgbClr val="A5FF90"/>
                </a:solidFill>
                <a:effectLst/>
                <a:latin typeface="Consolas" panose="020B0609020204030204" pitchFamily="49" charset="0"/>
              </a:rPr>
              <a:t>edian_income vs </a:t>
            </a:r>
            <a:r>
              <a:rPr lang="en-IN" sz="3200" u="sng" dirty="0">
                <a:solidFill>
                  <a:srgbClr val="A5FF90"/>
                </a:solidFill>
                <a:latin typeface="Consolas" panose="020B0609020204030204" pitchFamily="49" charset="0"/>
              </a:rPr>
              <a:t>M</a:t>
            </a:r>
            <a:r>
              <a:rPr lang="en-IN" sz="3200" b="0" u="sng" dirty="0">
                <a:solidFill>
                  <a:srgbClr val="A5FF90"/>
                </a:solidFill>
                <a:effectLst/>
                <a:latin typeface="Consolas" panose="020B0609020204030204" pitchFamily="49" charset="0"/>
              </a:rPr>
              <a:t>edian_house_value</a:t>
            </a:r>
            <a:endParaRPr lang="en-IN" sz="3200" b="0" u="sng" dirty="0">
              <a:solidFill>
                <a:srgbClr val="FFFFFF"/>
              </a:solidFill>
              <a:effectLst/>
              <a:latin typeface="Consolas" panose="020B0609020204030204" pitchFamily="49" charset="0"/>
            </a:endParaRPr>
          </a:p>
        </p:txBody>
      </p:sp>
      <p:pic>
        <p:nvPicPr>
          <p:cNvPr id="6" name="Picture 5">
            <a:extLst>
              <a:ext uri="{FF2B5EF4-FFF2-40B4-BE49-F238E27FC236}">
                <a16:creationId xmlns:a16="http://schemas.microsoft.com/office/drawing/2014/main" id="{9571F444-0B75-DDE0-D360-C198F6418DEB}"/>
              </a:ext>
            </a:extLst>
          </p:cNvPr>
          <p:cNvPicPr>
            <a:picLocks noChangeAspect="1"/>
          </p:cNvPicPr>
          <p:nvPr/>
        </p:nvPicPr>
        <p:blipFill>
          <a:blip r:embed="rId2"/>
          <a:stretch>
            <a:fillRect/>
          </a:stretch>
        </p:blipFill>
        <p:spPr>
          <a:xfrm>
            <a:off x="7400276" y="1365113"/>
            <a:ext cx="4315427" cy="1047896"/>
          </a:xfrm>
          <a:prstGeom prst="rect">
            <a:avLst/>
          </a:prstGeom>
        </p:spPr>
      </p:pic>
      <p:pic>
        <p:nvPicPr>
          <p:cNvPr id="8" name="Picture 7">
            <a:extLst>
              <a:ext uri="{FF2B5EF4-FFF2-40B4-BE49-F238E27FC236}">
                <a16:creationId xmlns:a16="http://schemas.microsoft.com/office/drawing/2014/main" id="{A4D2B0D1-1073-9371-6F8A-A93BDD39CD1B}"/>
              </a:ext>
            </a:extLst>
          </p:cNvPr>
          <p:cNvPicPr>
            <a:picLocks noChangeAspect="1"/>
          </p:cNvPicPr>
          <p:nvPr/>
        </p:nvPicPr>
        <p:blipFill>
          <a:blip r:embed="rId3"/>
          <a:stretch>
            <a:fillRect/>
          </a:stretch>
        </p:blipFill>
        <p:spPr>
          <a:xfrm>
            <a:off x="0" y="1365113"/>
            <a:ext cx="7125694" cy="5477639"/>
          </a:xfrm>
          <a:prstGeom prst="rect">
            <a:avLst/>
          </a:prstGeom>
        </p:spPr>
      </p:pic>
      <p:sp>
        <p:nvSpPr>
          <p:cNvPr id="3" name="TextBox 2">
            <a:extLst>
              <a:ext uri="{FF2B5EF4-FFF2-40B4-BE49-F238E27FC236}">
                <a16:creationId xmlns:a16="http://schemas.microsoft.com/office/drawing/2014/main" id="{1876196D-738E-2DB0-A120-A8EB6549434F}"/>
              </a:ext>
            </a:extLst>
          </p:cNvPr>
          <p:cNvSpPr txBox="1"/>
          <p:nvPr/>
        </p:nvSpPr>
        <p:spPr>
          <a:xfrm>
            <a:off x="7469102" y="2875331"/>
            <a:ext cx="3934894" cy="3139321"/>
          </a:xfrm>
          <a:prstGeom prst="rect">
            <a:avLst/>
          </a:prstGeom>
          <a:noFill/>
        </p:spPr>
        <p:txBody>
          <a:bodyPr wrap="square">
            <a:spAutoFit/>
          </a:bodyPr>
          <a:lstStyle/>
          <a:p>
            <a:r>
              <a:rPr lang="en-IN" dirty="0"/>
              <a:t>A linear regression study of median income versus median home value is displayed in this graph. The red line is the regression line that displays the anticipated trend, and the blue dots are the actual data points. It implies that median home value often rises in tandem with median income, while the relationship becomes less linear at higher values because of a discernible cap on home prices about $500,000</a:t>
            </a:r>
          </a:p>
        </p:txBody>
      </p:sp>
    </p:spTree>
    <p:extLst>
      <p:ext uri="{BB962C8B-B14F-4D97-AF65-F5344CB8AC3E}">
        <p14:creationId xmlns:p14="http://schemas.microsoft.com/office/powerpoint/2010/main" val="3989878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8F011-A634-9467-DCBC-56B29E238B2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A78EE3C-F330-7F33-5E29-6784B89BFA02}"/>
              </a:ext>
            </a:extLst>
          </p:cNvPr>
          <p:cNvSpPr/>
          <p:nvPr/>
        </p:nvSpPr>
        <p:spPr>
          <a:xfrm>
            <a:off x="-412954" y="369636"/>
            <a:ext cx="10261772" cy="646331"/>
          </a:xfrm>
          <a:prstGeom prst="rect">
            <a:avLst/>
          </a:prstGeom>
          <a:noFill/>
        </p:spPr>
        <p:txBody>
          <a:bodyPr wrap="square" lIns="91440" tIns="45720" rIns="91440" bIns="45720">
            <a:spAutoFit/>
          </a:bodyPr>
          <a:lstStyle/>
          <a:p>
            <a:pPr algn="ctr"/>
            <a:r>
              <a:rPr lang="en-IN" sz="3600" u="sng" dirty="0">
                <a:solidFill>
                  <a:srgbClr val="A5FF90"/>
                </a:solidFill>
                <a:latin typeface="Consolas" panose="020B0609020204030204" pitchFamily="49" charset="0"/>
              </a:rPr>
              <a:t>T</a:t>
            </a:r>
            <a:r>
              <a:rPr lang="en-IN" sz="3600" b="0" u="sng" dirty="0">
                <a:solidFill>
                  <a:srgbClr val="A5FF90"/>
                </a:solidFill>
                <a:effectLst/>
                <a:latin typeface="Consolas" panose="020B0609020204030204" pitchFamily="49" charset="0"/>
              </a:rPr>
              <a:t>otal_bedrooms vs </a:t>
            </a:r>
            <a:r>
              <a:rPr lang="en-IN" sz="3600" u="sng" dirty="0">
                <a:solidFill>
                  <a:srgbClr val="A5FF90"/>
                </a:solidFill>
                <a:latin typeface="Consolas" panose="020B0609020204030204" pitchFamily="49" charset="0"/>
              </a:rPr>
              <a:t>M</a:t>
            </a:r>
            <a:r>
              <a:rPr lang="en-IN" sz="3600" b="0" u="sng" dirty="0">
                <a:solidFill>
                  <a:srgbClr val="A5FF90"/>
                </a:solidFill>
                <a:effectLst/>
                <a:latin typeface="Consolas" panose="020B0609020204030204" pitchFamily="49" charset="0"/>
              </a:rPr>
              <a:t>edian_house_value</a:t>
            </a:r>
            <a:endParaRPr lang="en-IN" sz="3600" b="0" u="sng" dirty="0">
              <a:solidFill>
                <a:srgbClr val="FFFFFF"/>
              </a:solidFill>
              <a:effectLst/>
              <a:latin typeface="Consolas" panose="020B0609020204030204" pitchFamily="49" charset="0"/>
            </a:endParaRPr>
          </a:p>
        </p:txBody>
      </p:sp>
      <p:pic>
        <p:nvPicPr>
          <p:cNvPr id="4" name="Picture 3">
            <a:extLst>
              <a:ext uri="{FF2B5EF4-FFF2-40B4-BE49-F238E27FC236}">
                <a16:creationId xmlns:a16="http://schemas.microsoft.com/office/drawing/2014/main" id="{8DA95F6E-1658-90B4-2B18-235DCC6B13AA}"/>
              </a:ext>
            </a:extLst>
          </p:cNvPr>
          <p:cNvPicPr>
            <a:picLocks noChangeAspect="1"/>
          </p:cNvPicPr>
          <p:nvPr/>
        </p:nvPicPr>
        <p:blipFill>
          <a:blip r:embed="rId2"/>
          <a:stretch>
            <a:fillRect/>
          </a:stretch>
        </p:blipFill>
        <p:spPr>
          <a:xfrm>
            <a:off x="7396052" y="1430480"/>
            <a:ext cx="4229690" cy="885949"/>
          </a:xfrm>
          <a:prstGeom prst="rect">
            <a:avLst/>
          </a:prstGeom>
        </p:spPr>
      </p:pic>
      <p:pic>
        <p:nvPicPr>
          <p:cNvPr id="6" name="Picture 5">
            <a:extLst>
              <a:ext uri="{FF2B5EF4-FFF2-40B4-BE49-F238E27FC236}">
                <a16:creationId xmlns:a16="http://schemas.microsoft.com/office/drawing/2014/main" id="{B978E7F1-5269-D7A1-76EB-D0F216DC4D89}"/>
              </a:ext>
            </a:extLst>
          </p:cNvPr>
          <p:cNvPicPr>
            <a:picLocks noChangeAspect="1"/>
          </p:cNvPicPr>
          <p:nvPr/>
        </p:nvPicPr>
        <p:blipFill>
          <a:blip r:embed="rId3"/>
          <a:stretch>
            <a:fillRect/>
          </a:stretch>
        </p:blipFill>
        <p:spPr>
          <a:xfrm>
            <a:off x="0" y="1370834"/>
            <a:ext cx="7259063" cy="5487166"/>
          </a:xfrm>
          <a:prstGeom prst="rect">
            <a:avLst/>
          </a:prstGeom>
        </p:spPr>
      </p:pic>
      <p:sp>
        <p:nvSpPr>
          <p:cNvPr id="5" name="TextBox 4">
            <a:extLst>
              <a:ext uri="{FF2B5EF4-FFF2-40B4-BE49-F238E27FC236}">
                <a16:creationId xmlns:a16="http://schemas.microsoft.com/office/drawing/2014/main" id="{FCB833BC-6219-44DE-570E-51DB4C584F84}"/>
              </a:ext>
            </a:extLst>
          </p:cNvPr>
          <p:cNvSpPr txBox="1"/>
          <p:nvPr/>
        </p:nvSpPr>
        <p:spPr>
          <a:xfrm>
            <a:off x="7497096" y="2504147"/>
            <a:ext cx="4229690" cy="3970318"/>
          </a:xfrm>
          <a:prstGeom prst="rect">
            <a:avLst/>
          </a:prstGeom>
          <a:noFill/>
        </p:spPr>
        <p:txBody>
          <a:bodyPr wrap="square">
            <a:spAutoFit/>
          </a:bodyPr>
          <a:lstStyle/>
          <a:p>
            <a:r>
              <a:rPr lang="en-US" dirty="0"/>
              <a:t>The scatter plot on the right illustrates the starkly low linear relationship between the median property value and the number of bedrooms.   The near-horizontal regression line emphasizes the statistical insignificance of the total number of bedrooms as a predictor of property value un this specific situation.   This suggests that although larger homes may contain more bedrooms, underlying multicollinearity or confounding socioeconomic factors probably prevent the number of bedrooms from explaining valuation on its own.</a:t>
            </a:r>
            <a:endParaRPr lang="en-IN" dirty="0"/>
          </a:p>
        </p:txBody>
      </p:sp>
    </p:spTree>
    <p:extLst>
      <p:ext uri="{BB962C8B-B14F-4D97-AF65-F5344CB8AC3E}">
        <p14:creationId xmlns:p14="http://schemas.microsoft.com/office/powerpoint/2010/main" val="268547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47DF0-EE71-C604-AFA4-DB25F8CFEE6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D84785F-8567-B879-73D4-C344515068A8}"/>
              </a:ext>
            </a:extLst>
          </p:cNvPr>
          <p:cNvSpPr/>
          <p:nvPr/>
        </p:nvSpPr>
        <p:spPr>
          <a:xfrm>
            <a:off x="-529906" y="399563"/>
            <a:ext cx="9999576" cy="646331"/>
          </a:xfrm>
          <a:prstGeom prst="rect">
            <a:avLst/>
          </a:prstGeom>
          <a:noFill/>
        </p:spPr>
        <p:txBody>
          <a:bodyPr wrap="square" lIns="91440" tIns="45720" rIns="91440" bIns="45720">
            <a:spAutoFit/>
          </a:bodyPr>
          <a:lstStyle/>
          <a:p>
            <a:pPr algn="ctr"/>
            <a:r>
              <a:rPr lang="en-IN" sz="3600" b="0" u="sng" dirty="0">
                <a:solidFill>
                  <a:srgbClr val="A5FF90"/>
                </a:solidFill>
                <a:effectLst/>
                <a:latin typeface="Consolas" panose="020B0609020204030204" pitchFamily="49" charset="0"/>
              </a:rPr>
              <a:t>Total_rooms vs </a:t>
            </a:r>
            <a:r>
              <a:rPr lang="en-IN" sz="3600" u="sng" dirty="0">
                <a:solidFill>
                  <a:srgbClr val="A5FF90"/>
                </a:solidFill>
                <a:latin typeface="Consolas" panose="020B0609020204030204" pitchFamily="49" charset="0"/>
              </a:rPr>
              <a:t>M</a:t>
            </a:r>
            <a:r>
              <a:rPr lang="en-IN" sz="3600" b="0" u="sng" dirty="0">
                <a:solidFill>
                  <a:srgbClr val="A5FF90"/>
                </a:solidFill>
                <a:effectLst/>
                <a:latin typeface="Consolas" panose="020B0609020204030204" pitchFamily="49" charset="0"/>
              </a:rPr>
              <a:t>edian_house_value</a:t>
            </a:r>
            <a:endParaRPr lang="en-IN" sz="3600" b="0" u="sng" dirty="0">
              <a:solidFill>
                <a:srgbClr val="FFFFFF"/>
              </a:solidFill>
              <a:effectLst/>
              <a:latin typeface="Consolas" panose="020B0609020204030204" pitchFamily="49" charset="0"/>
            </a:endParaRPr>
          </a:p>
        </p:txBody>
      </p:sp>
      <p:pic>
        <p:nvPicPr>
          <p:cNvPr id="4" name="Picture 3">
            <a:extLst>
              <a:ext uri="{FF2B5EF4-FFF2-40B4-BE49-F238E27FC236}">
                <a16:creationId xmlns:a16="http://schemas.microsoft.com/office/drawing/2014/main" id="{46D5EDE9-1828-450B-6319-CC254F30ABA5}"/>
              </a:ext>
            </a:extLst>
          </p:cNvPr>
          <p:cNvPicPr>
            <a:picLocks noChangeAspect="1"/>
          </p:cNvPicPr>
          <p:nvPr/>
        </p:nvPicPr>
        <p:blipFill>
          <a:blip r:embed="rId2"/>
          <a:stretch>
            <a:fillRect/>
          </a:stretch>
        </p:blipFill>
        <p:spPr>
          <a:xfrm>
            <a:off x="7345298" y="1370834"/>
            <a:ext cx="4248743" cy="981212"/>
          </a:xfrm>
          <a:prstGeom prst="rect">
            <a:avLst/>
          </a:prstGeom>
        </p:spPr>
      </p:pic>
      <p:pic>
        <p:nvPicPr>
          <p:cNvPr id="6" name="Picture 5">
            <a:extLst>
              <a:ext uri="{FF2B5EF4-FFF2-40B4-BE49-F238E27FC236}">
                <a16:creationId xmlns:a16="http://schemas.microsoft.com/office/drawing/2014/main" id="{EAE6093D-A708-B903-417E-BD88DB7BC0AE}"/>
              </a:ext>
            </a:extLst>
          </p:cNvPr>
          <p:cNvPicPr>
            <a:picLocks noChangeAspect="1"/>
          </p:cNvPicPr>
          <p:nvPr/>
        </p:nvPicPr>
        <p:blipFill>
          <a:blip r:embed="rId3"/>
          <a:stretch>
            <a:fillRect/>
          </a:stretch>
        </p:blipFill>
        <p:spPr>
          <a:xfrm>
            <a:off x="0" y="1370834"/>
            <a:ext cx="7220958" cy="5487166"/>
          </a:xfrm>
          <a:prstGeom prst="rect">
            <a:avLst/>
          </a:prstGeom>
        </p:spPr>
      </p:pic>
      <p:sp>
        <p:nvSpPr>
          <p:cNvPr id="5" name="TextBox 4">
            <a:extLst>
              <a:ext uri="{FF2B5EF4-FFF2-40B4-BE49-F238E27FC236}">
                <a16:creationId xmlns:a16="http://schemas.microsoft.com/office/drawing/2014/main" id="{E22D7FEA-AFC2-1543-58C1-B440323534B5}"/>
              </a:ext>
            </a:extLst>
          </p:cNvPr>
          <p:cNvSpPr txBox="1"/>
          <p:nvPr/>
        </p:nvSpPr>
        <p:spPr>
          <a:xfrm>
            <a:off x="7345298" y="2488119"/>
            <a:ext cx="3987816" cy="3970318"/>
          </a:xfrm>
          <a:prstGeom prst="rect">
            <a:avLst/>
          </a:prstGeom>
          <a:noFill/>
        </p:spPr>
        <p:txBody>
          <a:bodyPr wrap="square">
            <a:spAutoFit/>
          </a:bodyPr>
          <a:lstStyle/>
          <a:p>
            <a:r>
              <a:rPr lang="en-IN" dirty="0"/>
              <a:t>The scatter plot on the right shows the glaringly small linear correlation between the number of rooms and the median house value.  The statistical insignificance of the total number of rooms as a predictor of house value non this particular context is highlighted by the near-horizontal regression line.  This implies that even while larger properties might have more rooms, the number of rooms by itself does not explain valuation, most likely because of underlying multicollinearity or confounding socioeconomic factors.</a:t>
            </a:r>
          </a:p>
        </p:txBody>
      </p:sp>
    </p:spTree>
    <p:extLst>
      <p:ext uri="{BB962C8B-B14F-4D97-AF65-F5344CB8AC3E}">
        <p14:creationId xmlns:p14="http://schemas.microsoft.com/office/powerpoint/2010/main" val="3887201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6FAD2-3C45-E444-1428-C0E0FFD8A0F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333F322-9F87-F94E-2474-8144A0D141EE}"/>
              </a:ext>
            </a:extLst>
          </p:cNvPr>
          <p:cNvSpPr/>
          <p:nvPr/>
        </p:nvSpPr>
        <p:spPr>
          <a:xfrm>
            <a:off x="-216309" y="426771"/>
            <a:ext cx="9008546" cy="646331"/>
          </a:xfrm>
          <a:prstGeom prst="rect">
            <a:avLst/>
          </a:prstGeom>
          <a:noFill/>
        </p:spPr>
        <p:txBody>
          <a:bodyPr wrap="square" lIns="91440" tIns="45720" rIns="91440" bIns="45720">
            <a:spAutoFit/>
          </a:bodyPr>
          <a:lstStyle/>
          <a:p>
            <a:pPr algn="ctr"/>
            <a:r>
              <a:rPr lang="en-IN" sz="3600" u="sng" dirty="0">
                <a:solidFill>
                  <a:srgbClr val="A5FF90"/>
                </a:solidFill>
                <a:latin typeface="Consolas" panose="020B0609020204030204" pitchFamily="49" charset="0"/>
              </a:rPr>
              <a:t>P</a:t>
            </a:r>
            <a:r>
              <a:rPr lang="en-IN" sz="3600" b="0" u="sng" dirty="0">
                <a:solidFill>
                  <a:srgbClr val="A5FF90"/>
                </a:solidFill>
                <a:effectLst/>
                <a:latin typeface="Consolas" panose="020B0609020204030204" pitchFamily="49" charset="0"/>
              </a:rPr>
              <a:t>opulation vs </a:t>
            </a:r>
            <a:r>
              <a:rPr lang="en-IN" sz="3600" u="sng" dirty="0">
                <a:solidFill>
                  <a:srgbClr val="A5FF90"/>
                </a:solidFill>
                <a:latin typeface="Consolas" panose="020B0609020204030204" pitchFamily="49" charset="0"/>
              </a:rPr>
              <a:t>M</a:t>
            </a:r>
            <a:r>
              <a:rPr lang="en-IN" sz="3600" b="0" u="sng" dirty="0">
                <a:solidFill>
                  <a:srgbClr val="A5FF90"/>
                </a:solidFill>
                <a:effectLst/>
                <a:latin typeface="Consolas" panose="020B0609020204030204" pitchFamily="49" charset="0"/>
              </a:rPr>
              <a:t>edian_house_value</a:t>
            </a:r>
            <a:endParaRPr lang="en-IN" sz="3600" b="0" u="sng" dirty="0">
              <a:solidFill>
                <a:srgbClr val="FFFFFF"/>
              </a:solidFill>
              <a:effectLst/>
              <a:latin typeface="Consolas" panose="020B0609020204030204" pitchFamily="49" charset="0"/>
            </a:endParaRPr>
          </a:p>
        </p:txBody>
      </p:sp>
      <p:pic>
        <p:nvPicPr>
          <p:cNvPr id="4" name="Picture 3">
            <a:extLst>
              <a:ext uri="{FF2B5EF4-FFF2-40B4-BE49-F238E27FC236}">
                <a16:creationId xmlns:a16="http://schemas.microsoft.com/office/drawing/2014/main" id="{0D0409A0-6456-1AC8-6E28-7F5C731FE5B0}"/>
              </a:ext>
            </a:extLst>
          </p:cNvPr>
          <p:cNvPicPr>
            <a:picLocks noChangeAspect="1"/>
          </p:cNvPicPr>
          <p:nvPr/>
        </p:nvPicPr>
        <p:blipFill>
          <a:blip r:embed="rId2"/>
          <a:stretch>
            <a:fillRect/>
          </a:stretch>
        </p:blipFill>
        <p:spPr>
          <a:xfrm>
            <a:off x="6986404" y="1724568"/>
            <a:ext cx="4258269" cy="866896"/>
          </a:xfrm>
          <a:prstGeom prst="rect">
            <a:avLst/>
          </a:prstGeom>
        </p:spPr>
      </p:pic>
      <p:pic>
        <p:nvPicPr>
          <p:cNvPr id="6" name="Picture 5">
            <a:extLst>
              <a:ext uri="{FF2B5EF4-FFF2-40B4-BE49-F238E27FC236}">
                <a16:creationId xmlns:a16="http://schemas.microsoft.com/office/drawing/2014/main" id="{A74F5F88-FCFB-9372-D4D9-0DD6A4B1669B}"/>
              </a:ext>
            </a:extLst>
          </p:cNvPr>
          <p:cNvPicPr>
            <a:picLocks noChangeAspect="1"/>
          </p:cNvPicPr>
          <p:nvPr/>
        </p:nvPicPr>
        <p:blipFill>
          <a:blip r:embed="rId3"/>
          <a:stretch>
            <a:fillRect/>
          </a:stretch>
        </p:blipFill>
        <p:spPr>
          <a:xfrm>
            <a:off x="0" y="1724568"/>
            <a:ext cx="6785811" cy="5136419"/>
          </a:xfrm>
          <a:prstGeom prst="rect">
            <a:avLst/>
          </a:prstGeom>
        </p:spPr>
      </p:pic>
      <p:sp>
        <p:nvSpPr>
          <p:cNvPr id="5" name="TextBox 4">
            <a:extLst>
              <a:ext uri="{FF2B5EF4-FFF2-40B4-BE49-F238E27FC236}">
                <a16:creationId xmlns:a16="http://schemas.microsoft.com/office/drawing/2014/main" id="{315B8177-83AC-722D-7BC2-133B28E6BD72}"/>
              </a:ext>
            </a:extLst>
          </p:cNvPr>
          <p:cNvSpPr txBox="1"/>
          <p:nvPr/>
        </p:nvSpPr>
        <p:spPr>
          <a:xfrm>
            <a:off x="6986404" y="2917241"/>
            <a:ext cx="3885488" cy="3139321"/>
          </a:xfrm>
          <a:prstGeom prst="rect">
            <a:avLst/>
          </a:prstGeom>
          <a:noFill/>
        </p:spPr>
        <p:txBody>
          <a:bodyPr wrap="square">
            <a:spAutoFit/>
          </a:bodyPr>
          <a:lstStyle/>
          <a:p>
            <a:r>
              <a:rPr lang="en-IN" dirty="0"/>
              <a:t>The population distribution by housing median age (0–30 years) is shown in this bar chart.  It demonstrates that the maximum population density is found in dwellings with a median age of 15 to 17 years, suggesting that more people live in comparatively newer housing regions.  There are observable peaks around housing ages 5, 15–17, and 25–26 years, indicating an uneven distribution.</a:t>
            </a:r>
          </a:p>
        </p:txBody>
      </p:sp>
    </p:spTree>
    <p:extLst>
      <p:ext uri="{BB962C8B-B14F-4D97-AF65-F5344CB8AC3E}">
        <p14:creationId xmlns:p14="http://schemas.microsoft.com/office/powerpoint/2010/main" val="3067782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1B5B8-D973-1E07-3B48-6F6124D7235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BF738E9-EEDC-D473-9205-7D6267380B87}"/>
              </a:ext>
            </a:extLst>
          </p:cNvPr>
          <p:cNvSpPr/>
          <p:nvPr/>
        </p:nvSpPr>
        <p:spPr>
          <a:xfrm>
            <a:off x="-78658" y="410430"/>
            <a:ext cx="8412956" cy="646331"/>
          </a:xfrm>
          <a:prstGeom prst="rect">
            <a:avLst/>
          </a:prstGeom>
          <a:noFill/>
        </p:spPr>
        <p:txBody>
          <a:bodyPr wrap="square" lIns="91440" tIns="45720" rIns="91440" bIns="45720">
            <a:spAutoFit/>
          </a:bodyPr>
          <a:lstStyle/>
          <a:p>
            <a:pPr algn="ctr"/>
            <a:r>
              <a:rPr lang="en-IN" sz="3600" b="0" u="sng" dirty="0">
                <a:solidFill>
                  <a:srgbClr val="A5FF90"/>
                </a:solidFill>
                <a:effectLst/>
                <a:latin typeface="Consolas" panose="020B0609020204030204" pitchFamily="49" charset="0"/>
              </a:rPr>
              <a:t>Household vs </a:t>
            </a:r>
            <a:r>
              <a:rPr lang="en-IN" sz="3600" u="sng" dirty="0">
                <a:solidFill>
                  <a:srgbClr val="A5FF90"/>
                </a:solidFill>
                <a:latin typeface="Consolas" panose="020B0609020204030204" pitchFamily="49" charset="0"/>
              </a:rPr>
              <a:t>M</a:t>
            </a:r>
            <a:r>
              <a:rPr lang="en-IN" sz="3600" b="0" u="sng" dirty="0">
                <a:solidFill>
                  <a:srgbClr val="A5FF90"/>
                </a:solidFill>
                <a:effectLst/>
                <a:latin typeface="Consolas" panose="020B0609020204030204" pitchFamily="49" charset="0"/>
              </a:rPr>
              <a:t>edian_house_value</a:t>
            </a:r>
            <a:endParaRPr lang="en-IN" sz="3600" b="0" u="sng" dirty="0">
              <a:solidFill>
                <a:srgbClr val="FFFFFF"/>
              </a:solidFill>
              <a:effectLst/>
              <a:latin typeface="Consolas" panose="020B0609020204030204" pitchFamily="49" charset="0"/>
            </a:endParaRPr>
          </a:p>
        </p:txBody>
      </p:sp>
      <p:pic>
        <p:nvPicPr>
          <p:cNvPr id="4" name="Picture 3">
            <a:extLst>
              <a:ext uri="{FF2B5EF4-FFF2-40B4-BE49-F238E27FC236}">
                <a16:creationId xmlns:a16="http://schemas.microsoft.com/office/drawing/2014/main" id="{4DBE7E40-64E8-9BA0-78E3-C00E2AC4DE87}"/>
              </a:ext>
            </a:extLst>
          </p:cNvPr>
          <p:cNvPicPr>
            <a:picLocks noChangeAspect="1"/>
          </p:cNvPicPr>
          <p:nvPr/>
        </p:nvPicPr>
        <p:blipFill>
          <a:blip r:embed="rId2"/>
          <a:stretch>
            <a:fillRect/>
          </a:stretch>
        </p:blipFill>
        <p:spPr>
          <a:xfrm>
            <a:off x="7230868" y="1390616"/>
            <a:ext cx="4239217" cy="1000265"/>
          </a:xfrm>
          <a:prstGeom prst="rect">
            <a:avLst/>
          </a:prstGeom>
        </p:spPr>
      </p:pic>
      <p:pic>
        <p:nvPicPr>
          <p:cNvPr id="6" name="Picture 5">
            <a:extLst>
              <a:ext uri="{FF2B5EF4-FFF2-40B4-BE49-F238E27FC236}">
                <a16:creationId xmlns:a16="http://schemas.microsoft.com/office/drawing/2014/main" id="{81DBDC54-6DC9-3E93-7CDD-AA8F486CA1FE}"/>
              </a:ext>
            </a:extLst>
          </p:cNvPr>
          <p:cNvPicPr>
            <a:picLocks noChangeAspect="1"/>
          </p:cNvPicPr>
          <p:nvPr/>
        </p:nvPicPr>
        <p:blipFill>
          <a:blip r:embed="rId3"/>
          <a:stretch>
            <a:fillRect/>
          </a:stretch>
        </p:blipFill>
        <p:spPr>
          <a:xfrm>
            <a:off x="0" y="1403492"/>
            <a:ext cx="7119074" cy="5454508"/>
          </a:xfrm>
          <a:prstGeom prst="rect">
            <a:avLst/>
          </a:prstGeom>
        </p:spPr>
      </p:pic>
      <p:sp>
        <p:nvSpPr>
          <p:cNvPr id="7" name="TextBox 6">
            <a:extLst>
              <a:ext uri="{FF2B5EF4-FFF2-40B4-BE49-F238E27FC236}">
                <a16:creationId xmlns:a16="http://schemas.microsoft.com/office/drawing/2014/main" id="{DC93E500-C05A-861E-9EC1-DE03109A5E0C}"/>
              </a:ext>
            </a:extLst>
          </p:cNvPr>
          <p:cNvSpPr txBox="1"/>
          <p:nvPr/>
        </p:nvSpPr>
        <p:spPr>
          <a:xfrm>
            <a:off x="7334865" y="2601192"/>
            <a:ext cx="4463845" cy="3970318"/>
          </a:xfrm>
          <a:prstGeom prst="rect">
            <a:avLst/>
          </a:prstGeom>
          <a:noFill/>
        </p:spPr>
        <p:txBody>
          <a:bodyPr wrap="square">
            <a:spAutoFit/>
          </a:bodyPr>
          <a:lstStyle/>
          <a:p>
            <a:r>
              <a:rPr lang="en-US" dirty="0"/>
              <a:t>The graph displays a regression analysis of the relationship between </a:t>
            </a:r>
            <a:r>
              <a:rPr lang="en-US" dirty="0" err="1"/>
              <a:t>total_rooms</a:t>
            </a:r>
            <a:r>
              <a:rPr lang="en-US" dirty="0"/>
              <a:t> and </a:t>
            </a:r>
            <a:r>
              <a:rPr lang="en-US" dirty="0" err="1"/>
              <a:t>median_house_value</a:t>
            </a:r>
            <a:r>
              <a:rPr lang="en-US" dirty="0"/>
              <a:t> in a housing dataset. The black dots represent the actual data points, showing a wide spread of house values for varying room counts. The red line indicates the linear regression model's predicted trend, suggesting a slight positive correlation between the number of rooms and house value. However, the large scatter and data concentration at the lower room counts indicate that total rooms alone may not strongly predict house value. The model oversimplifies a complex relationship.</a:t>
            </a:r>
            <a:endParaRPr lang="en-IN" dirty="0"/>
          </a:p>
        </p:txBody>
      </p:sp>
    </p:spTree>
    <p:extLst>
      <p:ext uri="{BB962C8B-B14F-4D97-AF65-F5344CB8AC3E}">
        <p14:creationId xmlns:p14="http://schemas.microsoft.com/office/powerpoint/2010/main" val="2467528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C53FD5-6E70-24E2-6EAF-0FF5BC1A4EA3}"/>
              </a:ext>
            </a:extLst>
          </p:cNvPr>
          <p:cNvPicPr>
            <a:picLocks noChangeAspect="1"/>
          </p:cNvPicPr>
          <p:nvPr/>
        </p:nvPicPr>
        <p:blipFill>
          <a:blip r:embed="rId2"/>
          <a:stretch>
            <a:fillRect/>
          </a:stretch>
        </p:blipFill>
        <p:spPr>
          <a:xfrm>
            <a:off x="117987" y="185285"/>
            <a:ext cx="10317689" cy="6487430"/>
          </a:xfrm>
          <a:prstGeom prst="rect">
            <a:avLst/>
          </a:prstGeom>
        </p:spPr>
      </p:pic>
    </p:spTree>
    <p:extLst>
      <p:ext uri="{BB962C8B-B14F-4D97-AF65-F5344CB8AC3E}">
        <p14:creationId xmlns:p14="http://schemas.microsoft.com/office/powerpoint/2010/main" val="2332972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2C55E-B394-50D5-F9B5-FFF1EEB998A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B1B197B-4E39-BFB9-4DEA-3AC56FA1E1C4}"/>
              </a:ext>
            </a:extLst>
          </p:cNvPr>
          <p:cNvSpPr/>
          <p:nvPr/>
        </p:nvSpPr>
        <p:spPr>
          <a:xfrm>
            <a:off x="4645235" y="0"/>
            <a:ext cx="3058851" cy="646331"/>
          </a:xfrm>
          <a:prstGeom prst="rect">
            <a:avLst/>
          </a:prstGeom>
          <a:noFill/>
        </p:spPr>
        <p:txBody>
          <a:bodyPr wrap="none" lIns="91440" tIns="45720" rIns="91440" bIns="45720">
            <a:spAutoFit/>
          </a:bodyPr>
          <a:lstStyle/>
          <a:p>
            <a:pPr algn="ctr"/>
            <a:r>
              <a:rPr lang="en-US" sz="3600" u="sng" dirty="0">
                <a:ln w="0"/>
                <a:solidFill>
                  <a:schemeClr val="accent1"/>
                </a:solidFill>
                <a:effectLst>
                  <a:outerShdw blurRad="38100" dist="25400" dir="5400000" algn="ctr" rotWithShape="0">
                    <a:srgbClr val="6E747A">
                      <a:alpha val="43000"/>
                    </a:srgbClr>
                  </a:outerShdw>
                </a:effectLst>
              </a:rPr>
              <a:t>CONCLUSION </a:t>
            </a:r>
            <a:endParaRPr lang="en-US" sz="3600" b="0" u="sng" cap="none" spc="0" dirty="0">
              <a:ln w="0"/>
              <a:solidFill>
                <a:schemeClr val="accent1"/>
              </a:solidFill>
              <a:effectLst>
                <a:outerShdw blurRad="38100" dist="25400" dir="5400000" algn="ctr" rotWithShape="0">
                  <a:srgbClr val="6E747A">
                    <a:alpha val="43000"/>
                  </a:srgbClr>
                </a:outerShdw>
              </a:effectLst>
            </a:endParaRPr>
          </a:p>
        </p:txBody>
      </p:sp>
      <p:sp>
        <p:nvSpPr>
          <p:cNvPr id="6" name="Rectangle 2">
            <a:extLst>
              <a:ext uri="{FF2B5EF4-FFF2-40B4-BE49-F238E27FC236}">
                <a16:creationId xmlns:a16="http://schemas.microsoft.com/office/drawing/2014/main" id="{A4EEA1F1-BCE9-F903-C02C-03BA266137B1}"/>
              </a:ext>
            </a:extLst>
          </p:cNvPr>
          <p:cNvSpPr>
            <a:spLocks noChangeArrowheads="1"/>
          </p:cNvSpPr>
          <p:nvPr/>
        </p:nvSpPr>
        <p:spPr bwMode="auto">
          <a:xfrm>
            <a:off x="619432" y="612845"/>
            <a:ext cx="10618839"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1800" b="0" i="0" u="none" strike="noStrike" cap="none" normalizeH="0" baseline="0" dirty="0">
                <a:ln>
                  <a:noFill/>
                </a:ln>
                <a:solidFill>
                  <a:schemeClr val="tx1"/>
                </a:solidFill>
                <a:effectLst/>
                <a:latin typeface="Arial" panose="020B0604020202020204" pitchFamily="34" charset="0"/>
              </a:rPr>
              <a:t>Visual exploration of the dataset reveals how different factors affect the </a:t>
            </a:r>
            <a:r>
              <a:rPr kumimoji="0" lang="en-US" altLang="en-US" sz="1800" b="1" i="0" u="none" strike="noStrike" cap="none" normalizeH="0" baseline="0" dirty="0">
                <a:ln>
                  <a:noFill/>
                </a:ln>
                <a:solidFill>
                  <a:schemeClr val="tx1"/>
                </a:solidFill>
                <a:effectLst/>
                <a:latin typeface="Arial" panose="020B0604020202020204" pitchFamily="34" charset="0"/>
              </a:rPr>
              <a:t>median house value</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1" i="0" u="sng" strike="noStrike" cap="none" normalizeH="0" baseline="0" dirty="0">
                <a:ln>
                  <a:noFill/>
                </a:ln>
                <a:solidFill>
                  <a:schemeClr val="tx1"/>
                </a:solidFill>
                <a:effectLst/>
                <a:latin typeface="Arial" panose="020B0604020202020204" pitchFamily="34" charset="0"/>
              </a:rPr>
              <a:t>Median Income vs House Value</a:t>
            </a:r>
            <a:r>
              <a:rPr kumimoji="0" lang="en-US" altLang="en-US" sz="1800" b="0" i="0" u="sng"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There is a </a:t>
            </a:r>
            <a:r>
              <a:rPr kumimoji="0" lang="en-US" altLang="en-US" sz="1800" b="1" i="0" u="none" strike="noStrike" cap="none" normalizeH="0" baseline="0" dirty="0">
                <a:ln>
                  <a:noFill/>
                </a:ln>
                <a:solidFill>
                  <a:schemeClr val="tx1"/>
                </a:solidFill>
                <a:effectLst/>
                <a:latin typeface="Arial" panose="020B0604020202020204" pitchFamily="34" charset="0"/>
              </a:rPr>
              <a:t>strong positive linear correlation</a:t>
            </a:r>
            <a:r>
              <a:rPr kumimoji="0" lang="en-US" altLang="en-US" sz="1800" b="0" i="0" u="none" strike="noStrike" cap="none" normalizeH="0" baseline="0" dirty="0">
                <a:ln>
                  <a:noFill/>
                </a:ln>
                <a:solidFill>
                  <a:schemeClr val="tx1"/>
                </a:solidFill>
                <a:effectLst/>
                <a:latin typeface="Arial" panose="020B0604020202020204" pitchFamily="34" charset="0"/>
              </a:rPr>
              <a:t> between </a:t>
            </a:r>
            <a:r>
              <a:rPr kumimoji="0" lang="en-US" altLang="en-US" sz="1800" b="1" i="0" u="none" strike="noStrike" cap="none" normalizeH="0" baseline="0" dirty="0">
                <a:ln>
                  <a:noFill/>
                </a:ln>
                <a:solidFill>
                  <a:schemeClr val="tx1"/>
                </a:solidFill>
                <a:effectLst/>
                <a:latin typeface="Arial" panose="020B0604020202020204" pitchFamily="34" charset="0"/>
              </a:rPr>
              <a:t>median income</a:t>
            </a:r>
            <a:r>
              <a:rPr kumimoji="0" lang="en-US" altLang="en-US" sz="1800" b="0" i="0" u="none" strike="noStrike" cap="none" normalizeH="0" baseline="0" dirty="0">
                <a:ln>
                  <a:noFill/>
                </a:ln>
                <a:solidFill>
                  <a:schemeClr val="tx1"/>
                </a:solidFill>
                <a:effectLst/>
                <a:latin typeface="Arial" panose="020B0604020202020204" pitchFamily="34" charset="0"/>
              </a:rPr>
              <a:t> and </a:t>
            </a:r>
            <a:r>
              <a:rPr kumimoji="0" lang="en-US" altLang="en-US" sz="1800" b="1" i="0" u="none" strike="noStrike" cap="none" normalizeH="0" baseline="0" dirty="0">
                <a:ln>
                  <a:noFill/>
                </a:ln>
                <a:solidFill>
                  <a:schemeClr val="tx1"/>
                </a:solidFill>
                <a:effectLst/>
                <a:latin typeface="Arial" panose="020B0604020202020204" pitchFamily="34" charset="0"/>
              </a:rPr>
              <a:t>median house value</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Areas with higher income levels generally have significantly higher home prices.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This suggests that </a:t>
            </a:r>
            <a:r>
              <a:rPr kumimoji="0" lang="en-US" altLang="en-US" sz="1800" b="1" i="0" u="none" strike="noStrike" cap="none" normalizeH="0" baseline="0" dirty="0">
                <a:ln>
                  <a:noFill/>
                </a:ln>
                <a:solidFill>
                  <a:schemeClr val="tx1"/>
                </a:solidFill>
                <a:effectLst/>
                <a:latin typeface="Arial" panose="020B0604020202020204" pitchFamily="34" charset="0"/>
              </a:rPr>
              <a:t>income is a reliable and impactful predictor</a:t>
            </a:r>
            <a:r>
              <a:rPr kumimoji="0" lang="en-US" altLang="en-US" sz="1800" b="0" i="0" u="none" strike="noStrike" cap="none" normalizeH="0" baseline="0" dirty="0">
                <a:ln>
                  <a:noFill/>
                </a:ln>
                <a:solidFill>
                  <a:schemeClr val="tx1"/>
                </a:solidFill>
                <a:effectLst/>
                <a:latin typeface="Arial" panose="020B0604020202020204" pitchFamily="34" charset="0"/>
              </a:rPr>
              <a:t> in real estate valuation models.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1800" b="1" i="0" u="sng" strike="noStrike" cap="none" normalizeH="0" baseline="0" dirty="0">
                <a:ln>
                  <a:noFill/>
                </a:ln>
                <a:solidFill>
                  <a:schemeClr val="tx1"/>
                </a:solidFill>
                <a:effectLst/>
                <a:latin typeface="Arial" panose="020B0604020202020204" pitchFamily="34" charset="0"/>
              </a:rPr>
              <a:t>Total Rooms vs House Value</a:t>
            </a:r>
            <a:r>
              <a:rPr kumimoji="0" lang="en-US" altLang="en-US" sz="1800" b="0" i="0" u="sng"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There is </a:t>
            </a:r>
            <a:r>
              <a:rPr kumimoji="0" lang="en-US" altLang="en-US" sz="1800" b="1" i="0" u="none" strike="noStrike" cap="none" normalizeH="0" baseline="0" dirty="0">
                <a:ln>
                  <a:noFill/>
                </a:ln>
                <a:solidFill>
                  <a:schemeClr val="tx1"/>
                </a:solidFill>
                <a:effectLst/>
                <a:latin typeface="Arial" panose="020B0604020202020204" pitchFamily="34" charset="0"/>
              </a:rPr>
              <a:t>very little correlation</a:t>
            </a:r>
            <a:r>
              <a:rPr kumimoji="0" lang="en-US" altLang="en-US" sz="1800" b="0" i="0" u="none" strike="noStrike" cap="none" normalizeH="0" baseline="0" dirty="0">
                <a:ln>
                  <a:noFill/>
                </a:ln>
                <a:solidFill>
                  <a:schemeClr val="tx1"/>
                </a:solidFill>
                <a:effectLst/>
                <a:latin typeface="Arial" panose="020B0604020202020204" pitchFamily="34" charset="0"/>
              </a:rPr>
              <a:t> between </a:t>
            </a:r>
            <a:r>
              <a:rPr kumimoji="0" lang="en-US" altLang="en-US" sz="1800" b="1" i="0" u="none" strike="noStrike" cap="none" normalizeH="0" baseline="0" dirty="0">
                <a:ln>
                  <a:noFill/>
                </a:ln>
                <a:solidFill>
                  <a:schemeClr val="tx1"/>
                </a:solidFill>
                <a:effectLst/>
                <a:latin typeface="Arial" panose="020B0604020202020204" pitchFamily="34" charset="0"/>
              </a:rPr>
              <a:t>total number of rooms</a:t>
            </a:r>
            <a:r>
              <a:rPr kumimoji="0" lang="en-US" altLang="en-US" sz="1800" b="0" i="0" u="none" strike="noStrike" cap="none" normalizeH="0" baseline="0" dirty="0">
                <a:ln>
                  <a:noFill/>
                </a:ln>
                <a:solidFill>
                  <a:schemeClr val="tx1"/>
                </a:solidFill>
                <a:effectLst/>
                <a:latin typeface="Arial" panose="020B0604020202020204" pitchFamily="34" charset="0"/>
              </a:rPr>
              <a:t> and house value.</a:t>
            </a:r>
          </a:p>
          <a:p>
            <a:pPr>
              <a:buNone/>
            </a:pPr>
            <a:r>
              <a:rPr kumimoji="0" lang="en-US" altLang="en-US" sz="1800" b="0" i="0" u="none" strike="noStrike" cap="none" normalizeH="0" baseline="0" dirty="0">
                <a:ln>
                  <a:noFill/>
                </a:ln>
                <a:solidFill>
                  <a:schemeClr val="tx1"/>
                </a:solidFill>
                <a:effectLst/>
                <a:latin typeface="Arial" panose="020B0604020202020204" pitchFamily="34" charset="0"/>
              </a:rPr>
              <a:t>The regression line is nearly flat, showing that more rooms do </a:t>
            </a:r>
            <a:r>
              <a:rPr kumimoji="0" lang="en-US" altLang="en-US" sz="1800" b="1" i="0" u="none" strike="noStrike" cap="none" normalizeH="0" baseline="0" dirty="0">
                <a:ln>
                  <a:noFill/>
                </a:ln>
                <a:solidFill>
                  <a:schemeClr val="tx1"/>
                </a:solidFill>
                <a:effectLst/>
                <a:latin typeface="Arial" panose="020B0604020202020204" pitchFamily="34" charset="0"/>
              </a:rPr>
              <a:t>not necessarily</a:t>
            </a:r>
            <a:r>
              <a:rPr kumimoji="0" lang="en-US" altLang="en-US" sz="1800" b="0" i="0" u="none" strike="noStrike" cap="none" normalizeH="0" baseline="0" dirty="0">
                <a:ln>
                  <a:noFill/>
                </a:ln>
                <a:solidFill>
                  <a:schemeClr val="tx1"/>
                </a:solidFill>
                <a:effectLst/>
                <a:latin typeface="Arial" panose="020B0604020202020204" pitchFamily="34" charset="0"/>
              </a:rPr>
              <a:t> lead to higher property prices.</a:t>
            </a:r>
            <a:r>
              <a:rPr lang="en-US" b="1" dirty="0"/>
              <a:t> Housing Age vs Population &amp; Households</a:t>
            </a:r>
            <a:r>
              <a:rPr lang="en-US" dirty="0"/>
              <a:t>:</a:t>
            </a:r>
          </a:p>
          <a:p>
            <a:pPr>
              <a:buFont typeface="Arial" panose="020B0604020202020204" pitchFamily="34" charset="0"/>
              <a:buChar char="•"/>
            </a:pPr>
            <a:r>
              <a:rPr lang="en-US" dirty="0"/>
              <a:t>A </a:t>
            </a:r>
            <a:r>
              <a:rPr lang="en-US" b="1" dirty="0"/>
              <a:t>concentration of homes</a:t>
            </a:r>
            <a:r>
              <a:rPr lang="en-US" dirty="0"/>
              <a:t> aged </a:t>
            </a:r>
            <a:r>
              <a:rPr lang="en-US" b="1" dirty="0"/>
              <a:t>15 to 17 years</a:t>
            </a:r>
            <a:r>
              <a:rPr lang="en-US" dirty="0"/>
              <a:t> is observed in </a:t>
            </a:r>
            <a:r>
              <a:rPr lang="en-US" b="1" dirty="0"/>
              <a:t>populated areas</a:t>
            </a:r>
            <a:r>
              <a:rPr lang="en-US" dirty="0"/>
              <a:t>, suggesting a trend toward </a:t>
            </a:r>
            <a:r>
              <a:rPr lang="en-US" b="1" dirty="0"/>
              <a:t>newer housing</a:t>
            </a:r>
            <a:r>
              <a:rPr lang="en-US" dirty="0"/>
              <a:t>.</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The population distribution by housing median age (0–30) shows higher concentrations in homes aged 15 to 17 years, indicating a preference or trend toward relatively newer housing in populated areas.</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The households distribution by housing median age (0–100) further reveals a peak in household count for homes aged 15–17 years, and a distinct spike at age 52, likely due to data capping or categorization, which may warrant preprocessing attention in modeling.</a:t>
            </a:r>
          </a:p>
        </p:txBody>
      </p:sp>
    </p:spTree>
    <p:extLst>
      <p:ext uri="{BB962C8B-B14F-4D97-AF65-F5344CB8AC3E}">
        <p14:creationId xmlns:p14="http://schemas.microsoft.com/office/powerpoint/2010/main" val="2730716366"/>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TM04033923[[fn=Depth]]</Template>
  <TotalTime>124</TotalTime>
  <Words>766</Words>
  <Application>Microsoft Office PowerPoint</Application>
  <PresentationFormat>Widescreen</PresentationFormat>
  <Paragraphs>39</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Consolas</vt:lpstr>
      <vt:lpstr>Corbel</vt:lpstr>
      <vt:lpstr>Depth</vt:lpstr>
      <vt:lpstr>PREDICTING  HOUSING  PRICES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ANGSHUMAN MAJHI</dc:creator>
  <cp:lastModifiedBy>ANGSHUMAN MAJHI</cp:lastModifiedBy>
  <cp:revision>2</cp:revision>
  <dcterms:created xsi:type="dcterms:W3CDTF">2025-04-07T05:57:06Z</dcterms:created>
  <dcterms:modified xsi:type="dcterms:W3CDTF">2025-04-07T09:42:34Z</dcterms:modified>
</cp:coreProperties>
</file>