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ormorant Garamond Bold Italics" panose="020B0604020202020204" charset="0"/>
      <p:regular r:id="rId12"/>
    </p:embeddedFont>
    <p:embeddedFont>
      <p:font typeface="Quicksand" panose="020B0604020202020204" charset="0"/>
      <p:regular r:id="rId13"/>
    </p:embeddedFont>
    <p:embeddedFont>
      <p:font typeface="Quicksand Bold"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CE9095-D85F-4368-8DA5-E7B2FF6E17F8}" v="11" dt="2025-04-18T09:24:50.6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1" d="100"/>
          <a:sy n="51" d="100"/>
        </p:scale>
        <p:origin x="178"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mad Esmile Dabir 00004689764" userId="5c3d182a690213fc" providerId="LiveId" clId="{7FCE9095-D85F-4368-8DA5-E7B2FF6E17F8}"/>
    <pc:docChg chg="undo custSel modSld">
      <pc:chgData name="Mohammad Esmile Dabir 00004689764" userId="5c3d182a690213fc" providerId="LiveId" clId="{7FCE9095-D85F-4368-8DA5-E7B2FF6E17F8}" dt="2025-04-18T09:25:10.804" v="391" actId="1037"/>
      <pc:docMkLst>
        <pc:docMk/>
      </pc:docMkLst>
      <pc:sldChg chg="addSp delSp modSp mod">
        <pc:chgData name="Mohammad Esmile Dabir 00004689764" userId="5c3d182a690213fc" providerId="LiveId" clId="{7FCE9095-D85F-4368-8DA5-E7B2FF6E17F8}" dt="2025-04-18T09:25:10.804" v="391" actId="1037"/>
        <pc:sldMkLst>
          <pc:docMk/>
          <pc:sldMk cId="0" sldId="257"/>
        </pc:sldMkLst>
        <pc:spChg chg="mod">
          <ac:chgData name="Mohammad Esmile Dabir 00004689764" userId="5c3d182a690213fc" providerId="LiveId" clId="{7FCE9095-D85F-4368-8DA5-E7B2FF6E17F8}" dt="2025-04-18T09:24:19.822" v="234" actId="1037"/>
          <ac:spMkLst>
            <pc:docMk/>
            <pc:sldMk cId="0" sldId="257"/>
            <ac:spMk id="14" creationId="{00000000-0000-0000-0000-000000000000}"/>
          </ac:spMkLst>
        </pc:spChg>
        <pc:spChg chg="mod">
          <ac:chgData name="Mohammad Esmile Dabir 00004689764" userId="5c3d182a690213fc" providerId="LiveId" clId="{7FCE9095-D85F-4368-8DA5-E7B2FF6E17F8}" dt="2025-04-18T09:24:22.870" v="261" actId="1037"/>
          <ac:spMkLst>
            <pc:docMk/>
            <pc:sldMk cId="0" sldId="257"/>
            <ac:spMk id="15" creationId="{00000000-0000-0000-0000-000000000000}"/>
          </ac:spMkLst>
        </pc:spChg>
        <pc:spChg chg="mod">
          <ac:chgData name="Mohammad Esmile Dabir 00004689764" userId="5c3d182a690213fc" providerId="LiveId" clId="{7FCE9095-D85F-4368-8DA5-E7B2FF6E17F8}" dt="2025-04-18T09:24:27.196" v="300" actId="1037"/>
          <ac:spMkLst>
            <pc:docMk/>
            <pc:sldMk cId="0" sldId="257"/>
            <ac:spMk id="16" creationId="{00000000-0000-0000-0000-000000000000}"/>
          </ac:spMkLst>
        </pc:spChg>
        <pc:spChg chg="mod">
          <ac:chgData name="Mohammad Esmile Dabir 00004689764" userId="5c3d182a690213fc" providerId="LiveId" clId="{7FCE9095-D85F-4368-8DA5-E7B2FF6E17F8}" dt="2025-04-18T09:24:31.600" v="341" actId="1038"/>
          <ac:spMkLst>
            <pc:docMk/>
            <pc:sldMk cId="0" sldId="257"/>
            <ac:spMk id="17" creationId="{00000000-0000-0000-0000-000000000000}"/>
          </ac:spMkLst>
        </pc:spChg>
        <pc:spChg chg="mod">
          <ac:chgData name="Mohammad Esmile Dabir 00004689764" userId="5c3d182a690213fc" providerId="LiveId" clId="{7FCE9095-D85F-4368-8DA5-E7B2FF6E17F8}" dt="2025-04-18T09:24:12.899" v="196" actId="1038"/>
          <ac:spMkLst>
            <pc:docMk/>
            <pc:sldMk cId="0" sldId="257"/>
            <ac:spMk id="18" creationId="{00000000-0000-0000-0000-000000000000}"/>
          </ac:spMkLst>
        </pc:spChg>
        <pc:spChg chg="mod">
          <ac:chgData name="Mohammad Esmile Dabir 00004689764" userId="5c3d182a690213fc" providerId="LiveId" clId="{7FCE9095-D85F-4368-8DA5-E7B2FF6E17F8}" dt="2025-04-18T09:24:16.577" v="208" actId="1037"/>
          <ac:spMkLst>
            <pc:docMk/>
            <pc:sldMk cId="0" sldId="257"/>
            <ac:spMk id="19" creationId="{00000000-0000-0000-0000-000000000000}"/>
          </ac:spMkLst>
        </pc:spChg>
        <pc:spChg chg="mod">
          <ac:chgData name="Mohammad Esmile Dabir 00004689764" userId="5c3d182a690213fc" providerId="LiveId" clId="{7FCE9095-D85F-4368-8DA5-E7B2FF6E17F8}" dt="2025-04-18T09:16:41.311" v="0"/>
          <ac:spMkLst>
            <pc:docMk/>
            <pc:sldMk cId="0" sldId="257"/>
            <ac:spMk id="21" creationId="{25775BDE-DDAE-4477-3FAB-6FEF7CD6D2BC}"/>
          </ac:spMkLst>
        </pc:spChg>
        <pc:spChg chg="add del mod">
          <ac:chgData name="Mohammad Esmile Dabir 00004689764" userId="5c3d182a690213fc" providerId="LiveId" clId="{7FCE9095-D85F-4368-8DA5-E7B2FF6E17F8}" dt="2025-04-18T09:19:03.550" v="25" actId="478"/>
          <ac:spMkLst>
            <pc:docMk/>
            <pc:sldMk cId="0" sldId="257"/>
            <ac:spMk id="24" creationId="{05FC7755-21B5-E631-2CF2-3A56AB468742}"/>
          </ac:spMkLst>
        </pc:spChg>
        <pc:spChg chg="add mod">
          <ac:chgData name="Mohammad Esmile Dabir 00004689764" userId="5c3d182a690213fc" providerId="LiveId" clId="{7FCE9095-D85F-4368-8DA5-E7B2FF6E17F8}" dt="2025-04-18T09:25:10.804" v="391" actId="1037"/>
          <ac:spMkLst>
            <pc:docMk/>
            <pc:sldMk cId="0" sldId="257"/>
            <ac:spMk id="28" creationId="{8B69576F-7AD0-D3A2-A706-AD176DE06309}"/>
          </ac:spMkLst>
        </pc:spChg>
        <pc:spChg chg="add mod">
          <ac:chgData name="Mohammad Esmile Dabir 00004689764" userId="5c3d182a690213fc" providerId="LiveId" clId="{7FCE9095-D85F-4368-8DA5-E7B2FF6E17F8}" dt="2025-04-18T09:25:05.558" v="387" actId="20577"/>
          <ac:spMkLst>
            <pc:docMk/>
            <pc:sldMk cId="0" sldId="257"/>
            <ac:spMk id="29" creationId="{B6E07F78-9437-2237-27E1-7E6DD1246B1D}"/>
          </ac:spMkLst>
        </pc:spChg>
        <pc:spChg chg="add mod">
          <ac:chgData name="Mohammad Esmile Dabir 00004689764" userId="5c3d182a690213fc" providerId="LiveId" clId="{7FCE9095-D85F-4368-8DA5-E7B2FF6E17F8}" dt="2025-04-18T09:24:57.255" v="377" actId="20577"/>
          <ac:spMkLst>
            <pc:docMk/>
            <pc:sldMk cId="0" sldId="257"/>
            <ac:spMk id="30" creationId="{3662D121-9A01-DFE1-F349-8DF0D275AF62}"/>
          </ac:spMkLst>
        </pc:spChg>
        <pc:grpChg chg="add del mod">
          <ac:chgData name="Mohammad Esmile Dabir 00004689764" userId="5c3d182a690213fc" providerId="LiveId" clId="{7FCE9095-D85F-4368-8DA5-E7B2FF6E17F8}" dt="2025-04-18T09:23:59.953" v="169" actId="1037"/>
          <ac:grpSpMkLst>
            <pc:docMk/>
            <pc:sldMk cId="0" sldId="257"/>
            <ac:grpSpMk id="5" creationId="{00000000-0000-0000-0000-000000000000}"/>
          </ac:grpSpMkLst>
        </pc:grpChg>
        <pc:grpChg chg="add del mod">
          <ac:chgData name="Mohammad Esmile Dabir 00004689764" userId="5c3d182a690213fc" providerId="LiveId" clId="{7FCE9095-D85F-4368-8DA5-E7B2FF6E17F8}" dt="2025-04-18T09:24:02.674" v="176" actId="1037"/>
          <ac:grpSpMkLst>
            <pc:docMk/>
            <pc:sldMk cId="0" sldId="257"/>
            <ac:grpSpMk id="7" creationId="{00000000-0000-0000-0000-000000000000}"/>
          </ac:grpSpMkLst>
        </pc:grpChg>
        <pc:grpChg chg="add del mod">
          <ac:chgData name="Mohammad Esmile Dabir 00004689764" userId="5c3d182a690213fc" providerId="LiveId" clId="{7FCE9095-D85F-4368-8DA5-E7B2FF6E17F8}" dt="2025-04-18T09:24:04.217" v="177" actId="1038"/>
          <ac:grpSpMkLst>
            <pc:docMk/>
            <pc:sldMk cId="0" sldId="257"/>
            <ac:grpSpMk id="9" creationId="{00000000-0000-0000-0000-000000000000}"/>
          </ac:grpSpMkLst>
        </pc:grpChg>
        <pc:grpChg chg="add mod">
          <ac:chgData name="Mohammad Esmile Dabir 00004689764" userId="5c3d182a690213fc" providerId="LiveId" clId="{7FCE9095-D85F-4368-8DA5-E7B2FF6E17F8}" dt="2025-04-18T09:16:57.133" v="6" actId="1076"/>
          <ac:grpSpMkLst>
            <pc:docMk/>
            <pc:sldMk cId="0" sldId="257"/>
            <ac:grpSpMk id="20" creationId="{D95C47E8-BCC9-B03D-30E6-B747A8F59BE5}"/>
          </ac:grpSpMkLst>
        </pc:grpChg>
        <pc:picChg chg="add del mod">
          <ac:chgData name="Mohammad Esmile Dabir 00004689764" userId="5c3d182a690213fc" providerId="LiveId" clId="{7FCE9095-D85F-4368-8DA5-E7B2FF6E17F8}" dt="2025-04-18T09:17:37.228" v="14" actId="21"/>
          <ac:picMkLst>
            <pc:docMk/>
            <pc:sldMk cId="0" sldId="257"/>
            <ac:picMk id="23" creationId="{75FB788C-72C1-24AD-CDF4-8980C8AF5EFB}"/>
          </ac:picMkLst>
        </pc:picChg>
        <pc:picChg chg="add del mod">
          <ac:chgData name="Mohammad Esmile Dabir 00004689764" userId="5c3d182a690213fc" providerId="LiveId" clId="{7FCE9095-D85F-4368-8DA5-E7B2FF6E17F8}" dt="2025-04-18T09:19:02.448" v="24" actId="478"/>
          <ac:picMkLst>
            <pc:docMk/>
            <pc:sldMk cId="0" sldId="257"/>
            <ac:picMk id="25" creationId="{75FB788C-72C1-24AD-CDF4-8980C8AF5EFB}"/>
          </ac:picMkLst>
        </pc:picChg>
        <pc:picChg chg="add del mod">
          <ac:chgData name="Mohammad Esmile Dabir 00004689764" userId="5c3d182a690213fc" providerId="LiveId" clId="{7FCE9095-D85F-4368-8DA5-E7B2FF6E17F8}" dt="2025-04-18T09:23:40.686" v="85" actId="478"/>
          <ac:picMkLst>
            <pc:docMk/>
            <pc:sldMk cId="0" sldId="257"/>
            <ac:picMk id="27" creationId="{5F8F3E44-D0D1-A9BE-99E1-9A48157BF2F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6.jp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extBox 2"/>
          <p:cNvSpPr txBox="1"/>
          <p:nvPr/>
        </p:nvSpPr>
        <p:spPr>
          <a:xfrm>
            <a:off x="1043764" y="2478342"/>
            <a:ext cx="16229942" cy="3185722"/>
          </a:xfrm>
          <a:prstGeom prst="rect">
            <a:avLst/>
          </a:prstGeom>
        </p:spPr>
        <p:txBody>
          <a:bodyPr lIns="0" tIns="0" rIns="0" bIns="0" rtlCol="0" anchor="t">
            <a:spAutoFit/>
          </a:bodyPr>
          <a:lstStyle/>
          <a:p>
            <a:pPr marL="0" lvl="0" indent="0" algn="ctr">
              <a:lnSpc>
                <a:spcPts val="26009"/>
              </a:lnSpc>
              <a:spcBef>
                <a:spcPct val="0"/>
              </a:spcBef>
            </a:pPr>
            <a:r>
              <a:rPr lang="en-US" sz="18577" b="1" i="1">
                <a:solidFill>
                  <a:srgbClr val="0F4662"/>
                </a:solidFill>
                <a:latin typeface="Cormorant Garamond Bold Italics"/>
                <a:ea typeface="Cormorant Garamond Bold Italics"/>
                <a:cs typeface="Cormorant Garamond Bold Italics"/>
                <a:sym typeface="Cormorant Garamond Bold Italics"/>
              </a:rPr>
              <a:t>Group Project</a:t>
            </a:r>
          </a:p>
        </p:txBody>
      </p:sp>
      <p:sp>
        <p:nvSpPr>
          <p:cNvPr id="3" name="AutoShape 3"/>
          <p:cNvSpPr/>
          <p:nvPr/>
        </p:nvSpPr>
        <p:spPr>
          <a:xfrm>
            <a:off x="9158735" y="990600"/>
            <a:ext cx="8114971" cy="0"/>
          </a:xfrm>
          <a:prstGeom prst="line">
            <a:avLst/>
          </a:prstGeom>
          <a:ln w="76200" cap="flat">
            <a:solidFill>
              <a:srgbClr val="0F4662"/>
            </a:solidFill>
            <a:prstDash val="solid"/>
            <a:headEnd type="none" w="sm" len="sm"/>
            <a:tailEnd type="none" w="sm" len="sm"/>
          </a:ln>
        </p:spPr>
      </p:sp>
      <p:sp>
        <p:nvSpPr>
          <p:cNvPr id="4" name="AutoShape 4"/>
          <p:cNvSpPr/>
          <p:nvPr/>
        </p:nvSpPr>
        <p:spPr>
          <a:xfrm>
            <a:off x="1043764" y="9296400"/>
            <a:ext cx="8114971" cy="0"/>
          </a:xfrm>
          <a:prstGeom prst="line">
            <a:avLst/>
          </a:prstGeom>
          <a:ln w="76200" cap="flat">
            <a:solidFill>
              <a:srgbClr val="0F4662"/>
            </a:solidFill>
            <a:prstDash val="solid"/>
            <a:headEnd type="none" w="sm" len="sm"/>
            <a:tailEnd type="none" w="sm" len="sm"/>
          </a:ln>
        </p:spPr>
      </p:sp>
      <p:sp>
        <p:nvSpPr>
          <p:cNvPr id="5" name="Freeform 5"/>
          <p:cNvSpPr/>
          <p:nvPr/>
        </p:nvSpPr>
        <p:spPr>
          <a:xfrm>
            <a:off x="9618706" y="9037492"/>
            <a:ext cx="2968854" cy="441617"/>
          </a:xfrm>
          <a:custGeom>
            <a:avLst/>
            <a:gdLst/>
            <a:ahLst/>
            <a:cxnLst/>
            <a:rect l="l" t="t" r="r" b="b"/>
            <a:pathLst>
              <a:path w="2968854" h="441617">
                <a:moveTo>
                  <a:pt x="0" y="0"/>
                </a:moveTo>
                <a:lnTo>
                  <a:pt x="2968854" y="0"/>
                </a:lnTo>
                <a:lnTo>
                  <a:pt x="2968854" y="441616"/>
                </a:lnTo>
                <a:lnTo>
                  <a:pt x="0" y="4416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TextBox 6"/>
          <p:cNvSpPr txBox="1"/>
          <p:nvPr/>
        </p:nvSpPr>
        <p:spPr>
          <a:xfrm>
            <a:off x="2737539" y="5908475"/>
            <a:ext cx="12812922" cy="837844"/>
          </a:xfrm>
          <a:prstGeom prst="rect">
            <a:avLst/>
          </a:prstGeom>
        </p:spPr>
        <p:txBody>
          <a:bodyPr lIns="0" tIns="0" rIns="0" bIns="0" rtlCol="0" anchor="t">
            <a:spAutoFit/>
          </a:bodyPr>
          <a:lstStyle/>
          <a:p>
            <a:pPr marL="0" lvl="0" indent="0" algn="ctr">
              <a:lnSpc>
                <a:spcPts val="6844"/>
              </a:lnSpc>
              <a:spcBef>
                <a:spcPct val="0"/>
              </a:spcBef>
            </a:pPr>
            <a:r>
              <a:rPr lang="en-US" sz="4889">
                <a:solidFill>
                  <a:srgbClr val="0F4662"/>
                </a:solidFill>
                <a:latin typeface="Quicksand"/>
                <a:ea typeface="Quicksand"/>
                <a:cs typeface="Quicksand"/>
                <a:sym typeface="Quicksand"/>
              </a:rPr>
              <a:t>HOUSE HUNT</a:t>
            </a:r>
          </a:p>
        </p:txBody>
      </p:sp>
      <p:sp>
        <p:nvSpPr>
          <p:cNvPr id="7" name="TextBox 7"/>
          <p:cNvSpPr txBox="1"/>
          <p:nvPr/>
        </p:nvSpPr>
        <p:spPr>
          <a:xfrm>
            <a:off x="3322179" y="1967581"/>
            <a:ext cx="11643643" cy="529811"/>
          </a:xfrm>
          <a:prstGeom prst="rect">
            <a:avLst/>
          </a:prstGeom>
        </p:spPr>
        <p:txBody>
          <a:bodyPr lIns="0" tIns="0" rIns="0" bIns="0" rtlCol="0" anchor="t">
            <a:spAutoFit/>
          </a:bodyPr>
          <a:lstStyle/>
          <a:p>
            <a:pPr marL="0" lvl="0" indent="0" algn="ctr">
              <a:lnSpc>
                <a:spcPts val="4397"/>
              </a:lnSpc>
              <a:spcBef>
                <a:spcPct val="0"/>
              </a:spcBef>
            </a:pPr>
            <a:r>
              <a:rPr lang="en-US" sz="3141">
                <a:solidFill>
                  <a:srgbClr val="0F4662"/>
                </a:solidFill>
                <a:latin typeface="Quicksand"/>
                <a:ea typeface="Quicksand"/>
                <a:cs typeface="Quicksand"/>
                <a:sym typeface="Quicksand"/>
              </a:rPr>
              <a:t>Prepared by group 8 AI &amp; DS</a:t>
            </a:r>
          </a:p>
        </p:txBody>
      </p:sp>
      <p:sp>
        <p:nvSpPr>
          <p:cNvPr id="8" name="Freeform 8"/>
          <p:cNvSpPr/>
          <p:nvPr/>
        </p:nvSpPr>
        <p:spPr>
          <a:xfrm>
            <a:off x="5646742" y="807892"/>
            <a:ext cx="2968854" cy="441617"/>
          </a:xfrm>
          <a:custGeom>
            <a:avLst/>
            <a:gdLst/>
            <a:ahLst/>
            <a:cxnLst/>
            <a:rect l="l" t="t" r="r" b="b"/>
            <a:pathLst>
              <a:path w="2968854" h="441617">
                <a:moveTo>
                  <a:pt x="0" y="0"/>
                </a:moveTo>
                <a:lnTo>
                  <a:pt x="2968854" y="0"/>
                </a:lnTo>
                <a:lnTo>
                  <a:pt x="2968854" y="441616"/>
                </a:lnTo>
                <a:lnTo>
                  <a:pt x="0" y="4416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4099486"/>
            <a:chOff x="0" y="0"/>
            <a:chExt cx="4816593" cy="1079700"/>
          </a:xfrm>
        </p:grpSpPr>
        <p:sp>
          <p:nvSpPr>
            <p:cNvPr id="3" name="Freeform 3"/>
            <p:cNvSpPr/>
            <p:nvPr/>
          </p:nvSpPr>
          <p:spPr>
            <a:xfrm>
              <a:off x="0" y="0"/>
              <a:ext cx="4816592" cy="1079700"/>
            </a:xfrm>
            <a:custGeom>
              <a:avLst/>
              <a:gdLst/>
              <a:ahLst/>
              <a:cxnLst/>
              <a:rect l="l" t="t" r="r" b="b"/>
              <a:pathLst>
                <a:path w="4816592" h="1079700">
                  <a:moveTo>
                    <a:pt x="0" y="0"/>
                  </a:moveTo>
                  <a:lnTo>
                    <a:pt x="4816592" y="0"/>
                  </a:lnTo>
                  <a:lnTo>
                    <a:pt x="4816592" y="1079700"/>
                  </a:lnTo>
                  <a:lnTo>
                    <a:pt x="0" y="1079700"/>
                  </a:lnTo>
                  <a:close/>
                </a:path>
              </a:pathLst>
            </a:custGeom>
            <a:solidFill>
              <a:srgbClr val="DBE5EA"/>
            </a:solidFill>
          </p:spPr>
        </p:sp>
        <p:sp>
          <p:nvSpPr>
            <p:cNvPr id="4" name="TextBox 4"/>
            <p:cNvSpPr txBox="1"/>
            <p:nvPr/>
          </p:nvSpPr>
          <p:spPr>
            <a:xfrm>
              <a:off x="0" y="-47625"/>
              <a:ext cx="4816593" cy="1127325"/>
            </a:xfrm>
            <a:prstGeom prst="rect">
              <a:avLst/>
            </a:prstGeom>
          </p:spPr>
          <p:txBody>
            <a:bodyPr lIns="50800" tIns="50800" rIns="50800" bIns="50800" rtlCol="0" anchor="ctr"/>
            <a:lstStyle/>
            <a:p>
              <a:pPr algn="ctr">
                <a:lnSpc>
                  <a:spcPts val="3693"/>
                </a:lnSpc>
              </a:pPr>
              <a:endParaRPr/>
            </a:p>
          </p:txBody>
        </p:sp>
      </p:grpSp>
      <p:grpSp>
        <p:nvGrpSpPr>
          <p:cNvPr id="5" name="Group 5"/>
          <p:cNvGrpSpPr/>
          <p:nvPr/>
        </p:nvGrpSpPr>
        <p:grpSpPr>
          <a:xfrm>
            <a:off x="1219200" y="2523415"/>
            <a:ext cx="3152142" cy="315214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14450" t="-89910" r="-4636" b="-38918"/>
              </a:stretch>
            </a:blipFill>
          </p:spPr>
        </p:sp>
      </p:grpSp>
      <p:grpSp>
        <p:nvGrpSpPr>
          <p:cNvPr id="7" name="Group 7"/>
          <p:cNvGrpSpPr/>
          <p:nvPr/>
        </p:nvGrpSpPr>
        <p:grpSpPr>
          <a:xfrm>
            <a:off x="5715000" y="2523415"/>
            <a:ext cx="3152142" cy="315214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12809" r="-12809" b="-67490"/>
              </a:stretch>
            </a:blipFill>
          </p:spPr>
        </p:sp>
      </p:grpSp>
      <p:grpSp>
        <p:nvGrpSpPr>
          <p:cNvPr id="9" name="Group 9"/>
          <p:cNvGrpSpPr/>
          <p:nvPr/>
        </p:nvGrpSpPr>
        <p:grpSpPr>
          <a:xfrm>
            <a:off x="10259058" y="2523415"/>
            <a:ext cx="3152142" cy="3152142"/>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t="-16666" b="-16666"/>
              </a:stretch>
            </a:blipFill>
          </p:spPr>
        </p:sp>
      </p:grpSp>
      <p:sp>
        <p:nvSpPr>
          <p:cNvPr id="11" name="AutoShape 11"/>
          <p:cNvSpPr/>
          <p:nvPr/>
        </p:nvSpPr>
        <p:spPr>
          <a:xfrm>
            <a:off x="5897880" y="8681205"/>
            <a:ext cx="6492240" cy="0"/>
          </a:xfrm>
          <a:prstGeom prst="line">
            <a:avLst/>
          </a:prstGeom>
          <a:ln w="76200" cap="flat">
            <a:solidFill>
              <a:srgbClr val="0F4662"/>
            </a:solidFill>
            <a:prstDash val="solid"/>
            <a:headEnd type="none" w="sm" len="sm"/>
            <a:tailEnd type="none" w="sm" len="sm"/>
          </a:ln>
        </p:spPr>
      </p:sp>
      <p:sp>
        <p:nvSpPr>
          <p:cNvPr id="12" name="Freeform 12"/>
          <p:cNvSpPr/>
          <p:nvPr/>
        </p:nvSpPr>
        <p:spPr>
          <a:xfrm>
            <a:off x="8304001" y="9529723"/>
            <a:ext cx="1679997" cy="249900"/>
          </a:xfrm>
          <a:custGeom>
            <a:avLst/>
            <a:gdLst/>
            <a:ahLst/>
            <a:cxnLst/>
            <a:rect l="l" t="t" r="r" b="b"/>
            <a:pathLst>
              <a:path w="1679997" h="249900">
                <a:moveTo>
                  <a:pt x="0" y="0"/>
                </a:moveTo>
                <a:lnTo>
                  <a:pt x="1679998" y="0"/>
                </a:lnTo>
                <a:lnTo>
                  <a:pt x="1679998" y="249900"/>
                </a:lnTo>
                <a:lnTo>
                  <a:pt x="0" y="2499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TextBox 13"/>
          <p:cNvSpPr txBox="1"/>
          <p:nvPr/>
        </p:nvSpPr>
        <p:spPr>
          <a:xfrm>
            <a:off x="1028700" y="599709"/>
            <a:ext cx="9914964" cy="1085215"/>
          </a:xfrm>
          <a:prstGeom prst="rect">
            <a:avLst/>
          </a:prstGeom>
        </p:spPr>
        <p:txBody>
          <a:bodyPr lIns="0" tIns="0" rIns="0" bIns="0" rtlCol="0" anchor="t">
            <a:spAutoFit/>
          </a:bodyPr>
          <a:lstStyle/>
          <a:p>
            <a:pPr marL="0" lvl="0" indent="0" algn="l">
              <a:lnSpc>
                <a:spcPts val="8959"/>
              </a:lnSpc>
              <a:spcBef>
                <a:spcPct val="0"/>
              </a:spcBef>
            </a:pPr>
            <a:r>
              <a:rPr lang="en-US" sz="6399" b="1" i="1">
                <a:solidFill>
                  <a:srgbClr val="0F4662"/>
                </a:solidFill>
                <a:latin typeface="Cormorant Garamond Bold Italics"/>
                <a:ea typeface="Cormorant Garamond Bold Italics"/>
                <a:cs typeface="Cormorant Garamond Bold Italics"/>
                <a:sym typeface="Cormorant Garamond Bold Italics"/>
              </a:rPr>
              <a:t>Team Members</a:t>
            </a:r>
          </a:p>
        </p:txBody>
      </p:sp>
      <p:sp>
        <p:nvSpPr>
          <p:cNvPr id="14" name="TextBox 14"/>
          <p:cNvSpPr txBox="1"/>
          <p:nvPr/>
        </p:nvSpPr>
        <p:spPr>
          <a:xfrm>
            <a:off x="4648200" y="6132682"/>
            <a:ext cx="5017320" cy="490855"/>
          </a:xfrm>
          <a:prstGeom prst="rect">
            <a:avLst/>
          </a:prstGeom>
        </p:spPr>
        <p:txBody>
          <a:bodyPr lIns="0" tIns="0" rIns="0" bIns="0" rtlCol="0" anchor="t">
            <a:spAutoFit/>
          </a:bodyPr>
          <a:lstStyle/>
          <a:p>
            <a:pPr marL="0" lvl="0" indent="0" algn="ctr">
              <a:lnSpc>
                <a:spcPts val="3919"/>
              </a:lnSpc>
              <a:spcBef>
                <a:spcPct val="0"/>
              </a:spcBef>
            </a:pPr>
            <a:r>
              <a:rPr lang="en-US" sz="2799" b="1" dirty="0">
                <a:solidFill>
                  <a:srgbClr val="0F4662"/>
                </a:solidFill>
                <a:latin typeface="Quicksand Bold"/>
                <a:ea typeface="Quicksand Bold"/>
                <a:cs typeface="Quicksand Bold"/>
                <a:sym typeface="Quicksand Bold"/>
              </a:rPr>
              <a:t>Piyush Kumar</a:t>
            </a:r>
          </a:p>
        </p:txBody>
      </p:sp>
      <p:sp>
        <p:nvSpPr>
          <p:cNvPr id="15" name="TextBox 15"/>
          <p:cNvSpPr txBox="1"/>
          <p:nvPr/>
        </p:nvSpPr>
        <p:spPr>
          <a:xfrm>
            <a:off x="4572000" y="6757320"/>
            <a:ext cx="5017320" cy="415290"/>
          </a:xfrm>
          <a:prstGeom prst="rect">
            <a:avLst/>
          </a:prstGeom>
        </p:spPr>
        <p:txBody>
          <a:bodyPr lIns="0" tIns="0" rIns="0" bIns="0" rtlCol="0" anchor="t">
            <a:spAutoFit/>
          </a:bodyPr>
          <a:lstStyle/>
          <a:p>
            <a:pPr marL="0" lvl="0" indent="0" algn="ctr">
              <a:lnSpc>
                <a:spcPts val="3359"/>
              </a:lnSpc>
              <a:spcBef>
                <a:spcPct val="0"/>
              </a:spcBef>
            </a:pPr>
            <a:r>
              <a:rPr lang="en-US" sz="2400" dirty="0">
                <a:solidFill>
                  <a:srgbClr val="0F4662"/>
                </a:solidFill>
                <a:latin typeface="Quicksand"/>
                <a:ea typeface="Quicksand"/>
                <a:cs typeface="Quicksand"/>
                <a:sym typeface="Quicksand"/>
              </a:rPr>
              <a:t>2201020713</a:t>
            </a:r>
          </a:p>
        </p:txBody>
      </p:sp>
      <p:sp>
        <p:nvSpPr>
          <p:cNvPr id="16" name="TextBox 16"/>
          <p:cNvSpPr txBox="1"/>
          <p:nvPr/>
        </p:nvSpPr>
        <p:spPr>
          <a:xfrm>
            <a:off x="9296400" y="6129792"/>
            <a:ext cx="5017320" cy="490855"/>
          </a:xfrm>
          <a:prstGeom prst="rect">
            <a:avLst/>
          </a:prstGeom>
        </p:spPr>
        <p:txBody>
          <a:bodyPr lIns="0" tIns="0" rIns="0" bIns="0" rtlCol="0" anchor="t">
            <a:spAutoFit/>
          </a:bodyPr>
          <a:lstStyle/>
          <a:p>
            <a:pPr marL="0" lvl="0" indent="0" algn="ctr">
              <a:lnSpc>
                <a:spcPts val="3919"/>
              </a:lnSpc>
              <a:spcBef>
                <a:spcPct val="0"/>
              </a:spcBef>
            </a:pPr>
            <a:r>
              <a:rPr lang="en-US" sz="2799" b="1" dirty="0">
                <a:solidFill>
                  <a:srgbClr val="0F4662"/>
                </a:solidFill>
                <a:latin typeface="Quicksand Bold"/>
                <a:ea typeface="Quicksand Bold"/>
                <a:cs typeface="Quicksand Bold"/>
                <a:sym typeface="Quicksand Bold"/>
              </a:rPr>
              <a:t>Rahul </a:t>
            </a:r>
            <a:r>
              <a:rPr lang="en-US" sz="2799" b="1" dirty="0" err="1">
                <a:solidFill>
                  <a:srgbClr val="0F4662"/>
                </a:solidFill>
                <a:latin typeface="Quicksand Bold"/>
                <a:ea typeface="Quicksand Bold"/>
                <a:cs typeface="Quicksand Bold"/>
                <a:sym typeface="Quicksand Bold"/>
              </a:rPr>
              <a:t>kumar</a:t>
            </a:r>
            <a:endParaRPr lang="en-US" sz="2799" b="1" dirty="0">
              <a:solidFill>
                <a:srgbClr val="0F4662"/>
              </a:solidFill>
              <a:latin typeface="Quicksand Bold"/>
              <a:ea typeface="Quicksand Bold"/>
              <a:cs typeface="Quicksand Bold"/>
              <a:sym typeface="Quicksand Bold"/>
            </a:endParaRPr>
          </a:p>
        </p:txBody>
      </p:sp>
      <p:sp>
        <p:nvSpPr>
          <p:cNvPr id="17" name="TextBox 17"/>
          <p:cNvSpPr txBox="1"/>
          <p:nvPr/>
        </p:nvSpPr>
        <p:spPr>
          <a:xfrm>
            <a:off x="9308280" y="6757320"/>
            <a:ext cx="5017320" cy="415290"/>
          </a:xfrm>
          <a:prstGeom prst="rect">
            <a:avLst/>
          </a:prstGeom>
        </p:spPr>
        <p:txBody>
          <a:bodyPr lIns="0" tIns="0" rIns="0" bIns="0" rtlCol="0" anchor="t">
            <a:spAutoFit/>
          </a:bodyPr>
          <a:lstStyle/>
          <a:p>
            <a:pPr marL="0" lvl="0" indent="0" algn="ctr">
              <a:lnSpc>
                <a:spcPts val="3359"/>
              </a:lnSpc>
              <a:spcBef>
                <a:spcPct val="0"/>
              </a:spcBef>
            </a:pPr>
            <a:r>
              <a:rPr lang="en-US" sz="2400" dirty="0">
                <a:solidFill>
                  <a:srgbClr val="0F4662"/>
                </a:solidFill>
                <a:latin typeface="Quicksand"/>
                <a:ea typeface="Quicksand"/>
                <a:cs typeface="Quicksand"/>
                <a:sym typeface="Quicksand"/>
              </a:rPr>
              <a:t>2201020254</a:t>
            </a:r>
          </a:p>
        </p:txBody>
      </p:sp>
      <p:sp>
        <p:nvSpPr>
          <p:cNvPr id="18" name="TextBox 18"/>
          <p:cNvSpPr txBox="1"/>
          <p:nvPr/>
        </p:nvSpPr>
        <p:spPr>
          <a:xfrm>
            <a:off x="316680" y="6132682"/>
            <a:ext cx="5017320" cy="490855"/>
          </a:xfrm>
          <a:prstGeom prst="rect">
            <a:avLst/>
          </a:prstGeom>
        </p:spPr>
        <p:txBody>
          <a:bodyPr lIns="0" tIns="0" rIns="0" bIns="0" rtlCol="0" anchor="t">
            <a:spAutoFit/>
          </a:bodyPr>
          <a:lstStyle/>
          <a:p>
            <a:pPr marL="0" lvl="0" indent="0" algn="ctr">
              <a:lnSpc>
                <a:spcPts val="3919"/>
              </a:lnSpc>
              <a:spcBef>
                <a:spcPct val="0"/>
              </a:spcBef>
            </a:pPr>
            <a:r>
              <a:rPr lang="en-US" sz="2799" b="1" dirty="0">
                <a:solidFill>
                  <a:srgbClr val="0F4662"/>
                </a:solidFill>
                <a:latin typeface="Quicksand Bold"/>
                <a:ea typeface="Quicksand Bold"/>
                <a:cs typeface="Quicksand Bold"/>
                <a:sym typeface="Quicksand Bold"/>
              </a:rPr>
              <a:t>Partha Sarathi Nayak</a:t>
            </a:r>
          </a:p>
        </p:txBody>
      </p:sp>
      <p:sp>
        <p:nvSpPr>
          <p:cNvPr id="19" name="TextBox 19"/>
          <p:cNvSpPr txBox="1"/>
          <p:nvPr/>
        </p:nvSpPr>
        <p:spPr>
          <a:xfrm>
            <a:off x="152400" y="6760210"/>
            <a:ext cx="5017320" cy="415290"/>
          </a:xfrm>
          <a:prstGeom prst="rect">
            <a:avLst/>
          </a:prstGeom>
        </p:spPr>
        <p:txBody>
          <a:bodyPr lIns="0" tIns="0" rIns="0" bIns="0" rtlCol="0" anchor="t">
            <a:spAutoFit/>
          </a:bodyPr>
          <a:lstStyle/>
          <a:p>
            <a:pPr marL="0" lvl="0" indent="0" algn="ctr">
              <a:lnSpc>
                <a:spcPts val="3359"/>
              </a:lnSpc>
              <a:spcBef>
                <a:spcPct val="0"/>
              </a:spcBef>
            </a:pPr>
            <a:r>
              <a:rPr lang="en-US" sz="2400" dirty="0">
                <a:solidFill>
                  <a:srgbClr val="0F4662"/>
                </a:solidFill>
                <a:latin typeface="Quicksand"/>
                <a:ea typeface="Quicksand"/>
                <a:cs typeface="Quicksand"/>
                <a:sym typeface="Quicksand"/>
              </a:rPr>
              <a:t>2201020253</a:t>
            </a:r>
          </a:p>
        </p:txBody>
      </p:sp>
      <p:sp>
        <p:nvSpPr>
          <p:cNvPr id="28" name="Oval 27">
            <a:extLst>
              <a:ext uri="{FF2B5EF4-FFF2-40B4-BE49-F238E27FC236}">
                <a16:creationId xmlns:a16="http://schemas.microsoft.com/office/drawing/2014/main" id="{8B69576F-7AD0-D3A2-A706-AD176DE06309}"/>
              </a:ext>
            </a:extLst>
          </p:cNvPr>
          <p:cNvSpPr/>
          <p:nvPr/>
        </p:nvSpPr>
        <p:spPr>
          <a:xfrm>
            <a:off x="14325600" y="2618438"/>
            <a:ext cx="2921313" cy="2962096"/>
          </a:xfrm>
          <a:prstGeom prst="ellipse">
            <a:avLst/>
          </a:prstGeom>
          <a:blipFill dpi="0" rotWithShape="1">
            <a:blip r:embed="rId7"/>
            <a:srcRect/>
            <a:stretch>
              <a:fillRect l="-30000"/>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16">
            <a:extLst>
              <a:ext uri="{FF2B5EF4-FFF2-40B4-BE49-F238E27FC236}">
                <a16:creationId xmlns:a16="http://schemas.microsoft.com/office/drawing/2014/main" id="{B6E07F78-9437-2237-27E1-7E6DD1246B1D}"/>
              </a:ext>
            </a:extLst>
          </p:cNvPr>
          <p:cNvSpPr txBox="1"/>
          <p:nvPr/>
        </p:nvSpPr>
        <p:spPr>
          <a:xfrm>
            <a:off x="13411200" y="6089404"/>
            <a:ext cx="5017320" cy="461280"/>
          </a:xfrm>
          <a:prstGeom prst="rect">
            <a:avLst/>
          </a:prstGeom>
        </p:spPr>
        <p:txBody>
          <a:bodyPr lIns="0" tIns="0" rIns="0" bIns="0" rtlCol="0" anchor="t">
            <a:spAutoFit/>
          </a:bodyPr>
          <a:lstStyle/>
          <a:p>
            <a:pPr marL="0" lvl="0" indent="0" algn="ctr">
              <a:lnSpc>
                <a:spcPts val="3919"/>
              </a:lnSpc>
              <a:spcBef>
                <a:spcPct val="0"/>
              </a:spcBef>
            </a:pPr>
            <a:r>
              <a:rPr lang="en-US" sz="2799" b="1" dirty="0">
                <a:solidFill>
                  <a:srgbClr val="0F4662"/>
                </a:solidFill>
                <a:latin typeface="Quicksand Bold"/>
                <a:ea typeface="Quicksand Bold"/>
                <a:cs typeface="Quicksand Bold"/>
                <a:sym typeface="Quicksand Bold"/>
              </a:rPr>
              <a:t>Mohammad Esmile Dabir</a:t>
            </a:r>
          </a:p>
        </p:txBody>
      </p:sp>
      <p:sp>
        <p:nvSpPr>
          <p:cNvPr id="30" name="TextBox 17">
            <a:extLst>
              <a:ext uri="{FF2B5EF4-FFF2-40B4-BE49-F238E27FC236}">
                <a16:creationId xmlns:a16="http://schemas.microsoft.com/office/drawing/2014/main" id="{3662D121-9A01-DFE1-F349-8DF0D275AF62}"/>
              </a:ext>
            </a:extLst>
          </p:cNvPr>
          <p:cNvSpPr txBox="1"/>
          <p:nvPr/>
        </p:nvSpPr>
        <p:spPr>
          <a:xfrm>
            <a:off x="13411200" y="6717924"/>
            <a:ext cx="5017320" cy="415290"/>
          </a:xfrm>
          <a:prstGeom prst="rect">
            <a:avLst/>
          </a:prstGeom>
        </p:spPr>
        <p:txBody>
          <a:bodyPr lIns="0" tIns="0" rIns="0" bIns="0" rtlCol="0" anchor="t">
            <a:spAutoFit/>
          </a:bodyPr>
          <a:lstStyle/>
          <a:p>
            <a:pPr marL="0" lvl="0" indent="0" algn="ctr">
              <a:lnSpc>
                <a:spcPts val="3359"/>
              </a:lnSpc>
              <a:spcBef>
                <a:spcPct val="0"/>
              </a:spcBef>
            </a:pPr>
            <a:r>
              <a:rPr lang="en-US" sz="2400" dirty="0">
                <a:solidFill>
                  <a:srgbClr val="0F4662"/>
                </a:solidFill>
                <a:latin typeface="Quicksand"/>
                <a:ea typeface="Quicksand"/>
                <a:cs typeface="Quicksand"/>
                <a:sym typeface="Quicksand"/>
              </a:rPr>
              <a:t>2201020688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BE5EA"/>
        </a:solidFill>
        <a:effectLst/>
      </p:bgPr>
    </p:bg>
    <p:spTree>
      <p:nvGrpSpPr>
        <p:cNvPr id="1" name=""/>
        <p:cNvGrpSpPr/>
        <p:nvPr/>
      </p:nvGrpSpPr>
      <p:grpSpPr>
        <a:xfrm>
          <a:off x="0" y="0"/>
          <a:ext cx="0" cy="0"/>
          <a:chOff x="0" y="0"/>
          <a:chExt cx="0" cy="0"/>
        </a:xfrm>
      </p:grpSpPr>
      <p:sp>
        <p:nvSpPr>
          <p:cNvPr id="2" name="Freeform 2"/>
          <p:cNvSpPr/>
          <p:nvPr/>
        </p:nvSpPr>
        <p:spPr>
          <a:xfrm>
            <a:off x="1028700" y="4051199"/>
            <a:ext cx="9554968" cy="5697150"/>
          </a:xfrm>
          <a:custGeom>
            <a:avLst/>
            <a:gdLst/>
            <a:ahLst/>
            <a:cxnLst/>
            <a:rect l="l" t="t" r="r" b="b"/>
            <a:pathLst>
              <a:path w="9554968" h="5697150">
                <a:moveTo>
                  <a:pt x="0" y="0"/>
                </a:moveTo>
                <a:lnTo>
                  <a:pt x="9554968" y="0"/>
                </a:lnTo>
                <a:lnTo>
                  <a:pt x="9554968" y="5697149"/>
                </a:lnTo>
                <a:lnTo>
                  <a:pt x="0" y="5697149"/>
                </a:lnTo>
                <a:lnTo>
                  <a:pt x="0" y="0"/>
                </a:lnTo>
                <a:close/>
              </a:path>
            </a:pathLst>
          </a:custGeom>
          <a:blipFill>
            <a:blip r:embed="rId2"/>
            <a:stretch>
              <a:fillRect/>
            </a:stretch>
          </a:blipFill>
        </p:spPr>
      </p:sp>
      <p:sp>
        <p:nvSpPr>
          <p:cNvPr id="3" name="TextBox 3"/>
          <p:cNvSpPr txBox="1"/>
          <p:nvPr/>
        </p:nvSpPr>
        <p:spPr>
          <a:xfrm>
            <a:off x="1028700" y="609234"/>
            <a:ext cx="13623542" cy="953135"/>
          </a:xfrm>
          <a:prstGeom prst="rect">
            <a:avLst/>
          </a:prstGeom>
        </p:spPr>
        <p:txBody>
          <a:bodyPr lIns="0" tIns="0" rIns="0" bIns="0" rtlCol="0" anchor="t">
            <a:spAutoFit/>
          </a:bodyPr>
          <a:lstStyle/>
          <a:p>
            <a:pPr marL="0" lvl="0" indent="0" algn="l">
              <a:lnSpc>
                <a:spcPts val="7840"/>
              </a:lnSpc>
              <a:spcBef>
                <a:spcPct val="0"/>
              </a:spcBef>
            </a:pPr>
            <a:r>
              <a:rPr lang="en-US" sz="5600" b="1" i="1">
                <a:solidFill>
                  <a:srgbClr val="0F4662"/>
                </a:solidFill>
                <a:latin typeface="Cormorant Garamond Bold Italics"/>
                <a:ea typeface="Cormorant Garamond Bold Italics"/>
                <a:cs typeface="Cormorant Garamond Bold Italics"/>
                <a:sym typeface="Cormorant Garamond Bold Italics"/>
              </a:rPr>
              <a:t>Data Analysis - Median Income VS House Value</a:t>
            </a:r>
          </a:p>
        </p:txBody>
      </p:sp>
      <p:sp>
        <p:nvSpPr>
          <p:cNvPr id="4" name="TextBox 4"/>
          <p:cNvSpPr txBox="1"/>
          <p:nvPr/>
        </p:nvSpPr>
        <p:spPr>
          <a:xfrm>
            <a:off x="1028700" y="1746149"/>
            <a:ext cx="16230600" cy="1949450"/>
          </a:xfrm>
          <a:prstGeom prst="rect">
            <a:avLst/>
          </a:prstGeom>
        </p:spPr>
        <p:txBody>
          <a:bodyPr lIns="0" tIns="0" rIns="0" bIns="0" rtlCol="0" anchor="t">
            <a:spAutoFit/>
          </a:bodyPr>
          <a:lstStyle/>
          <a:p>
            <a:pPr marL="0" lvl="0" indent="0" algn="l">
              <a:lnSpc>
                <a:spcPts val="3910"/>
              </a:lnSpc>
            </a:pPr>
            <a:r>
              <a:rPr lang="en-US" sz="2300">
                <a:solidFill>
                  <a:srgbClr val="0F4662"/>
                </a:solidFill>
                <a:latin typeface="Quicksand"/>
                <a:ea typeface="Quicksand"/>
                <a:cs typeface="Quicksand"/>
                <a:sym typeface="Quicksand"/>
              </a:rPr>
              <a:t>This graph shows a linear regression analysis of median income vs. median house value. The blue dots represent actual data points, while the red line is the regression line showing the predicted trend. It suggests that as median income increases, median house value generally increases too, though the relationship becomes less linear at higher values due to a noticeable cap in house prices around $500,000.</a:t>
            </a:r>
          </a:p>
        </p:txBody>
      </p:sp>
      <p:sp>
        <p:nvSpPr>
          <p:cNvPr id="5" name="TextBox 5"/>
          <p:cNvSpPr txBox="1"/>
          <p:nvPr/>
        </p:nvSpPr>
        <p:spPr>
          <a:xfrm>
            <a:off x="10593193" y="8331028"/>
            <a:ext cx="7039146" cy="1417320"/>
          </a:xfrm>
          <a:prstGeom prst="rect">
            <a:avLst/>
          </a:prstGeom>
        </p:spPr>
        <p:txBody>
          <a:bodyPr lIns="0" tIns="0" rIns="0" bIns="0" rtlCol="0" anchor="t">
            <a:spAutoFit/>
          </a:bodyPr>
          <a:lstStyle/>
          <a:p>
            <a:pPr algn="ctr">
              <a:lnSpc>
                <a:spcPts val="3780"/>
              </a:lnSpc>
            </a:pPr>
            <a:r>
              <a:rPr lang="en-US" sz="2700">
                <a:solidFill>
                  <a:srgbClr val="0F4662"/>
                </a:solidFill>
                <a:latin typeface="Quicksand"/>
                <a:ea typeface="Quicksand"/>
                <a:cs typeface="Quicksand"/>
                <a:sym typeface="Quicksand"/>
              </a:rPr>
              <a:t>Mean Absolute Error (MAE): 62625.93</a:t>
            </a:r>
          </a:p>
          <a:p>
            <a:pPr algn="ctr">
              <a:lnSpc>
                <a:spcPts val="3780"/>
              </a:lnSpc>
            </a:pPr>
            <a:r>
              <a:rPr lang="en-US" sz="2700">
                <a:solidFill>
                  <a:srgbClr val="0F4662"/>
                </a:solidFill>
                <a:latin typeface="Quicksand"/>
                <a:ea typeface="Quicksand"/>
                <a:cs typeface="Quicksand"/>
                <a:sym typeface="Quicksand"/>
              </a:rPr>
              <a:t>Root Mean Squared Error (RMSE): 83733.57</a:t>
            </a:r>
          </a:p>
          <a:p>
            <a:pPr algn="ctr">
              <a:lnSpc>
                <a:spcPts val="3780"/>
              </a:lnSpc>
            </a:pPr>
            <a:r>
              <a:rPr lang="en-US" sz="2700">
                <a:solidFill>
                  <a:srgbClr val="0F4662"/>
                </a:solidFill>
                <a:latin typeface="Quicksand"/>
                <a:ea typeface="Quicksand"/>
                <a:cs typeface="Quicksand"/>
                <a:sym typeface="Quicksand"/>
              </a:rPr>
              <a:t>R-squared (R²) Score: 0.4734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BE5EA"/>
        </a:solidFill>
        <a:effectLst/>
      </p:bgPr>
    </p:bg>
    <p:spTree>
      <p:nvGrpSpPr>
        <p:cNvPr id="1" name=""/>
        <p:cNvGrpSpPr/>
        <p:nvPr/>
      </p:nvGrpSpPr>
      <p:grpSpPr>
        <a:xfrm>
          <a:off x="0" y="0"/>
          <a:ext cx="0" cy="0"/>
          <a:chOff x="0" y="0"/>
          <a:chExt cx="0" cy="0"/>
        </a:xfrm>
      </p:grpSpPr>
      <p:sp>
        <p:nvSpPr>
          <p:cNvPr id="2" name="Freeform 2"/>
          <p:cNvSpPr/>
          <p:nvPr/>
        </p:nvSpPr>
        <p:spPr>
          <a:xfrm>
            <a:off x="4268527" y="4255068"/>
            <a:ext cx="9750946" cy="5326454"/>
          </a:xfrm>
          <a:custGeom>
            <a:avLst/>
            <a:gdLst/>
            <a:ahLst/>
            <a:cxnLst/>
            <a:rect l="l" t="t" r="r" b="b"/>
            <a:pathLst>
              <a:path w="9750946" h="5326454">
                <a:moveTo>
                  <a:pt x="0" y="0"/>
                </a:moveTo>
                <a:lnTo>
                  <a:pt x="9750946" y="0"/>
                </a:lnTo>
                <a:lnTo>
                  <a:pt x="9750946" y="5326454"/>
                </a:lnTo>
                <a:lnTo>
                  <a:pt x="0" y="5326454"/>
                </a:lnTo>
                <a:lnTo>
                  <a:pt x="0" y="0"/>
                </a:lnTo>
                <a:close/>
              </a:path>
            </a:pathLst>
          </a:custGeom>
          <a:blipFill>
            <a:blip r:embed="rId2"/>
            <a:stretch>
              <a:fillRect/>
            </a:stretch>
          </a:blipFill>
        </p:spPr>
      </p:sp>
      <p:sp>
        <p:nvSpPr>
          <p:cNvPr id="3" name="TextBox 3"/>
          <p:cNvSpPr txBox="1"/>
          <p:nvPr/>
        </p:nvSpPr>
        <p:spPr>
          <a:xfrm>
            <a:off x="1028700" y="609234"/>
            <a:ext cx="13623542" cy="969645"/>
          </a:xfrm>
          <a:prstGeom prst="rect">
            <a:avLst/>
          </a:prstGeom>
        </p:spPr>
        <p:txBody>
          <a:bodyPr lIns="0" tIns="0" rIns="0" bIns="0" rtlCol="0" anchor="t">
            <a:spAutoFit/>
          </a:bodyPr>
          <a:lstStyle/>
          <a:p>
            <a:pPr marL="0" lvl="0" indent="0" algn="l">
              <a:lnSpc>
                <a:spcPts val="7980"/>
              </a:lnSpc>
              <a:spcBef>
                <a:spcPct val="0"/>
              </a:spcBef>
            </a:pPr>
            <a:r>
              <a:rPr lang="en-US" sz="5700" b="1" i="1">
                <a:solidFill>
                  <a:srgbClr val="0F4662"/>
                </a:solidFill>
                <a:latin typeface="Cormorant Garamond Bold Italics"/>
                <a:ea typeface="Cormorant Garamond Bold Italics"/>
                <a:cs typeface="Cormorant Garamond Bold Italics"/>
                <a:sym typeface="Cormorant Garamond Bold Italics"/>
              </a:rPr>
              <a:t>Data Analysis - Population Distribution</a:t>
            </a:r>
          </a:p>
        </p:txBody>
      </p:sp>
      <p:sp>
        <p:nvSpPr>
          <p:cNvPr id="4" name="TextBox 4"/>
          <p:cNvSpPr txBox="1"/>
          <p:nvPr/>
        </p:nvSpPr>
        <p:spPr>
          <a:xfrm>
            <a:off x="1028700" y="1736624"/>
            <a:ext cx="16230600" cy="2028825"/>
          </a:xfrm>
          <a:prstGeom prst="rect">
            <a:avLst/>
          </a:prstGeom>
        </p:spPr>
        <p:txBody>
          <a:bodyPr lIns="0" tIns="0" rIns="0" bIns="0" rtlCol="0" anchor="t">
            <a:spAutoFit/>
          </a:bodyPr>
          <a:lstStyle/>
          <a:p>
            <a:pPr marL="0" lvl="0" indent="0" algn="l">
              <a:lnSpc>
                <a:spcPts val="4079"/>
              </a:lnSpc>
            </a:pPr>
            <a:r>
              <a:rPr lang="en-US" sz="2400">
                <a:solidFill>
                  <a:srgbClr val="0F4662"/>
                </a:solidFill>
                <a:latin typeface="Quicksand"/>
                <a:ea typeface="Quicksand"/>
                <a:cs typeface="Quicksand"/>
                <a:sym typeface="Quicksand"/>
              </a:rPr>
              <a:t>This bar chart displays the population distribution by housing median age (0–30 years). It shows that homes with a median age between 15 and 17 years have the highest population density, indicating a larger number of people reside in relatively newer housing areas. The distribution is uneven, with noticeable peaks around housing ages 5, 15–17, and 25–26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BE5EA"/>
        </a:solidFill>
        <a:effectLst/>
      </p:bgPr>
    </p:bg>
    <p:spTree>
      <p:nvGrpSpPr>
        <p:cNvPr id="1" name=""/>
        <p:cNvGrpSpPr/>
        <p:nvPr/>
      </p:nvGrpSpPr>
      <p:grpSpPr>
        <a:xfrm>
          <a:off x="0" y="0"/>
          <a:ext cx="0" cy="0"/>
          <a:chOff x="0" y="0"/>
          <a:chExt cx="0" cy="0"/>
        </a:xfrm>
      </p:grpSpPr>
      <p:sp>
        <p:nvSpPr>
          <p:cNvPr id="2" name="Freeform 2"/>
          <p:cNvSpPr/>
          <p:nvPr/>
        </p:nvSpPr>
        <p:spPr>
          <a:xfrm>
            <a:off x="3250522" y="4131802"/>
            <a:ext cx="11301259" cy="5989667"/>
          </a:xfrm>
          <a:custGeom>
            <a:avLst/>
            <a:gdLst/>
            <a:ahLst/>
            <a:cxnLst/>
            <a:rect l="l" t="t" r="r" b="b"/>
            <a:pathLst>
              <a:path w="11301259" h="5989667">
                <a:moveTo>
                  <a:pt x="0" y="0"/>
                </a:moveTo>
                <a:lnTo>
                  <a:pt x="11301259" y="0"/>
                </a:lnTo>
                <a:lnTo>
                  <a:pt x="11301259" y="5989667"/>
                </a:lnTo>
                <a:lnTo>
                  <a:pt x="0" y="5989667"/>
                </a:lnTo>
                <a:lnTo>
                  <a:pt x="0" y="0"/>
                </a:lnTo>
                <a:close/>
              </a:path>
            </a:pathLst>
          </a:custGeom>
          <a:blipFill>
            <a:blip r:embed="rId2"/>
            <a:stretch>
              <a:fillRect t="-52" b="-52"/>
            </a:stretch>
          </a:blipFill>
        </p:spPr>
      </p:sp>
      <p:sp>
        <p:nvSpPr>
          <p:cNvPr id="3" name="TextBox 3"/>
          <p:cNvSpPr txBox="1"/>
          <p:nvPr/>
        </p:nvSpPr>
        <p:spPr>
          <a:xfrm>
            <a:off x="1028700" y="609234"/>
            <a:ext cx="13623542" cy="969645"/>
          </a:xfrm>
          <a:prstGeom prst="rect">
            <a:avLst/>
          </a:prstGeom>
        </p:spPr>
        <p:txBody>
          <a:bodyPr lIns="0" tIns="0" rIns="0" bIns="0" rtlCol="0" anchor="t">
            <a:spAutoFit/>
          </a:bodyPr>
          <a:lstStyle/>
          <a:p>
            <a:pPr marL="0" lvl="0" indent="0" algn="l">
              <a:lnSpc>
                <a:spcPts val="7980"/>
              </a:lnSpc>
              <a:spcBef>
                <a:spcPct val="0"/>
              </a:spcBef>
            </a:pPr>
            <a:r>
              <a:rPr lang="en-US" sz="5700" b="1" i="1">
                <a:solidFill>
                  <a:srgbClr val="0F4662"/>
                </a:solidFill>
                <a:latin typeface="Cormorant Garamond Bold Italics"/>
                <a:ea typeface="Cormorant Garamond Bold Italics"/>
                <a:cs typeface="Cormorant Garamond Bold Italics"/>
                <a:sym typeface="Cormorant Garamond Bold Italics"/>
              </a:rPr>
              <a:t>Data Analysis - Household  Distribution</a:t>
            </a:r>
          </a:p>
        </p:txBody>
      </p:sp>
      <p:sp>
        <p:nvSpPr>
          <p:cNvPr id="4" name="TextBox 4"/>
          <p:cNvSpPr txBox="1"/>
          <p:nvPr/>
        </p:nvSpPr>
        <p:spPr>
          <a:xfrm>
            <a:off x="1028700" y="1736624"/>
            <a:ext cx="16230600" cy="2028825"/>
          </a:xfrm>
          <a:prstGeom prst="rect">
            <a:avLst/>
          </a:prstGeom>
        </p:spPr>
        <p:txBody>
          <a:bodyPr lIns="0" tIns="0" rIns="0" bIns="0" rtlCol="0" anchor="t">
            <a:spAutoFit/>
          </a:bodyPr>
          <a:lstStyle/>
          <a:p>
            <a:pPr marL="0" lvl="0" indent="0" algn="l">
              <a:lnSpc>
                <a:spcPts val="4079"/>
              </a:lnSpc>
            </a:pPr>
            <a:r>
              <a:rPr lang="en-US" sz="2400">
                <a:solidFill>
                  <a:srgbClr val="0F4662"/>
                </a:solidFill>
                <a:latin typeface="Quicksand"/>
                <a:ea typeface="Quicksand"/>
                <a:cs typeface="Quicksand"/>
                <a:sym typeface="Quicksand"/>
              </a:rPr>
              <a:t>This bar chart shows the distribution of households by housing median age (0–100 years). A significant number of households are concentrated around 15–17 years, with a sharp spike at age 52, likely indicating an upper cap or data grouping. The distribution suggests most houses are relatively mid-aged, with fewer very new or very old houses.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BE5EA"/>
        </a:solidFill>
        <a:effectLst/>
      </p:bgPr>
    </p:bg>
    <p:spTree>
      <p:nvGrpSpPr>
        <p:cNvPr id="1" name=""/>
        <p:cNvGrpSpPr/>
        <p:nvPr/>
      </p:nvGrpSpPr>
      <p:grpSpPr>
        <a:xfrm>
          <a:off x="0" y="0"/>
          <a:ext cx="0" cy="0"/>
          <a:chOff x="0" y="0"/>
          <a:chExt cx="0" cy="0"/>
        </a:xfrm>
      </p:grpSpPr>
      <p:sp>
        <p:nvSpPr>
          <p:cNvPr id="2" name="Freeform 2"/>
          <p:cNvSpPr/>
          <p:nvPr/>
        </p:nvSpPr>
        <p:spPr>
          <a:xfrm>
            <a:off x="1028700" y="4737989"/>
            <a:ext cx="6265308" cy="4659823"/>
          </a:xfrm>
          <a:custGeom>
            <a:avLst/>
            <a:gdLst/>
            <a:ahLst/>
            <a:cxnLst/>
            <a:rect l="l" t="t" r="r" b="b"/>
            <a:pathLst>
              <a:path w="6265308" h="4659823">
                <a:moveTo>
                  <a:pt x="0" y="0"/>
                </a:moveTo>
                <a:lnTo>
                  <a:pt x="6265308" y="0"/>
                </a:lnTo>
                <a:lnTo>
                  <a:pt x="6265308" y="4659824"/>
                </a:lnTo>
                <a:lnTo>
                  <a:pt x="0" y="4659824"/>
                </a:lnTo>
                <a:lnTo>
                  <a:pt x="0" y="0"/>
                </a:lnTo>
                <a:close/>
              </a:path>
            </a:pathLst>
          </a:custGeom>
          <a:blipFill>
            <a:blip r:embed="rId2"/>
            <a:stretch>
              <a:fillRect l="-100000"/>
            </a:stretch>
          </a:blipFill>
        </p:spPr>
      </p:sp>
      <p:sp>
        <p:nvSpPr>
          <p:cNvPr id="3" name="TextBox 3"/>
          <p:cNvSpPr txBox="1"/>
          <p:nvPr/>
        </p:nvSpPr>
        <p:spPr>
          <a:xfrm>
            <a:off x="1028700" y="609234"/>
            <a:ext cx="13623542" cy="969645"/>
          </a:xfrm>
          <a:prstGeom prst="rect">
            <a:avLst/>
          </a:prstGeom>
        </p:spPr>
        <p:txBody>
          <a:bodyPr lIns="0" tIns="0" rIns="0" bIns="0" rtlCol="0" anchor="t">
            <a:spAutoFit/>
          </a:bodyPr>
          <a:lstStyle/>
          <a:p>
            <a:pPr marL="0" lvl="0" indent="0" algn="l">
              <a:lnSpc>
                <a:spcPts val="7980"/>
              </a:lnSpc>
              <a:spcBef>
                <a:spcPct val="0"/>
              </a:spcBef>
            </a:pPr>
            <a:r>
              <a:rPr lang="en-US" sz="5700" b="1" i="1">
                <a:solidFill>
                  <a:srgbClr val="0F4662"/>
                </a:solidFill>
                <a:latin typeface="Cormorant Garamond Bold Italics"/>
                <a:ea typeface="Cormorant Garamond Bold Italics"/>
                <a:cs typeface="Cormorant Garamond Bold Italics"/>
                <a:sym typeface="Cormorant Garamond Bold Italics"/>
              </a:rPr>
              <a:t>Data Analysis - Total Rooms vs House Value</a:t>
            </a:r>
          </a:p>
        </p:txBody>
      </p:sp>
      <p:sp>
        <p:nvSpPr>
          <p:cNvPr id="4" name="TextBox 4"/>
          <p:cNvSpPr txBox="1"/>
          <p:nvPr/>
        </p:nvSpPr>
        <p:spPr>
          <a:xfrm>
            <a:off x="1028700" y="1736624"/>
            <a:ext cx="16230600" cy="2543175"/>
          </a:xfrm>
          <a:prstGeom prst="rect">
            <a:avLst/>
          </a:prstGeom>
        </p:spPr>
        <p:txBody>
          <a:bodyPr lIns="0" tIns="0" rIns="0" bIns="0" rtlCol="0" anchor="t">
            <a:spAutoFit/>
          </a:bodyPr>
          <a:lstStyle/>
          <a:p>
            <a:pPr marL="0" lvl="0" indent="0" algn="l">
              <a:lnSpc>
                <a:spcPts val="4079"/>
              </a:lnSpc>
            </a:pPr>
            <a:r>
              <a:rPr lang="en-US" sz="2400">
                <a:solidFill>
                  <a:srgbClr val="0F4662"/>
                </a:solidFill>
                <a:latin typeface="Quicksand"/>
                <a:ea typeface="Quicksand"/>
                <a:cs typeface="Quicksand"/>
                <a:sym typeface="Quicksand"/>
              </a:rPr>
              <a:t>The right-hand scatter plot illustrates the relationship between Total Rooms and Median House Value, revealing a conspicuously negligible linear association. The near-horizontal regression line underscores the statistical insignificance of total room count as a predictive feature for house value in this context. This suggests that, despite larger properties potentially containing more rooms, room quantity alone lacks explanatory power in influencing valuation, likely due to underlying multicollinearity or confounding socio-economic variables.</a:t>
            </a:r>
          </a:p>
        </p:txBody>
      </p:sp>
      <p:sp>
        <p:nvSpPr>
          <p:cNvPr id="5" name="TextBox 5"/>
          <p:cNvSpPr txBox="1"/>
          <p:nvPr/>
        </p:nvSpPr>
        <p:spPr>
          <a:xfrm>
            <a:off x="7294008" y="7980493"/>
            <a:ext cx="7039146" cy="1417320"/>
          </a:xfrm>
          <a:prstGeom prst="rect">
            <a:avLst/>
          </a:prstGeom>
        </p:spPr>
        <p:txBody>
          <a:bodyPr lIns="0" tIns="0" rIns="0" bIns="0" rtlCol="0" anchor="t">
            <a:spAutoFit/>
          </a:bodyPr>
          <a:lstStyle/>
          <a:p>
            <a:pPr algn="ctr">
              <a:lnSpc>
                <a:spcPts val="3780"/>
              </a:lnSpc>
            </a:pPr>
            <a:r>
              <a:rPr lang="en-US" sz="2700">
                <a:solidFill>
                  <a:srgbClr val="0F4662"/>
                </a:solidFill>
                <a:latin typeface="Quicksand"/>
                <a:ea typeface="Quicksand"/>
                <a:cs typeface="Quicksand"/>
                <a:sym typeface="Quicksand"/>
              </a:rPr>
              <a:t>Mean Absolute Error (MAE): 89931.68</a:t>
            </a:r>
          </a:p>
          <a:p>
            <a:pPr algn="ctr">
              <a:lnSpc>
                <a:spcPts val="3780"/>
              </a:lnSpc>
            </a:pPr>
            <a:r>
              <a:rPr lang="en-US" sz="2700">
                <a:solidFill>
                  <a:srgbClr val="0F4662"/>
                </a:solidFill>
                <a:latin typeface="Quicksand"/>
                <a:ea typeface="Quicksand"/>
                <a:cs typeface="Quicksand"/>
                <a:sym typeface="Quicksand"/>
              </a:rPr>
              <a:t>Root Mean Squared Error (RMSE): 114349.74</a:t>
            </a:r>
          </a:p>
          <a:p>
            <a:pPr algn="ctr">
              <a:lnSpc>
                <a:spcPts val="3780"/>
              </a:lnSpc>
            </a:pPr>
            <a:r>
              <a:rPr lang="en-US" sz="2700">
                <a:solidFill>
                  <a:srgbClr val="0F4662"/>
                </a:solidFill>
                <a:latin typeface="Quicksand"/>
                <a:ea typeface="Quicksand"/>
                <a:cs typeface="Quicksand"/>
                <a:sym typeface="Quicksand"/>
              </a:rPr>
              <a:t>R-squared (R²) Score: 0.0180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BE5EA"/>
        </a:solidFill>
        <a:effectLst/>
      </p:bgPr>
    </p:bg>
    <p:spTree>
      <p:nvGrpSpPr>
        <p:cNvPr id="1" name=""/>
        <p:cNvGrpSpPr/>
        <p:nvPr/>
      </p:nvGrpSpPr>
      <p:grpSpPr>
        <a:xfrm>
          <a:off x="0" y="0"/>
          <a:ext cx="0" cy="0"/>
          <a:chOff x="0" y="0"/>
          <a:chExt cx="0" cy="0"/>
        </a:xfrm>
      </p:grpSpPr>
      <p:sp>
        <p:nvSpPr>
          <p:cNvPr id="2" name="Freeform 2"/>
          <p:cNvSpPr/>
          <p:nvPr/>
        </p:nvSpPr>
        <p:spPr>
          <a:xfrm>
            <a:off x="4901266" y="4700147"/>
            <a:ext cx="7839487" cy="5482308"/>
          </a:xfrm>
          <a:custGeom>
            <a:avLst/>
            <a:gdLst/>
            <a:ahLst/>
            <a:cxnLst/>
            <a:rect l="l" t="t" r="r" b="b"/>
            <a:pathLst>
              <a:path w="7839487" h="5482308">
                <a:moveTo>
                  <a:pt x="0" y="0"/>
                </a:moveTo>
                <a:lnTo>
                  <a:pt x="7839487" y="0"/>
                </a:lnTo>
                <a:lnTo>
                  <a:pt x="7839487" y="5482307"/>
                </a:lnTo>
                <a:lnTo>
                  <a:pt x="0" y="5482307"/>
                </a:lnTo>
                <a:lnTo>
                  <a:pt x="0" y="0"/>
                </a:lnTo>
                <a:close/>
              </a:path>
            </a:pathLst>
          </a:custGeom>
          <a:blipFill>
            <a:blip r:embed="rId2"/>
            <a:stretch>
              <a:fillRect/>
            </a:stretch>
          </a:blipFill>
        </p:spPr>
      </p:sp>
      <p:sp>
        <p:nvSpPr>
          <p:cNvPr id="3" name="TextBox 3"/>
          <p:cNvSpPr txBox="1"/>
          <p:nvPr/>
        </p:nvSpPr>
        <p:spPr>
          <a:xfrm>
            <a:off x="1028700" y="609234"/>
            <a:ext cx="13623542" cy="969645"/>
          </a:xfrm>
          <a:prstGeom prst="rect">
            <a:avLst/>
          </a:prstGeom>
        </p:spPr>
        <p:txBody>
          <a:bodyPr lIns="0" tIns="0" rIns="0" bIns="0" rtlCol="0" anchor="t">
            <a:spAutoFit/>
          </a:bodyPr>
          <a:lstStyle/>
          <a:p>
            <a:pPr marL="0" lvl="0" indent="0" algn="l">
              <a:lnSpc>
                <a:spcPts val="7980"/>
              </a:lnSpc>
              <a:spcBef>
                <a:spcPct val="0"/>
              </a:spcBef>
            </a:pPr>
            <a:r>
              <a:rPr lang="en-US" sz="5700" b="1" i="1">
                <a:solidFill>
                  <a:srgbClr val="0F4662"/>
                </a:solidFill>
                <a:latin typeface="Cormorant Garamond Bold Italics"/>
                <a:ea typeface="Cormorant Garamond Bold Italics"/>
                <a:cs typeface="Cormorant Garamond Bold Italics"/>
                <a:sym typeface="Cormorant Garamond Bold Italics"/>
              </a:rPr>
              <a:t>Data Analysis - Heatmap</a:t>
            </a:r>
          </a:p>
        </p:txBody>
      </p:sp>
      <p:sp>
        <p:nvSpPr>
          <p:cNvPr id="4" name="TextBox 4"/>
          <p:cNvSpPr txBox="1"/>
          <p:nvPr/>
        </p:nvSpPr>
        <p:spPr>
          <a:xfrm>
            <a:off x="1028700" y="1736624"/>
            <a:ext cx="16230600" cy="3057525"/>
          </a:xfrm>
          <a:prstGeom prst="rect">
            <a:avLst/>
          </a:prstGeom>
        </p:spPr>
        <p:txBody>
          <a:bodyPr lIns="0" tIns="0" rIns="0" bIns="0" rtlCol="0" anchor="t">
            <a:spAutoFit/>
          </a:bodyPr>
          <a:lstStyle/>
          <a:p>
            <a:pPr marL="518160" lvl="1" indent="-259080" algn="l">
              <a:lnSpc>
                <a:spcPts val="4079"/>
              </a:lnSpc>
              <a:buFont typeface="Arial"/>
              <a:buChar char="•"/>
            </a:pPr>
            <a:r>
              <a:rPr lang="en-US" sz="2400">
                <a:solidFill>
                  <a:srgbClr val="0F4662"/>
                </a:solidFill>
                <a:latin typeface="Quicksand"/>
                <a:ea typeface="Quicksand"/>
                <a:cs typeface="Quicksand"/>
                <a:sym typeface="Quicksand"/>
              </a:rPr>
              <a:t>Median income has the strongest positive correlation (0.69) with median house value, indicating income is a key factor influencing house prices.</a:t>
            </a:r>
          </a:p>
          <a:p>
            <a:pPr marL="518160" lvl="1" indent="-259080" algn="l">
              <a:lnSpc>
                <a:spcPts val="4079"/>
              </a:lnSpc>
              <a:buFont typeface="Arial"/>
              <a:buChar char="•"/>
            </a:pPr>
            <a:r>
              <a:rPr lang="en-US" sz="2400">
                <a:solidFill>
                  <a:srgbClr val="0F4662"/>
                </a:solidFill>
                <a:latin typeface="Quicksand"/>
                <a:ea typeface="Quicksand"/>
                <a:cs typeface="Quicksand"/>
                <a:sym typeface="Quicksand"/>
              </a:rPr>
              <a:t>Features like total rooms, total bedrooms, and households are highly intercorrelated but have weaker relationships with house value.</a:t>
            </a:r>
          </a:p>
          <a:p>
            <a:pPr marL="518160" lvl="1" indent="-259080" algn="l">
              <a:lnSpc>
                <a:spcPts val="4079"/>
              </a:lnSpc>
              <a:buFont typeface="Arial"/>
              <a:buChar char="•"/>
            </a:pPr>
            <a:r>
              <a:rPr lang="en-US" sz="2400">
                <a:solidFill>
                  <a:srgbClr val="0F4662"/>
                </a:solidFill>
                <a:latin typeface="Quicksand"/>
                <a:ea typeface="Quicksand"/>
                <a:cs typeface="Quicksand"/>
                <a:sym typeface="Quicksand"/>
              </a:rPr>
              <a:t>Longitude and latitude show slight negative correlations with house value, hinting at geographical influences.</a:t>
            </a:r>
          </a:p>
          <a:p>
            <a:pPr marL="0" lvl="0" indent="0" algn="l">
              <a:lnSpc>
                <a:spcPts val="4079"/>
              </a:lnSpc>
            </a:pPr>
            <a:endParaRPr lang="en-US" sz="2400">
              <a:solidFill>
                <a:srgbClr val="0F4662"/>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BE5EA"/>
        </a:solidFill>
        <a:effectLst/>
      </p:bgPr>
    </p:bg>
    <p:spTree>
      <p:nvGrpSpPr>
        <p:cNvPr id="1" name=""/>
        <p:cNvGrpSpPr/>
        <p:nvPr/>
      </p:nvGrpSpPr>
      <p:grpSpPr>
        <a:xfrm>
          <a:off x="0" y="0"/>
          <a:ext cx="0" cy="0"/>
          <a:chOff x="0" y="0"/>
          <a:chExt cx="0" cy="0"/>
        </a:xfrm>
      </p:grpSpPr>
      <p:sp>
        <p:nvSpPr>
          <p:cNvPr id="2" name="Freeform 2"/>
          <p:cNvSpPr/>
          <p:nvPr/>
        </p:nvSpPr>
        <p:spPr>
          <a:xfrm>
            <a:off x="5186749" y="2218576"/>
            <a:ext cx="7914501" cy="5849849"/>
          </a:xfrm>
          <a:custGeom>
            <a:avLst/>
            <a:gdLst/>
            <a:ahLst/>
            <a:cxnLst/>
            <a:rect l="l" t="t" r="r" b="b"/>
            <a:pathLst>
              <a:path w="7914501" h="5849849">
                <a:moveTo>
                  <a:pt x="0" y="0"/>
                </a:moveTo>
                <a:lnTo>
                  <a:pt x="7914502" y="0"/>
                </a:lnTo>
                <a:lnTo>
                  <a:pt x="7914502" y="5849848"/>
                </a:lnTo>
                <a:lnTo>
                  <a:pt x="0" y="5849848"/>
                </a:lnTo>
                <a:lnTo>
                  <a:pt x="0" y="0"/>
                </a:lnTo>
                <a:close/>
              </a:path>
            </a:pathLst>
          </a:custGeom>
          <a:blipFill>
            <a:blip r:embed="rId2"/>
            <a:stretch>
              <a:fillRect/>
            </a:stretch>
          </a:blipFill>
        </p:spPr>
      </p:sp>
      <p:sp>
        <p:nvSpPr>
          <p:cNvPr id="3" name="TextBox 3"/>
          <p:cNvSpPr txBox="1"/>
          <p:nvPr/>
        </p:nvSpPr>
        <p:spPr>
          <a:xfrm>
            <a:off x="1028700" y="609234"/>
            <a:ext cx="13623542" cy="969645"/>
          </a:xfrm>
          <a:prstGeom prst="rect">
            <a:avLst/>
          </a:prstGeom>
        </p:spPr>
        <p:txBody>
          <a:bodyPr lIns="0" tIns="0" rIns="0" bIns="0" rtlCol="0" anchor="t">
            <a:spAutoFit/>
          </a:bodyPr>
          <a:lstStyle/>
          <a:p>
            <a:pPr marL="0" lvl="0" indent="0" algn="l">
              <a:lnSpc>
                <a:spcPts val="7980"/>
              </a:lnSpc>
              <a:spcBef>
                <a:spcPct val="0"/>
              </a:spcBef>
            </a:pPr>
            <a:r>
              <a:rPr lang="en-US" sz="5700" b="1" i="1">
                <a:solidFill>
                  <a:srgbClr val="0F4662"/>
                </a:solidFill>
                <a:latin typeface="Cormorant Garamond Bold Italics"/>
                <a:ea typeface="Cormorant Garamond Bold Italics"/>
                <a:cs typeface="Cormorant Garamond Bold Italics"/>
                <a:sym typeface="Cormorant Garamond Bold Italics"/>
              </a:rPr>
              <a:t>Predictions</a:t>
            </a:r>
          </a:p>
        </p:txBody>
      </p:sp>
      <p:sp>
        <p:nvSpPr>
          <p:cNvPr id="4" name="TextBox 4"/>
          <p:cNvSpPr txBox="1"/>
          <p:nvPr/>
        </p:nvSpPr>
        <p:spPr>
          <a:xfrm>
            <a:off x="1028700" y="8133857"/>
            <a:ext cx="16230600" cy="1000125"/>
          </a:xfrm>
          <a:prstGeom prst="rect">
            <a:avLst/>
          </a:prstGeom>
        </p:spPr>
        <p:txBody>
          <a:bodyPr lIns="0" tIns="0" rIns="0" bIns="0" rtlCol="0" anchor="t">
            <a:spAutoFit/>
          </a:bodyPr>
          <a:lstStyle/>
          <a:p>
            <a:pPr algn="l">
              <a:lnSpc>
                <a:spcPts val="4079"/>
              </a:lnSpc>
            </a:pPr>
            <a:r>
              <a:rPr lang="en-US" sz="2400">
                <a:solidFill>
                  <a:srgbClr val="0F4662"/>
                </a:solidFill>
                <a:latin typeface="Quicksand"/>
                <a:ea typeface="Quicksand"/>
                <a:cs typeface="Quicksand"/>
                <a:sym typeface="Quicksand"/>
              </a:rPr>
              <a:t> Actual vs Predicted House Values graph. The closer the points are to the diagonal line (which would represent perfect prediction), the better the model is doing.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extBox 2"/>
          <p:cNvSpPr txBox="1"/>
          <p:nvPr/>
        </p:nvSpPr>
        <p:spPr>
          <a:xfrm>
            <a:off x="1028700" y="599709"/>
            <a:ext cx="11534821" cy="1085215"/>
          </a:xfrm>
          <a:prstGeom prst="rect">
            <a:avLst/>
          </a:prstGeom>
        </p:spPr>
        <p:txBody>
          <a:bodyPr lIns="0" tIns="0" rIns="0" bIns="0" rtlCol="0" anchor="t">
            <a:spAutoFit/>
          </a:bodyPr>
          <a:lstStyle/>
          <a:p>
            <a:pPr marL="0" lvl="0" indent="0" algn="l">
              <a:lnSpc>
                <a:spcPts val="8959"/>
              </a:lnSpc>
              <a:spcBef>
                <a:spcPct val="0"/>
              </a:spcBef>
            </a:pPr>
            <a:r>
              <a:rPr lang="en-US" sz="6399" b="1" i="1">
                <a:solidFill>
                  <a:srgbClr val="0F4662"/>
                </a:solidFill>
                <a:latin typeface="Cormorant Garamond Bold Italics"/>
                <a:ea typeface="Cormorant Garamond Bold Italics"/>
                <a:cs typeface="Cormorant Garamond Bold Italics"/>
                <a:sym typeface="Cormorant Garamond Bold Italics"/>
              </a:rPr>
              <a:t>Conclusion 🔍</a:t>
            </a:r>
          </a:p>
        </p:txBody>
      </p:sp>
      <p:sp>
        <p:nvSpPr>
          <p:cNvPr id="3" name="TextBox 3"/>
          <p:cNvSpPr txBox="1"/>
          <p:nvPr/>
        </p:nvSpPr>
        <p:spPr>
          <a:xfrm>
            <a:off x="561755" y="1561099"/>
            <a:ext cx="16527741" cy="7172325"/>
          </a:xfrm>
          <a:prstGeom prst="rect">
            <a:avLst/>
          </a:prstGeom>
        </p:spPr>
        <p:txBody>
          <a:bodyPr lIns="0" tIns="0" rIns="0" bIns="0" rtlCol="0" anchor="t">
            <a:spAutoFit/>
          </a:bodyPr>
          <a:lstStyle/>
          <a:p>
            <a:pPr algn="l">
              <a:lnSpc>
                <a:spcPts val="4079"/>
              </a:lnSpc>
            </a:pPr>
            <a:endParaRPr/>
          </a:p>
          <a:p>
            <a:pPr algn="l">
              <a:lnSpc>
                <a:spcPts val="4079"/>
              </a:lnSpc>
            </a:pPr>
            <a:r>
              <a:rPr lang="en-US" sz="2400">
                <a:solidFill>
                  <a:srgbClr val="0F4662"/>
                </a:solidFill>
                <a:latin typeface="Quicksand"/>
                <a:ea typeface="Quicksand"/>
                <a:cs typeface="Quicksand"/>
                <a:sym typeface="Quicksand"/>
              </a:rPr>
              <a:t>From the visual analyses across multiple variables influencing median house value, we derive the following insights:</a:t>
            </a:r>
          </a:p>
          <a:p>
            <a:pPr marL="518160" lvl="1" indent="-259080" algn="l">
              <a:lnSpc>
                <a:spcPts val="4079"/>
              </a:lnSpc>
              <a:buAutoNum type="arabicPeriod"/>
            </a:pPr>
            <a:r>
              <a:rPr lang="en-US" sz="2400">
                <a:solidFill>
                  <a:srgbClr val="0F4662"/>
                </a:solidFill>
                <a:latin typeface="Quicksand"/>
                <a:ea typeface="Quicksand"/>
                <a:cs typeface="Quicksand"/>
                <a:sym typeface="Quicksand"/>
              </a:rPr>
              <a:t>Median Income exhibits a strong positive linear relationship with house value. This indicates that regions with higher income levels tend to have significantly higher property values, making income a robust predictor in real estate valuation models.</a:t>
            </a:r>
          </a:p>
          <a:p>
            <a:pPr marL="518160" lvl="1" indent="-259080" algn="l">
              <a:lnSpc>
                <a:spcPts val="4079"/>
              </a:lnSpc>
              <a:buAutoNum type="arabicPeriod"/>
            </a:pPr>
            <a:r>
              <a:rPr lang="en-US" sz="2400">
                <a:solidFill>
                  <a:srgbClr val="0F4662"/>
                </a:solidFill>
                <a:latin typeface="Quicksand"/>
                <a:ea typeface="Quicksand"/>
                <a:cs typeface="Quicksand"/>
                <a:sym typeface="Quicksand"/>
              </a:rPr>
              <a:t>In contrast, Total Rooms shows a negligible correlation with house value. The regression line remains nearly flat, suggesting that simply having more rooms does not substantially impact a property's worth — likely due to factors like land size, location, or room utility being more influential.</a:t>
            </a:r>
          </a:p>
          <a:p>
            <a:pPr marL="518160" lvl="1" indent="-259080" algn="l">
              <a:lnSpc>
                <a:spcPts val="4079"/>
              </a:lnSpc>
              <a:buAutoNum type="arabicPeriod"/>
            </a:pPr>
            <a:r>
              <a:rPr lang="en-US" sz="2400">
                <a:solidFill>
                  <a:srgbClr val="0F4662"/>
                </a:solidFill>
                <a:latin typeface="Quicksand"/>
                <a:ea typeface="Quicksand"/>
                <a:cs typeface="Quicksand"/>
                <a:sym typeface="Quicksand"/>
              </a:rPr>
              <a:t>The population distribution by housing median age (0–30) shows higher concentrations in homes aged 15 to 17 years, indicating a preference or trend toward relatively newer housing in populated areas.</a:t>
            </a:r>
          </a:p>
          <a:p>
            <a:pPr marL="518160" lvl="1" indent="-259080" algn="l">
              <a:lnSpc>
                <a:spcPts val="4079"/>
              </a:lnSpc>
              <a:buAutoNum type="arabicPeriod"/>
            </a:pPr>
            <a:r>
              <a:rPr lang="en-US" sz="2400">
                <a:solidFill>
                  <a:srgbClr val="0F4662"/>
                </a:solidFill>
                <a:latin typeface="Quicksand"/>
                <a:ea typeface="Quicksand"/>
                <a:cs typeface="Quicksand"/>
                <a:sym typeface="Quicksand"/>
              </a:rPr>
              <a:t>The households distribution by housing median age (0–100) further reveals a peak in household count for homes aged 15–17 years, and a distinct spike at age 52, likely due to data capping or categorization, which may warrant preprocessing attention in modeling.</a:t>
            </a:r>
          </a:p>
          <a:p>
            <a:pPr marL="0" lvl="0" indent="0" algn="l">
              <a:lnSpc>
                <a:spcPts val="4079"/>
              </a:lnSpc>
            </a:pPr>
            <a:endParaRPr lang="en-US" sz="2400">
              <a:solidFill>
                <a:srgbClr val="0F4662"/>
              </a:solidFill>
              <a:latin typeface="Quicksand"/>
              <a:ea typeface="Quicksand"/>
              <a:cs typeface="Quicksand"/>
              <a:sym typeface="Quicksand"/>
            </a:endParaRPr>
          </a:p>
        </p:txBody>
      </p:sp>
      <p:sp>
        <p:nvSpPr>
          <p:cNvPr id="4" name="AutoShape 4"/>
          <p:cNvSpPr/>
          <p:nvPr/>
        </p:nvSpPr>
        <p:spPr>
          <a:xfrm>
            <a:off x="5897880" y="9575650"/>
            <a:ext cx="6492240" cy="0"/>
          </a:xfrm>
          <a:prstGeom prst="line">
            <a:avLst/>
          </a:prstGeom>
          <a:ln w="76200" cap="flat">
            <a:solidFill>
              <a:srgbClr val="0F4662"/>
            </a:solidFill>
            <a:prstDash val="solid"/>
            <a:headEnd type="none" w="sm" len="sm"/>
            <a:tailEnd type="none" w="sm" len="sm"/>
          </a:ln>
        </p:spPr>
      </p:sp>
      <p:sp>
        <p:nvSpPr>
          <p:cNvPr id="5" name="Freeform 5"/>
          <p:cNvSpPr/>
          <p:nvPr/>
        </p:nvSpPr>
        <p:spPr>
          <a:xfrm>
            <a:off x="8304001" y="9779623"/>
            <a:ext cx="1679997" cy="249900"/>
          </a:xfrm>
          <a:custGeom>
            <a:avLst/>
            <a:gdLst/>
            <a:ahLst/>
            <a:cxnLst/>
            <a:rect l="l" t="t" r="r" b="b"/>
            <a:pathLst>
              <a:path w="1679997" h="249900">
                <a:moveTo>
                  <a:pt x="0" y="0"/>
                </a:moveTo>
                <a:lnTo>
                  <a:pt x="1679998" y="0"/>
                </a:lnTo>
                <a:lnTo>
                  <a:pt x="1679998" y="249899"/>
                </a:lnTo>
                <a:lnTo>
                  <a:pt x="0" y="249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extBox 2"/>
          <p:cNvSpPr txBox="1"/>
          <p:nvPr/>
        </p:nvSpPr>
        <p:spPr>
          <a:xfrm>
            <a:off x="3442710" y="3369664"/>
            <a:ext cx="11402580" cy="3185722"/>
          </a:xfrm>
          <a:prstGeom prst="rect">
            <a:avLst/>
          </a:prstGeom>
        </p:spPr>
        <p:txBody>
          <a:bodyPr lIns="0" tIns="0" rIns="0" bIns="0" rtlCol="0" anchor="t">
            <a:spAutoFit/>
          </a:bodyPr>
          <a:lstStyle/>
          <a:p>
            <a:pPr marL="0" lvl="0" indent="0" algn="ctr">
              <a:lnSpc>
                <a:spcPts val="26009"/>
              </a:lnSpc>
              <a:spcBef>
                <a:spcPct val="0"/>
              </a:spcBef>
            </a:pPr>
            <a:r>
              <a:rPr lang="en-US" sz="18577" b="1" i="1">
                <a:solidFill>
                  <a:srgbClr val="0F4662"/>
                </a:solidFill>
                <a:latin typeface="Cormorant Garamond Bold Italics"/>
                <a:ea typeface="Cormorant Garamond Bold Italics"/>
                <a:cs typeface="Cormorant Garamond Bold Italics"/>
                <a:sym typeface="Cormorant Garamond Bold Italics"/>
              </a:rPr>
              <a:t>Thank you</a:t>
            </a:r>
          </a:p>
        </p:txBody>
      </p:sp>
      <p:sp>
        <p:nvSpPr>
          <p:cNvPr id="3" name="AutoShape 3"/>
          <p:cNvSpPr/>
          <p:nvPr/>
        </p:nvSpPr>
        <p:spPr>
          <a:xfrm>
            <a:off x="5897880" y="2215083"/>
            <a:ext cx="6492240" cy="0"/>
          </a:xfrm>
          <a:prstGeom prst="line">
            <a:avLst/>
          </a:prstGeom>
          <a:ln w="76200" cap="flat">
            <a:solidFill>
              <a:srgbClr val="0F4662"/>
            </a:solidFill>
            <a:prstDash val="solid"/>
            <a:headEnd type="none" w="sm" len="sm"/>
            <a:tailEnd type="none" w="sm" len="sm"/>
          </a:ln>
        </p:spPr>
      </p:sp>
      <p:sp>
        <p:nvSpPr>
          <p:cNvPr id="4" name="Freeform 4"/>
          <p:cNvSpPr/>
          <p:nvPr/>
        </p:nvSpPr>
        <p:spPr>
          <a:xfrm>
            <a:off x="8304001" y="1116666"/>
            <a:ext cx="1679997" cy="249900"/>
          </a:xfrm>
          <a:custGeom>
            <a:avLst/>
            <a:gdLst/>
            <a:ahLst/>
            <a:cxnLst/>
            <a:rect l="l" t="t" r="r" b="b"/>
            <a:pathLst>
              <a:path w="1679997" h="249900">
                <a:moveTo>
                  <a:pt x="0" y="0"/>
                </a:moveTo>
                <a:lnTo>
                  <a:pt x="1679998" y="0"/>
                </a:lnTo>
                <a:lnTo>
                  <a:pt x="1679998" y="249899"/>
                </a:lnTo>
                <a:lnTo>
                  <a:pt x="0" y="249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AutoShape 5"/>
          <p:cNvSpPr/>
          <p:nvPr/>
        </p:nvSpPr>
        <p:spPr>
          <a:xfrm>
            <a:off x="5897880" y="8159883"/>
            <a:ext cx="6492240" cy="0"/>
          </a:xfrm>
          <a:prstGeom prst="line">
            <a:avLst/>
          </a:prstGeom>
          <a:ln w="76200" cap="flat">
            <a:solidFill>
              <a:srgbClr val="0F4662"/>
            </a:solidFill>
            <a:prstDash val="solid"/>
            <a:headEnd type="none" w="sm" len="sm"/>
            <a:tailEnd type="none" w="sm" len="sm"/>
          </a:ln>
        </p:spPr>
      </p:sp>
      <p:sp>
        <p:nvSpPr>
          <p:cNvPr id="6" name="Freeform 6"/>
          <p:cNvSpPr/>
          <p:nvPr/>
        </p:nvSpPr>
        <p:spPr>
          <a:xfrm>
            <a:off x="8304001" y="9008400"/>
            <a:ext cx="1679997" cy="249900"/>
          </a:xfrm>
          <a:custGeom>
            <a:avLst/>
            <a:gdLst/>
            <a:ahLst/>
            <a:cxnLst/>
            <a:rect l="l" t="t" r="r" b="b"/>
            <a:pathLst>
              <a:path w="1679997" h="249900">
                <a:moveTo>
                  <a:pt x="0" y="0"/>
                </a:moveTo>
                <a:lnTo>
                  <a:pt x="1679998" y="0"/>
                </a:lnTo>
                <a:lnTo>
                  <a:pt x="1679998"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666</Words>
  <Application>Microsoft Office PowerPoint</Application>
  <PresentationFormat>Custom</PresentationFormat>
  <Paragraphs>40</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Calibri</vt:lpstr>
      <vt:lpstr>Quicksand</vt:lpstr>
      <vt:lpstr>Cormorant Garamond Bold Italics</vt:lpstr>
      <vt:lpstr>Quicksand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6 </dc:title>
  <cp:lastModifiedBy>Mohammad Esmile Dabir 00004689764</cp:lastModifiedBy>
  <cp:revision>1</cp:revision>
  <dcterms:created xsi:type="dcterms:W3CDTF">2006-08-16T00:00:00Z</dcterms:created>
  <dcterms:modified xsi:type="dcterms:W3CDTF">2025-04-18T09:25:11Z</dcterms:modified>
  <dc:identifier>DAGj7Y4NuT0</dc:identifier>
</cp:coreProperties>
</file>