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1" r:id="rId5"/>
    <p:sldId id="267" r:id="rId6"/>
    <p:sldId id="259" r:id="rId7"/>
    <p:sldId id="264" r:id="rId8"/>
    <p:sldId id="263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1086485" y="875665"/>
            <a:ext cx="9712960" cy="2617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IN" altLang="en-US" sz="8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 &amp; DS PRESENTATION</a:t>
            </a:r>
            <a:r>
              <a:rPr lang="en-US" altLang="en-IN" sz="8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altLang="en-IN" sz="8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altLang="en-IN" sz="8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6725920" y="5173345"/>
            <a:ext cx="49549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IN" altLang="en-US"/>
              <a:t>SUBMITTED BY:</a:t>
            </a:r>
            <a:endParaRPr lang="en-IN" altLang="en-US"/>
          </a:p>
          <a:p>
            <a:endParaRPr lang="en-IN" altLang="en-US"/>
          </a:p>
          <a:p>
            <a:r>
              <a:rPr lang="en-IN" altLang="en-US"/>
              <a:t>TANUJA SHREE (2201020427)</a:t>
            </a:r>
            <a:endParaRPr lang="en-IN" altLang="en-US"/>
          </a:p>
          <a:p>
            <a:r>
              <a:rPr lang="en-IN" altLang="en-US"/>
              <a:t>SAURABH KUMAR MOHANTA(2201020431)</a:t>
            </a:r>
            <a:endParaRPr lang="en-IN" altLang="en-US"/>
          </a:p>
          <a:p>
            <a:r>
              <a:rPr lang="en-IN" altLang="en-US"/>
              <a:t>SANDEEP BISWAL (2201020443)</a:t>
            </a:r>
            <a:endParaRPr lang="en-IN" altLang="en-US"/>
          </a:p>
        </p:txBody>
      </p:sp>
      <p:sp>
        <p:nvSpPr>
          <p:cNvPr id="2" name="Text Box 1"/>
          <p:cNvSpPr txBox="1"/>
          <p:nvPr/>
        </p:nvSpPr>
        <p:spPr>
          <a:xfrm>
            <a:off x="9017000" y="3578225"/>
            <a:ext cx="2343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/>
              <a:t>GROUP-9</a:t>
            </a:r>
            <a:endParaRPr lang="en-US" sz="32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145" y="80645"/>
            <a:ext cx="7917815" cy="66941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/>
          <p:cNvSpPr txBox="1"/>
          <p:nvPr/>
        </p:nvSpPr>
        <p:spPr>
          <a:xfrm>
            <a:off x="8535670" y="1359535"/>
            <a:ext cx="3249295" cy="21710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1400" b="1"/>
              <a:t>Mean Squared Error (MSE): 7091157771.76555</a:t>
            </a:r>
            <a:endParaRPr lang="en-US" altLang="en-US" sz="1400" b="1"/>
          </a:p>
          <a:p>
            <a:r>
              <a:rPr lang="en-US" altLang="en-US" sz="1400" b="1"/>
              <a:t>Mean Absolute Error (MAE): 62990.86530093761</a:t>
            </a:r>
            <a:endParaRPr lang="en-US" altLang="en-US" sz="1400" b="1"/>
          </a:p>
          <a:p>
            <a:r>
              <a:rPr lang="en-US" altLang="en-US" sz="1400" b="1"/>
              <a:t>R2 Score: 0.45885918903846656</a:t>
            </a:r>
            <a:endParaRPr lang="en-US" altLang="en-US" sz="1400" b="1"/>
          </a:p>
          <a:p>
            <a:endParaRPr lang="en-US" altLang="en-US" sz="1400" b="1"/>
          </a:p>
          <a:p>
            <a:endParaRPr lang="en-US" altLang="en-US" sz="1400" b="1"/>
          </a:p>
          <a:p>
            <a:r>
              <a:rPr lang="en-US" altLang="en-US" sz="1400" b="1"/>
              <a:t>*&gt;So the percentage of mean squared error is 45.88%</a:t>
            </a:r>
            <a:endParaRPr lang="en-US" altLang="en-US" sz="14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65"/>
            <a:ext cx="10163175" cy="5950585"/>
          </a:xfrm>
        </p:spPr>
        <p:txBody>
          <a:bodyPr/>
          <a:p>
            <a:pPr marL="0" indent="0">
              <a:buNone/>
            </a:pPr>
            <a:r>
              <a:rPr lang="en-US" altLang="en-US" sz="3600">
                <a:sym typeface="+mn-ea"/>
              </a:rPr>
              <a:t>What the Graph Shows:</a:t>
            </a:r>
            <a:endParaRPr lang="en-US" altLang="en-US" sz="3600"/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Blue dots (Actual):</a:t>
            </a:r>
            <a:r>
              <a:rPr lang="en-US" altLang="en-US" sz="1800">
                <a:sym typeface="+mn-ea"/>
              </a:rPr>
              <a:t> Each point represents actual data from the dataset, showing what the median house value is for a given median income.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Red line (Predicted): </a:t>
            </a:r>
            <a:r>
              <a:rPr lang="en-US" altLang="en-US" sz="1800">
                <a:sym typeface="+mn-ea"/>
              </a:rPr>
              <a:t>This is the regression line, representing the predictions of a linear regression model trained to estimate median_house_value based on median_income.</a:t>
            </a:r>
            <a:endParaRPr lang="en-US" altLang="en-US" sz="1800">
              <a:sym typeface="+mn-ea"/>
            </a:endParaRPr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3600">
                <a:sym typeface="+mn-ea"/>
              </a:rPr>
              <a:t>Observations:</a:t>
            </a:r>
            <a:endParaRPr lang="en-US" altLang="en-US" sz="3600"/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Positive Correlation:</a:t>
            </a:r>
            <a:endParaRPr lang="en-US" altLang="en-US" sz="1800" b="1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There's a positive linear trend—as median_income increases, median_house_value tends to increase as well.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This makes sense—higher income often leads to higher housing prices.</a:t>
            </a:r>
            <a:endParaRPr lang="en-US" altLang="en-US" sz="1800"/>
          </a:p>
          <a:p>
            <a:pPr marL="0" indent="0">
              <a:buNone/>
            </a:pPr>
            <a:endParaRPr lang="en-US" altLang="en-US" sz="1800">
              <a:sym typeface="+mn-ea"/>
            </a:endParaRPr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Prediction Line (Red Line):</a:t>
            </a:r>
            <a:endParaRPr lang="en-US" altLang="en-US" sz="1800" b="1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The regression model attempts to fit a straight line through the data.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It's a simple linear regression that tries to minimize the difference between the predicted values (on the red line) and the actual data points (blue dots).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305" y="357505"/>
            <a:ext cx="10972800" cy="5727700"/>
          </a:xfrm>
        </p:spPr>
        <p:txBody>
          <a:bodyPr/>
          <a:p>
            <a:pPr marL="0" indent="0">
              <a:buNone/>
            </a:pPr>
            <a:r>
              <a:rPr lang="en-US" altLang="en-US" sz="3600">
                <a:sym typeface="+mn-ea"/>
              </a:rPr>
              <a:t>Data Clipping or Ceiling Effect:</a:t>
            </a:r>
            <a:endParaRPr lang="en-US" altLang="en-US" sz="36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Many data points are "stacked" at the 500,000 value on the y-axis, forming a flat horizontal line.</a:t>
            </a:r>
            <a:endParaRPr lang="en-US" altLang="en-US" sz="1800">
              <a:sym typeface="+mn-ea"/>
            </a:endParaRPr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This suggests there's a cap on median_house_value (possibly due to data collection limits or regulation), meaning house values above that aren’t shown accurately.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This affects the model's accuracy, especially at higher income levels.</a:t>
            </a:r>
            <a:endParaRPr lang="en-US" altLang="en-US" sz="1800">
              <a:sym typeface="+mn-ea"/>
            </a:endParaRPr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3600">
                <a:sym typeface="+mn-ea"/>
              </a:rPr>
              <a:t>Limitations:</a:t>
            </a:r>
            <a:endParaRPr lang="en-US" altLang="en-US" sz="3600"/>
          </a:p>
          <a:p>
            <a:pPr marL="0" indent="0">
              <a:buNone/>
            </a:pPr>
            <a:endParaRPr lang="en-US" altLang="en-US" sz="1800">
              <a:sym typeface="+mn-ea"/>
            </a:endParaRPr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Not a perfect fit:</a:t>
            </a:r>
            <a:r>
              <a:rPr lang="en-US" altLang="en-US" sz="1800">
                <a:sym typeface="+mn-ea"/>
              </a:rPr>
              <a:t> The data is widely scattered around the regression line, suggesting that median_income alone is not enough to accurately predict house values.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Outliers &amp; Non-linear Trends: </a:t>
            </a:r>
            <a:r>
              <a:rPr lang="en-US" altLang="en-US" sz="1800">
                <a:sym typeface="+mn-ea"/>
              </a:rPr>
              <a:t>The spread indicates that a more complex model (like polynomial regression or decision trees) might perform better.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endParaRPr lang="en-US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58620" y="168910"/>
            <a:ext cx="7025005" cy="651954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896350" y="1515745"/>
            <a:ext cx="30321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Mean Squared Error (MSE): 12868608472.627417</a:t>
            </a:r>
            <a:endParaRPr lang="en-US" altLang="en-US"/>
          </a:p>
          <a:p>
            <a:r>
              <a:rPr lang="en-US" altLang="en-US"/>
              <a:t>Mean Absolute Error (MAE): 89419.4255544871</a:t>
            </a:r>
            <a:endParaRPr lang="en-US" altLang="en-US"/>
          </a:p>
          <a:p>
            <a:r>
              <a:rPr lang="en-US" altLang="en-US"/>
              <a:t>R2 Score: 0.017970062300526446</a:t>
            </a:r>
            <a:endParaRPr lang="en-US" altLang="en-US"/>
          </a:p>
          <a:p>
            <a:endParaRPr lang="en-US"/>
          </a:p>
          <a:p>
            <a:r>
              <a:rPr lang="en-US"/>
              <a:t>*&gt;So the percentage of mean squared error is 1.79%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670" y="71120"/>
            <a:ext cx="10972800" cy="4953000"/>
          </a:xfrm>
        </p:spPr>
        <p:txBody>
          <a:bodyPr/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r>
              <a:rPr lang="en-US" altLang="en-US" sz="3600"/>
              <a:t>What the Graph Shows:</a:t>
            </a:r>
            <a:endParaRPr lang="en-US" altLang="en-US" sz="36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 b="1"/>
              <a:t>X-axis:</a:t>
            </a:r>
            <a:r>
              <a:rPr lang="en-US" altLang="en-US" sz="1800"/>
              <a:t> total_rooms — Total number of rooms in a housing block.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 b="1"/>
              <a:t>Y-axis:</a:t>
            </a:r>
            <a:r>
              <a:rPr lang="en-US" altLang="en-US" sz="1800"/>
              <a:t> median_house_value — The median value of houses in that block.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 b="1"/>
              <a:t>Blue dots:</a:t>
            </a:r>
            <a:r>
              <a:rPr lang="en-US" altLang="en-US" sz="1800"/>
              <a:t> Actual data points.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 b="1"/>
              <a:t>Red line:</a:t>
            </a:r>
            <a:r>
              <a:rPr lang="en-US" altLang="en-US" sz="1800"/>
              <a:t> Predictions from a linear regression model.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3600"/>
              <a:t>Observations:</a:t>
            </a:r>
            <a:endParaRPr lang="en-US" altLang="en-US" sz="3600"/>
          </a:p>
          <a:p>
            <a:pPr marL="0" indent="0">
              <a:lnSpc>
                <a:spcPct val="100000"/>
              </a:lnSpc>
              <a:buNone/>
            </a:pPr>
            <a:endParaRPr lang="en-US" altLang="en-US" sz="1800"/>
          </a:p>
          <a:p>
            <a:pPr marL="0" indent="0">
              <a:lnSpc>
                <a:spcPct val="100000"/>
              </a:lnSpc>
              <a:buNone/>
            </a:pPr>
            <a:r>
              <a:rPr lang="en-US" altLang="en-US" sz="1800" b="1"/>
              <a:t>Weak Positive Correlation:</a:t>
            </a:r>
            <a:endParaRPr lang="en-US" altLang="en-US" sz="1800" b="1"/>
          </a:p>
          <a:p>
            <a:pPr marL="0" indent="0">
              <a:lnSpc>
                <a:spcPct val="100000"/>
              </a:lnSpc>
              <a:buNone/>
            </a:pPr>
            <a:r>
              <a:rPr lang="en-US" altLang="en-US" sz="1800"/>
              <a:t>The regression line slopes upward, indicating a weak positive relationship — as total_rooms increases, median_house_value also tends to increase slightly.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However, the relationship is not strong, as the data is very widely scattered.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 b="1"/>
              <a:t>High Concentration at Lower total_rooms:</a:t>
            </a:r>
            <a:endParaRPr lang="en-US" altLang="en-US" sz="1800" b="1"/>
          </a:p>
          <a:p>
            <a:pPr marL="0" indent="0">
              <a:buNone/>
            </a:pPr>
            <a:r>
              <a:rPr lang="en-US" altLang="en-US" sz="1800"/>
              <a:t>Most data points are concentrated between 0 and 10,000 total rooms.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Beyond that, the number of data points decreases significantly.</a:t>
            </a:r>
            <a:endParaRPr lang="en-US" altLang="en-US" sz="1800"/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endParaRPr lang="en-US" altLang="en-US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215" y="209550"/>
            <a:ext cx="10972800" cy="5918200"/>
          </a:xfrm>
        </p:spPr>
        <p:txBody>
          <a:bodyPr/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 b="1">
                <a:sym typeface="+mn-ea"/>
              </a:rPr>
              <a:t>High Variance:</a:t>
            </a:r>
            <a:endParaRPr lang="en-US" altLang="en-US" sz="1800" b="1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The spread of points for any given number of rooms is large, showing that total_rooms is not a strong predictor of median_house_value on its own.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This makes the linear model less accurate.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3600">
                <a:sym typeface="+mn-ea"/>
              </a:rPr>
              <a:t>Limitations of Using total_rooms:</a:t>
            </a:r>
            <a:endParaRPr lang="en-US" altLang="en-US" sz="3600"/>
          </a:p>
          <a:p>
            <a:pPr marL="0" indent="0">
              <a:buNone/>
            </a:pPr>
            <a:endParaRPr lang="en-US" altLang="en-US" sz="1800">
              <a:sym typeface="+mn-ea"/>
            </a:endParaRPr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Not a good standalone feature: Total number of rooms doesn’t account for lot size, room size, or number of houses per block, which are also critical.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Could be improved by using rooms per household or median rooms per house instead of total rooms.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>
                <a:sym typeface="+mn-ea"/>
              </a:rPr>
              <a:t>Also suggests the need for feature engineering or normalization.</a:t>
            </a: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0" y="2449830"/>
            <a:ext cx="7028815" cy="757555"/>
          </a:xfrm>
        </p:spPr>
        <p:txBody>
          <a:bodyPr/>
          <a:p>
            <a:pPr marL="0" indent="0">
              <a:buNone/>
            </a:pPr>
            <a:r>
              <a:rPr lang="en-US" sz="8000"/>
              <a:t>THANK YOU!</a:t>
            </a:r>
            <a:endParaRPr lang="en-US" sz="8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3161</Words>
  <Application>WPS Slides</Application>
  <PresentationFormat>Widescreen</PresentationFormat>
  <Paragraphs>94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SimSun</vt:lpstr>
      <vt:lpstr>Wingdings</vt:lpstr>
      <vt:lpstr>Microsoft YaHei</vt:lpstr>
      <vt:lpstr>Arial Unicode MS</vt:lpstr>
      <vt:lpstr>Calibri</vt:lpstr>
      <vt:lpstr>Blue Waves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tanuj</dc:creator>
  <cp:lastModifiedBy>Rohita Biswal</cp:lastModifiedBy>
  <cp:revision>7</cp:revision>
  <dcterms:created xsi:type="dcterms:W3CDTF">2025-04-07T06:38:00Z</dcterms:created>
  <dcterms:modified xsi:type="dcterms:W3CDTF">2025-04-07T09:26:17Z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D5CF2627DE194FA2A13F7631BA077CCC_12</vt:lpwstr>
  </property>
  <property fmtid="{D5CDD505-2E9C-101B-9397-08002B2CF9AE}" pid="3" name="KSOProductBuildVer">
    <vt:lpwstr>1033-12.2.0.20782</vt:lpwstr>
  </property>
</Properties>
</file>