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967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320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7886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38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57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35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0376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9647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689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809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230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3784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5471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6697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5940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5463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0570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56F40B3-A193-413A-9158-C8BF5AADD6FD}" type="datetimeFigureOut">
              <a:rPr lang="en-IN" smtClean="0"/>
              <a:t>10-04-2025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089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4C857-A33D-DB08-5278-A2BE2D0EA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4904" y="0"/>
            <a:ext cx="10718773" cy="2625213"/>
          </a:xfrm>
        </p:spPr>
        <p:txBody>
          <a:bodyPr>
            <a:normAutofit/>
          </a:bodyPr>
          <a:lstStyle/>
          <a:p>
            <a:pPr algn="ctr"/>
            <a:r>
              <a:rPr lang="en-US" sz="4000" b="0" i="0" u="sng" dirty="0">
                <a:solidFill>
                  <a:schemeClr val="accent1"/>
                </a:solidFill>
                <a:effectLst/>
                <a:latin typeface="Algerian" panose="04020705040A02060702" pitchFamily="82" charset="0"/>
              </a:rPr>
              <a:t>Unsupervised Learning with PCA and Clustering</a:t>
            </a:r>
            <a:br>
              <a:rPr lang="en-US" sz="4800" b="0" i="0" dirty="0">
                <a:solidFill>
                  <a:srgbClr val="212529"/>
                </a:solidFill>
                <a:effectLst/>
                <a:latin typeface="Algerian" panose="04020705040A02060702" pitchFamily="82" charset="0"/>
              </a:rPr>
            </a:br>
            <a:endParaRPr lang="en-IN" sz="4800" dirty="0"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234D2-18D8-AF7F-4514-571356D64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66986" y="3224160"/>
            <a:ext cx="6331254" cy="508001"/>
          </a:xfrm>
        </p:spPr>
        <p:txBody>
          <a:bodyPr>
            <a:normAutofit/>
          </a:bodyPr>
          <a:lstStyle/>
          <a:p>
            <a:pPr algn="ctr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by: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849051-AEA4-E668-F58C-54288F87A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916566"/>
              </p:ext>
            </p:extLst>
          </p:nvPr>
        </p:nvGraphicFramePr>
        <p:xfrm>
          <a:off x="2743200" y="3732161"/>
          <a:ext cx="7796981" cy="237367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864077">
                  <a:extLst>
                    <a:ext uri="{9D8B030D-6E8A-4147-A177-3AD203B41FA5}">
                      <a16:colId xmlns:a16="http://schemas.microsoft.com/office/drawing/2014/main" val="1593363732"/>
                    </a:ext>
                  </a:extLst>
                </a:gridCol>
                <a:gridCol w="3932904">
                  <a:extLst>
                    <a:ext uri="{9D8B030D-6E8A-4147-A177-3AD203B41FA5}">
                      <a16:colId xmlns:a16="http://schemas.microsoft.com/office/drawing/2014/main" val="3031958936"/>
                    </a:ext>
                  </a:extLst>
                </a:gridCol>
              </a:tblGrid>
              <a:tr h="41143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REGISTRATION NO.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34148"/>
                  </a:ext>
                </a:extLst>
              </a:tr>
              <a:tr h="41143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SUVASHREE ROUT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2201020258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182590"/>
                  </a:ext>
                </a:extLst>
              </a:tr>
              <a:tr h="41143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SARASWATI SWAIN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2201020259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437911"/>
                  </a:ext>
                </a:extLst>
              </a:tr>
              <a:tr h="41143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ARYAN SINGH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2201020249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383276"/>
                  </a:ext>
                </a:extLst>
              </a:tr>
              <a:tr h="72792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SMRUTI RANJAN BALABANTRAY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2201020416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537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403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9CC3A1-B7AD-AB5A-33AE-A5D8443AB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602" y="1396181"/>
            <a:ext cx="4210050" cy="1790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7ADA56-5883-822F-40AA-FC798C4905F8}"/>
              </a:ext>
            </a:extLst>
          </p:cNvPr>
          <p:cNvSpPr txBox="1"/>
          <p:nvPr/>
        </p:nvSpPr>
        <p:spPr>
          <a:xfrm>
            <a:off x="1632155" y="486696"/>
            <a:ext cx="65482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Load the dataset and display the first few rows :</a:t>
            </a:r>
          </a:p>
          <a:p>
            <a:pPr>
              <a:buNone/>
            </a:pPr>
            <a:br>
              <a:rPr lang="en-US" dirty="0"/>
            </a:b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E7E4CE-B063-2C82-DE7B-7DF287C0D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349" y="1396181"/>
            <a:ext cx="5647622" cy="497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20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8C1EE9-5420-41EF-939E-79FFFF72C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952" y="1781492"/>
            <a:ext cx="2162175" cy="1042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1CEE9A-BE7B-2A69-A1C4-DF80A1486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25" y="1305558"/>
            <a:ext cx="3486150" cy="4505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F48E2E-9961-53C7-7F7A-2B29E557752E}"/>
              </a:ext>
            </a:extLst>
          </p:cNvPr>
          <p:cNvSpPr txBox="1"/>
          <p:nvPr/>
        </p:nvSpPr>
        <p:spPr>
          <a:xfrm>
            <a:off x="1554480" y="4808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Check for missing values and confirm data types :</a:t>
            </a:r>
          </a:p>
        </p:txBody>
      </p:sp>
    </p:spTree>
    <p:extLst>
      <p:ext uri="{BB962C8B-B14F-4D97-AF65-F5344CB8AC3E}">
        <p14:creationId xmlns:p14="http://schemas.microsoft.com/office/powerpoint/2010/main" val="2184516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9B6548-1B00-0CE5-9F24-BAC4A4359ADC}"/>
              </a:ext>
            </a:extLst>
          </p:cNvPr>
          <p:cNvSpPr txBox="1"/>
          <p:nvPr/>
        </p:nvSpPr>
        <p:spPr>
          <a:xfrm>
            <a:off x="1759974" y="344580"/>
            <a:ext cx="60960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Generate summary statistics for each feature :</a:t>
            </a:r>
          </a:p>
          <a:p>
            <a:pPr algn="l"/>
            <a:endParaRPr lang="en-US" sz="2000" b="1" i="0" u="sng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dirty="0"/>
            </a:b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ED9CAA-6AE2-35AA-407D-A10D768CB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09" b="36305"/>
          <a:stretch/>
        </p:blipFill>
        <p:spPr>
          <a:xfrm>
            <a:off x="2005781" y="1301157"/>
            <a:ext cx="2399071" cy="6605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E0490E-7945-19C3-33E2-D77BEA22A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74" y="2624783"/>
            <a:ext cx="9911162" cy="266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14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E3673-F1B6-3B77-95DA-5181B34A9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70" y="891192"/>
            <a:ext cx="5882310" cy="33083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5D4585-FA8B-08FC-2A88-BD3FB4E36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70" y="4312612"/>
            <a:ext cx="9600870" cy="2463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34ED76-69BB-46E3-DD93-6E2A4236807A}"/>
              </a:ext>
            </a:extLst>
          </p:cNvPr>
          <p:cNvSpPr txBox="1"/>
          <p:nvPr/>
        </p:nvSpPr>
        <p:spPr>
          <a:xfrm>
            <a:off x="1661324" y="215803"/>
            <a:ext cx="71270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Visualize distributions of key features (e.g., age, </a:t>
            </a:r>
            <a:r>
              <a:rPr lang="en-US" sz="2000" b="1" i="0" u="sng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ejection_fraction</a:t>
            </a: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i="0" u="sng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serum_creatinine</a:t>
            </a: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:</a:t>
            </a:r>
          </a:p>
          <a:p>
            <a:pPr>
              <a:buNone/>
            </a:pPr>
            <a:b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527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5EE5CD-CDEC-D9BB-4940-5581E2FCC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" y="993457"/>
            <a:ext cx="5257800" cy="1152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7FACE0-6BCA-6AB0-99F0-3E6329290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24" y="721994"/>
            <a:ext cx="3782695" cy="1695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F70CC9-1875-BED2-5197-61282A658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07" y="4145597"/>
            <a:ext cx="3495675" cy="7794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43AE3A-6A14-8C95-560A-3EA0CFC91E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507" y="5292408"/>
            <a:ext cx="6448425" cy="13620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B75B36-688B-43B1-EDE6-D8DA0C66C284}"/>
              </a:ext>
            </a:extLst>
          </p:cNvPr>
          <p:cNvSpPr txBox="1"/>
          <p:nvPr/>
        </p:nvSpPr>
        <p:spPr>
          <a:xfrm>
            <a:off x="1767840" y="1644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Comment on the overall balance of the dataset  based on the </a:t>
            </a:r>
            <a:r>
              <a:rPr lang="en-IN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death_event</a:t>
            </a:r>
            <a:r>
              <a:rPr lang="en-IN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column :</a:t>
            </a:r>
          </a:p>
          <a:p>
            <a:pPr>
              <a:buNone/>
            </a:pPr>
            <a:br>
              <a:rPr lang="en-US" dirty="0"/>
            </a:br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3B15A5-1998-DAA9-12E2-1094C3915EC6}"/>
              </a:ext>
            </a:extLst>
          </p:cNvPr>
          <p:cNvSpPr txBox="1"/>
          <p:nvPr/>
        </p:nvSpPr>
        <p:spPr>
          <a:xfrm>
            <a:off x="1607820" y="3064042"/>
            <a:ext cx="9669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Drop the </a:t>
            </a:r>
            <a:r>
              <a:rPr lang="en-US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death_event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column(not needed for unsupervised learning :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903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347571-A5F8-F3FD-3170-9A743303C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01" y="954087"/>
            <a:ext cx="5786776" cy="11088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C39C08-315E-0033-883A-81CF1DAC5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61" y="2217738"/>
            <a:ext cx="3480224" cy="45945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740763-7B3D-AD6A-116C-E2D76DE23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566" y="2651760"/>
            <a:ext cx="4105200" cy="3545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DCFF5A-E979-D3C6-1170-D174AF0CDD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248" y="2570480"/>
            <a:ext cx="3903268" cy="3708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EB6AF4-1E98-8755-BB39-10FBF8CD32FB}"/>
              </a:ext>
            </a:extLst>
          </p:cNvPr>
          <p:cNvSpPr txBox="1"/>
          <p:nvPr/>
        </p:nvSpPr>
        <p:spPr>
          <a:xfrm>
            <a:off x="1462501" y="2903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Ensure all remaining features are numerical :</a:t>
            </a:r>
          </a:p>
        </p:txBody>
      </p:sp>
    </p:spTree>
    <p:extLst>
      <p:ext uri="{BB962C8B-B14F-4D97-AF65-F5344CB8AC3E}">
        <p14:creationId xmlns:p14="http://schemas.microsoft.com/office/powerpoint/2010/main" val="3290785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2DF33E-F301-26FC-199F-63891A7E5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686" y="684601"/>
            <a:ext cx="6767830" cy="9388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FFB4CB-D842-665C-E214-99DE261E7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671" y="1725930"/>
            <a:ext cx="3628657" cy="51320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098AF9-7147-10B9-89CA-1433F33A9A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360" y="1571466"/>
            <a:ext cx="3585538" cy="52865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7B3655-E131-76B9-7DB8-D11BFC1A92E9}"/>
              </a:ext>
            </a:extLst>
          </p:cNvPr>
          <p:cNvSpPr txBox="1"/>
          <p:nvPr/>
        </p:nvSpPr>
        <p:spPr>
          <a:xfrm>
            <a:off x="1617729" y="5625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280393-FABF-3C4C-135D-E30244F49652}"/>
              </a:ext>
            </a:extLst>
          </p:cNvPr>
          <p:cNvSpPr txBox="1"/>
          <p:nvPr/>
        </p:nvSpPr>
        <p:spPr>
          <a:xfrm>
            <a:off x="1779654" y="111752"/>
            <a:ext cx="102198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Standardize the features using a method like </a:t>
            </a:r>
            <a:r>
              <a:rPr lang="en-US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standardScaler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200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6431E-5FE6-D437-D959-A8E1ABBEF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0" y="962826"/>
            <a:ext cx="4762500" cy="2549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075694-B738-9FD0-C755-0E71E01F5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1148321"/>
            <a:ext cx="3657600" cy="21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B1AB5B-ACEE-3750-E4EE-39C56E19B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0" y="5289468"/>
            <a:ext cx="4648200" cy="11896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DAD0DB-AD86-DF24-F6CE-E037399F5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300" y="5464093"/>
            <a:ext cx="3886200" cy="840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0DFF4A-03F8-ED7F-17E4-79C5FE4C6229}"/>
              </a:ext>
            </a:extLst>
          </p:cNvPr>
          <p:cNvSpPr txBox="1"/>
          <p:nvPr/>
        </p:nvSpPr>
        <p:spPr>
          <a:xfrm>
            <a:off x="1473200" y="132658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Confirm the shape and scaling of the data :</a:t>
            </a: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A7A466-343B-4620-992B-1F025C841AE1}"/>
              </a:ext>
            </a:extLst>
          </p:cNvPr>
          <p:cNvSpPr txBox="1"/>
          <p:nvPr/>
        </p:nvSpPr>
        <p:spPr>
          <a:xfrm>
            <a:off x="1473200" y="4343499"/>
            <a:ext cx="6624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Apply PCA to reduce the dataset to 2 principal components :</a:t>
            </a:r>
          </a:p>
        </p:txBody>
      </p:sp>
    </p:spTree>
    <p:extLst>
      <p:ext uri="{BB962C8B-B14F-4D97-AF65-F5344CB8AC3E}">
        <p14:creationId xmlns:p14="http://schemas.microsoft.com/office/powerpoint/2010/main" val="36132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56BD20-940E-6177-5E17-6533AE9C6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78" y="1369695"/>
            <a:ext cx="5648325" cy="2838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33935C-2F62-314E-C122-AF032B9B3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203" y="2976880"/>
            <a:ext cx="5175700" cy="34569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C26D09-620C-2CB8-F187-2FD24ACA127B}"/>
              </a:ext>
            </a:extLst>
          </p:cNvPr>
          <p:cNvSpPr txBox="1"/>
          <p:nvPr/>
        </p:nvSpPr>
        <p:spPr>
          <a:xfrm>
            <a:off x="1479193" y="262235"/>
            <a:ext cx="78968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 the explained variance ratio for each component :</a:t>
            </a: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534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41730E-9DFD-936C-8BA5-0E2FBB2A6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080" y="1199703"/>
            <a:ext cx="5618480" cy="24886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3E0DB0-EAC3-0F93-DB94-6B2514284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60" y="1424081"/>
            <a:ext cx="3341830" cy="1352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918F08-ECBA-B731-D28A-B70C504EC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520" y="4353560"/>
            <a:ext cx="5836400" cy="18072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9344E7-6504-C2B7-E704-65FF8177F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60" y="3525520"/>
            <a:ext cx="4509764" cy="31381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83FD310-D544-8FDE-8746-CA5835A05828}"/>
              </a:ext>
            </a:extLst>
          </p:cNvPr>
          <p:cNvSpPr txBox="1"/>
          <p:nvPr/>
        </p:nvSpPr>
        <p:spPr>
          <a:xfrm>
            <a:off x="1656080" y="3130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Create a scatter plot using the two principal components :</a:t>
            </a:r>
          </a:p>
        </p:txBody>
      </p:sp>
    </p:spTree>
    <p:extLst>
      <p:ext uri="{BB962C8B-B14F-4D97-AF65-F5344CB8AC3E}">
        <p14:creationId xmlns:p14="http://schemas.microsoft.com/office/powerpoint/2010/main" val="1493825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567DCB-FF42-492D-A2B6-22C9A5BC8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83" y="2453640"/>
            <a:ext cx="7376396" cy="29851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3DEABB-AA95-27EB-DA7A-6B19999BC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32" y="1737360"/>
            <a:ext cx="4115484" cy="4155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1FA0E4-C581-1B4A-7D43-5976FBE2641C}"/>
              </a:ext>
            </a:extLst>
          </p:cNvPr>
          <p:cNvSpPr txBox="1"/>
          <p:nvPr/>
        </p:nvSpPr>
        <p:spPr>
          <a:xfrm>
            <a:off x="1788160" y="549255"/>
            <a:ext cx="70205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 the PCA-reduced data to apply K-Means clustering :</a:t>
            </a: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41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3EC415-F6B8-1FD9-D980-7A3C76143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39" y="1796729"/>
            <a:ext cx="6639435" cy="21555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B37267-D3A9-34F0-5154-B2E1958EB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262" y="4340726"/>
            <a:ext cx="4122738" cy="18426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9877D9-B85D-C214-27A1-0342CB8A156F}"/>
              </a:ext>
            </a:extLst>
          </p:cNvPr>
          <p:cNvSpPr txBox="1"/>
          <p:nvPr/>
        </p:nvSpPr>
        <p:spPr>
          <a:xfrm>
            <a:off x="1727198" y="586823"/>
            <a:ext cx="78638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Select an appropriate number of clusters (e.g., 2 or 3) and explain your choice</a:t>
            </a:r>
            <a:r>
              <a:rPr lang="en-US" sz="2000" b="1" u="sng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sz="2000" b="1" i="0" u="sng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408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06B95D-6F0F-1720-7416-C1A7E4D72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368" y="1476216"/>
            <a:ext cx="4623326" cy="44865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342055-1978-16C3-1E13-DF28C20A9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36712"/>
            <a:ext cx="5907998" cy="4165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FA0CDF-3686-2D66-85A6-057B0C3C59A5}"/>
              </a:ext>
            </a:extLst>
          </p:cNvPr>
          <p:cNvSpPr txBox="1"/>
          <p:nvPr/>
        </p:nvSpPr>
        <p:spPr>
          <a:xfrm>
            <a:off x="1422400" y="295027"/>
            <a:ext cx="533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Assign a cluster label to each record :</a:t>
            </a: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275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97</TotalTime>
  <Words>206</Words>
  <Application>Microsoft Office PowerPoint</Application>
  <PresentationFormat>Widescreen</PresentationFormat>
  <Paragraphs>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Algerian</vt:lpstr>
      <vt:lpstr>Arial</vt:lpstr>
      <vt:lpstr>Corbel</vt:lpstr>
      <vt:lpstr>Times New Roman</vt:lpstr>
      <vt:lpstr>Parallax</vt:lpstr>
      <vt:lpstr>Unsupervised Learning with PCA and Clustering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suvashreerout91@gmail.com</dc:creator>
  <cp:lastModifiedBy>suvashreerout91@gmail.com</cp:lastModifiedBy>
  <cp:revision>2</cp:revision>
  <dcterms:created xsi:type="dcterms:W3CDTF">2025-04-10T06:10:18Z</dcterms:created>
  <dcterms:modified xsi:type="dcterms:W3CDTF">2025-04-10T08:18:24Z</dcterms:modified>
</cp:coreProperties>
</file>