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42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21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720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33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8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97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16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1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72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99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3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9177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647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399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6233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3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692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56F40B3-A193-413A-9158-C8BF5AADD6FD}" type="datetimeFigureOut">
              <a:rPr lang="en-IN" smtClean="0"/>
              <a:t>11-04-2025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25C012-D827-4BD3-BB47-C76E5C3856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06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C857-A33D-DB08-5278-A2BE2D0EA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3234" y="910206"/>
            <a:ext cx="10718773" cy="2625213"/>
          </a:xfrm>
        </p:spPr>
        <p:txBody>
          <a:bodyPr>
            <a:normAutofit/>
          </a:bodyPr>
          <a:lstStyle/>
          <a:p>
            <a:pPr algn="ctr"/>
            <a:r>
              <a:rPr lang="en-US" sz="4000" b="0" i="0" u="sng" dirty="0">
                <a:solidFill>
                  <a:schemeClr val="accent1"/>
                </a:solidFill>
                <a:effectLst/>
                <a:latin typeface="Algerian" panose="04020705040A02060702" pitchFamily="82" charset="0"/>
              </a:rPr>
              <a:t>Unsupervised Learning with PCA and Clustering</a:t>
            </a:r>
            <a:br>
              <a:rPr lang="en-US" sz="4800" b="0" i="0" dirty="0">
                <a:solidFill>
                  <a:srgbClr val="212529"/>
                </a:solidFill>
                <a:effectLst/>
                <a:latin typeface="Algerian" panose="04020705040A02060702" pitchFamily="82" charset="0"/>
              </a:rPr>
            </a:br>
            <a:endParaRPr lang="en-IN" sz="4800" dirty="0"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234D2-18D8-AF7F-4514-571356D64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5202" y="3535419"/>
            <a:ext cx="5779018" cy="601220"/>
          </a:xfrm>
        </p:spPr>
        <p:txBody>
          <a:bodyPr>
            <a:normAutofit/>
          </a:bodyPr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</a:t>
            </a:r>
          </a:p>
          <a:p>
            <a:pPr algn="ctr"/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11B1C-C098-7185-1578-ED8FAF92025C}"/>
              </a:ext>
            </a:extLst>
          </p:cNvPr>
          <p:cNvSpPr txBox="1"/>
          <p:nvPr/>
        </p:nvSpPr>
        <p:spPr>
          <a:xfrm>
            <a:off x="1669409" y="4136639"/>
            <a:ext cx="3582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Name : J Kiran Prabha</a:t>
            </a:r>
          </a:p>
          <a:p>
            <a:r>
              <a:rPr lang="en-IN" dirty="0"/>
              <a:t>Reg No. : 2201020684</a:t>
            </a:r>
          </a:p>
          <a:p>
            <a:r>
              <a:rPr lang="en-IN" dirty="0"/>
              <a:t>Group : 06</a:t>
            </a:r>
          </a:p>
          <a:p>
            <a:r>
              <a:rPr lang="en-IN" dirty="0"/>
              <a:t>Sub-Group : 17</a:t>
            </a:r>
          </a:p>
        </p:txBody>
      </p:sp>
    </p:spTree>
    <p:extLst>
      <p:ext uri="{BB962C8B-B14F-4D97-AF65-F5344CB8AC3E}">
        <p14:creationId xmlns:p14="http://schemas.microsoft.com/office/powerpoint/2010/main" val="204640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9CC3A1-B7AD-AB5A-33AE-A5D8443AB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602" y="1396181"/>
            <a:ext cx="4210050" cy="1790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ADA56-5883-822F-40AA-FC798C4905F8}"/>
              </a:ext>
            </a:extLst>
          </p:cNvPr>
          <p:cNvSpPr txBox="1"/>
          <p:nvPr/>
        </p:nvSpPr>
        <p:spPr>
          <a:xfrm>
            <a:off x="1632155" y="486696"/>
            <a:ext cx="65482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Load the dataset and display the first few rows :</a:t>
            </a: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7E4CE-B063-2C82-DE7B-7DF287C0D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349" y="1396181"/>
            <a:ext cx="5647622" cy="49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2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C1EE9-5420-41EF-939E-79FFFF72C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952" y="1781492"/>
            <a:ext cx="2162175" cy="1042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1CEE9A-BE7B-2A69-A1C4-DF80A1486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25" y="1305558"/>
            <a:ext cx="3486150" cy="4505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48E2E-9961-53C7-7F7A-2B29E557752E}"/>
              </a:ext>
            </a:extLst>
          </p:cNvPr>
          <p:cNvSpPr txBox="1"/>
          <p:nvPr/>
        </p:nvSpPr>
        <p:spPr>
          <a:xfrm>
            <a:off x="1554480" y="4808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Check for missing values and confirm data types :</a:t>
            </a:r>
          </a:p>
        </p:txBody>
      </p:sp>
    </p:spTree>
    <p:extLst>
      <p:ext uri="{BB962C8B-B14F-4D97-AF65-F5344CB8AC3E}">
        <p14:creationId xmlns:p14="http://schemas.microsoft.com/office/powerpoint/2010/main" val="218451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9B6548-1B00-0CE5-9F24-BAC4A4359ADC}"/>
              </a:ext>
            </a:extLst>
          </p:cNvPr>
          <p:cNvSpPr txBox="1"/>
          <p:nvPr/>
        </p:nvSpPr>
        <p:spPr>
          <a:xfrm>
            <a:off x="1759974" y="344580"/>
            <a:ext cx="6096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Generate summary statistics for each feature :</a:t>
            </a:r>
          </a:p>
          <a:p>
            <a:pPr algn="l"/>
            <a:endParaRPr lang="en-US" sz="2000" b="1" i="0" u="sng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D9CAA-6AE2-35AA-407D-A10D768CB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9" b="36305"/>
          <a:stretch/>
        </p:blipFill>
        <p:spPr>
          <a:xfrm>
            <a:off x="2005781" y="1301157"/>
            <a:ext cx="2399071" cy="6605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0490E-7945-19C3-33E2-D77BEA22A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74" y="2624783"/>
            <a:ext cx="9911162" cy="266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14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E3673-F1B6-3B77-95DA-5181B34A9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70" y="891192"/>
            <a:ext cx="5882310" cy="3308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34ED76-69BB-46E3-DD93-6E2A4236807A}"/>
              </a:ext>
            </a:extLst>
          </p:cNvPr>
          <p:cNvSpPr txBox="1"/>
          <p:nvPr/>
        </p:nvSpPr>
        <p:spPr>
          <a:xfrm>
            <a:off x="1661324" y="215803"/>
            <a:ext cx="71270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Visualize distributions of key features (e.g., age, </a:t>
            </a:r>
            <a:r>
              <a:rPr lang="en-US" sz="2000" b="1" i="0" u="sng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ejection_fraction</a:t>
            </a: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0" u="sng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serum_creatinine</a:t>
            </a: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</a:p>
          <a:p>
            <a:pPr>
              <a:buNone/>
            </a:pPr>
            <a:b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C563F9-5B73-CFEC-A070-5A0337E4D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324" y="4468169"/>
            <a:ext cx="3263507" cy="2159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8B3E53-0729-7B78-5CD3-2DF1765C3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79" y="4470851"/>
            <a:ext cx="3281191" cy="21592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7FAC76-92F6-BADD-63EF-E35BB6A2F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2919" y="4491211"/>
            <a:ext cx="3116309" cy="207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2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5EE5CD-CDEC-D9BB-4940-5581E2FCC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" y="993457"/>
            <a:ext cx="5257800" cy="1152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7FACE0-6BCA-6AB0-99F0-3E6329290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24" y="721994"/>
            <a:ext cx="3782695" cy="169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F70CC9-1875-BED2-5197-61282A658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07" y="4145597"/>
            <a:ext cx="3495675" cy="7794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3AE3A-6A14-8C95-560A-3EA0CFC91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07" y="5292408"/>
            <a:ext cx="6448425" cy="13620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B75B36-688B-43B1-EDE6-D8DA0C66C284}"/>
              </a:ext>
            </a:extLst>
          </p:cNvPr>
          <p:cNvSpPr txBox="1"/>
          <p:nvPr/>
        </p:nvSpPr>
        <p:spPr>
          <a:xfrm>
            <a:off x="1767840" y="1644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on the overall balance of the dataset  based on the </a:t>
            </a:r>
            <a:r>
              <a:rPr lang="en-IN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death_event</a:t>
            </a:r>
            <a:r>
              <a:rPr lang="en-IN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column :</a:t>
            </a:r>
          </a:p>
          <a:p>
            <a:pPr>
              <a:buNone/>
            </a:pPr>
            <a:br>
              <a:rPr lang="en-US" dirty="0"/>
            </a:b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3B15A5-1998-DAA9-12E2-1094C3915EC6}"/>
              </a:ext>
            </a:extLst>
          </p:cNvPr>
          <p:cNvSpPr txBox="1"/>
          <p:nvPr/>
        </p:nvSpPr>
        <p:spPr>
          <a:xfrm>
            <a:off x="1607820" y="3064042"/>
            <a:ext cx="9669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 the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death_event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column(not needed for unsupervised learning :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90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347571-A5F8-F3FD-3170-9A743303C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1" y="954087"/>
            <a:ext cx="5786776" cy="1108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C39C08-315E-0033-883A-81CF1DAC5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61" y="2217738"/>
            <a:ext cx="3480224" cy="4594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740763-7B3D-AD6A-116C-E2D76DE23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566" y="2651760"/>
            <a:ext cx="4105200" cy="3545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DCFF5A-E979-D3C6-1170-D174AF0CD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48" y="2570480"/>
            <a:ext cx="3903268" cy="3708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EB6AF4-1E98-8755-BB39-10FBF8CD32FB}"/>
              </a:ext>
            </a:extLst>
          </p:cNvPr>
          <p:cNvSpPr txBox="1"/>
          <p:nvPr/>
        </p:nvSpPr>
        <p:spPr>
          <a:xfrm>
            <a:off x="1462501" y="2903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Ensure all remaining features are numerical :</a:t>
            </a:r>
          </a:p>
        </p:txBody>
      </p:sp>
    </p:spTree>
    <p:extLst>
      <p:ext uri="{BB962C8B-B14F-4D97-AF65-F5344CB8AC3E}">
        <p14:creationId xmlns:p14="http://schemas.microsoft.com/office/powerpoint/2010/main" val="3290785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2DF33E-F301-26FC-199F-63891A7E5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686" y="684601"/>
            <a:ext cx="6767830" cy="938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FFB4CB-D842-665C-E214-99DE261E7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671" y="1725930"/>
            <a:ext cx="3628657" cy="51320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98AF9-7147-10B9-89CA-1433F33A9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360" y="1571466"/>
            <a:ext cx="3585538" cy="52865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7B3655-E131-76B9-7DB8-D11BFC1A92E9}"/>
              </a:ext>
            </a:extLst>
          </p:cNvPr>
          <p:cNvSpPr txBox="1"/>
          <p:nvPr/>
        </p:nvSpPr>
        <p:spPr>
          <a:xfrm>
            <a:off x="1617729" y="5625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280393-FABF-3C4C-135D-E30244F49652}"/>
              </a:ext>
            </a:extLst>
          </p:cNvPr>
          <p:cNvSpPr txBox="1"/>
          <p:nvPr/>
        </p:nvSpPr>
        <p:spPr>
          <a:xfrm>
            <a:off x="1779654" y="111752"/>
            <a:ext cx="10219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Standardize the features using a method like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standardScaler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0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6431E-5FE6-D437-D959-A8E1ABBEF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962826"/>
            <a:ext cx="4762500" cy="2549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075694-B738-9FD0-C755-0E71E01F5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148321"/>
            <a:ext cx="3657600" cy="217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1AB5B-ACEE-3750-E4EE-39C56E19B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0" y="5289468"/>
            <a:ext cx="4648200" cy="11896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DAD0DB-AD86-DF24-F6CE-E037399F5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5464093"/>
            <a:ext cx="3886200" cy="840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DFF4A-03F8-ED7F-17E4-79C5FE4C6229}"/>
              </a:ext>
            </a:extLst>
          </p:cNvPr>
          <p:cNvSpPr txBox="1"/>
          <p:nvPr/>
        </p:nvSpPr>
        <p:spPr>
          <a:xfrm>
            <a:off x="1473200" y="132658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Confirm the shape and scaling of the data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A7A466-343B-4620-992B-1F025C841AE1}"/>
              </a:ext>
            </a:extLst>
          </p:cNvPr>
          <p:cNvSpPr txBox="1"/>
          <p:nvPr/>
        </p:nvSpPr>
        <p:spPr>
          <a:xfrm>
            <a:off x="1473200" y="4343499"/>
            <a:ext cx="662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PCA to reduce the dataset to 2 principal components :</a:t>
            </a:r>
          </a:p>
        </p:txBody>
      </p:sp>
    </p:spTree>
    <p:extLst>
      <p:ext uri="{BB962C8B-B14F-4D97-AF65-F5344CB8AC3E}">
        <p14:creationId xmlns:p14="http://schemas.microsoft.com/office/powerpoint/2010/main" val="361320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6BD20-940E-6177-5E17-6533AE9C6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78" y="1369695"/>
            <a:ext cx="5648325" cy="2838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33935C-2F62-314E-C122-AF032B9B3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03" y="2976880"/>
            <a:ext cx="5175700" cy="34569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C26D09-620C-2CB8-F187-2FD24ACA127B}"/>
              </a:ext>
            </a:extLst>
          </p:cNvPr>
          <p:cNvSpPr txBox="1"/>
          <p:nvPr/>
        </p:nvSpPr>
        <p:spPr>
          <a:xfrm>
            <a:off x="1479193" y="262235"/>
            <a:ext cx="78968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 the explained variance ratio for each component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34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41730E-9DFD-936C-8BA5-0E2FBB2A6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80" y="1199703"/>
            <a:ext cx="5618480" cy="24886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E0DB0-EAC3-0F93-DB94-6B2514284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60" y="1424081"/>
            <a:ext cx="3341830" cy="1352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918F08-ECBA-B731-D28A-B70C504EC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20" y="4353560"/>
            <a:ext cx="5836400" cy="1807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9344E7-6504-C2B7-E704-65FF8177F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60" y="3525520"/>
            <a:ext cx="4509764" cy="31381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3FD310-D544-8FDE-8746-CA5835A05828}"/>
              </a:ext>
            </a:extLst>
          </p:cNvPr>
          <p:cNvSpPr txBox="1"/>
          <p:nvPr/>
        </p:nvSpPr>
        <p:spPr>
          <a:xfrm>
            <a:off x="1656080" y="3130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 a scatter plot using the two principal components :</a:t>
            </a:r>
          </a:p>
        </p:txBody>
      </p:sp>
    </p:spTree>
    <p:extLst>
      <p:ext uri="{BB962C8B-B14F-4D97-AF65-F5344CB8AC3E}">
        <p14:creationId xmlns:p14="http://schemas.microsoft.com/office/powerpoint/2010/main" val="149382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67DCB-FF42-492D-A2B6-22C9A5BC8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83" y="2453640"/>
            <a:ext cx="7376396" cy="2985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DEABB-AA95-27EB-DA7A-6B19999BC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32" y="1737360"/>
            <a:ext cx="4115484" cy="4155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1FA0E4-C581-1B4A-7D43-5976FBE2641C}"/>
              </a:ext>
            </a:extLst>
          </p:cNvPr>
          <p:cNvSpPr txBox="1"/>
          <p:nvPr/>
        </p:nvSpPr>
        <p:spPr>
          <a:xfrm>
            <a:off x="1788160" y="549255"/>
            <a:ext cx="7020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the PCA-reduced data to apply K-Means clustering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4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EC415-F6B8-1FD9-D980-7A3C76143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39" y="1796729"/>
            <a:ext cx="6639435" cy="2155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B37267-D3A9-34F0-5154-B2E1958EB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62" y="4340726"/>
            <a:ext cx="4122738" cy="18426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9877D9-B85D-C214-27A1-0342CB8A156F}"/>
              </a:ext>
            </a:extLst>
          </p:cNvPr>
          <p:cNvSpPr txBox="1"/>
          <p:nvPr/>
        </p:nvSpPr>
        <p:spPr>
          <a:xfrm>
            <a:off x="1727198" y="586823"/>
            <a:ext cx="78638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Select an appropriate number of clusters (e.g., 2 or 3) and explain your choice</a:t>
            </a:r>
            <a:r>
              <a:rPr lang="en-US" sz="2000" b="1" u="sng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sz="2000" b="1" i="0" u="sng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0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06B95D-6F0F-1720-7416-C1A7E4D72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68" y="1476216"/>
            <a:ext cx="4623326" cy="44865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342055-1978-16C3-1E13-DF28C20A9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6712"/>
            <a:ext cx="5907998" cy="416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FA0CDF-3686-2D66-85A6-057B0C3C59A5}"/>
              </a:ext>
            </a:extLst>
          </p:cNvPr>
          <p:cNvSpPr txBox="1"/>
          <p:nvPr/>
        </p:nvSpPr>
        <p:spPr>
          <a:xfrm>
            <a:off x="1422400" y="295027"/>
            <a:ext cx="533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sng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Assign a cluster label to each record :</a:t>
            </a:r>
          </a:p>
          <a:p>
            <a:pPr>
              <a:buNone/>
            </a:pPr>
            <a:b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27528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103</TotalTime>
  <Words>205</Words>
  <Application>Microsoft Office PowerPoint</Application>
  <PresentationFormat>Widescreen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Algerian</vt:lpstr>
      <vt:lpstr>Arial</vt:lpstr>
      <vt:lpstr>Times New Roman</vt:lpstr>
      <vt:lpstr>Tw Cen MT</vt:lpstr>
      <vt:lpstr>Droplet</vt:lpstr>
      <vt:lpstr>Unsupervised Learning with PCA and Clustering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suvashreerout91@gmail.com</dc:creator>
  <cp:lastModifiedBy>J KIRAN PRABHA</cp:lastModifiedBy>
  <cp:revision>3</cp:revision>
  <dcterms:created xsi:type="dcterms:W3CDTF">2025-04-10T06:10:18Z</dcterms:created>
  <dcterms:modified xsi:type="dcterms:W3CDTF">2025-04-11T05:01:40Z</dcterms:modified>
</cp:coreProperties>
</file>