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44" r:id="rId2"/>
  </p:sldMasterIdLst>
  <p:sldIdLst>
    <p:sldId id="261" r:id="rId3"/>
    <p:sldId id="262" r:id="rId4"/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quib Khan" userId="5bd8dee46b267d30" providerId="LiveId" clId="{80205937-D625-4F8C-80F4-6E99DB72900C}"/>
    <pc:docChg chg="custSel modSld">
      <pc:chgData name="Saquib Khan" userId="5bd8dee46b267d30" providerId="LiveId" clId="{80205937-D625-4F8C-80F4-6E99DB72900C}" dt="2025-04-10T07:23:10.116" v="71" actId="20577"/>
      <pc:docMkLst>
        <pc:docMk/>
      </pc:docMkLst>
      <pc:sldChg chg="modSp mod">
        <pc:chgData name="Saquib Khan" userId="5bd8dee46b267d30" providerId="LiveId" clId="{80205937-D625-4F8C-80F4-6E99DB72900C}" dt="2025-04-10T07:23:10.116" v="71" actId="20577"/>
        <pc:sldMkLst>
          <pc:docMk/>
          <pc:sldMk cId="3938195834" sldId="261"/>
        </pc:sldMkLst>
        <pc:spChg chg="mod">
          <ac:chgData name="Saquib Khan" userId="5bd8dee46b267d30" providerId="LiveId" clId="{80205937-D625-4F8C-80F4-6E99DB72900C}" dt="2025-04-10T07:23:10.116" v="71" actId="20577"/>
          <ac:spMkLst>
            <pc:docMk/>
            <pc:sldMk cId="3938195834" sldId="261"/>
            <ac:spMk id="3" creationId="{50285597-7C14-B582-662C-DD4DCD120B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277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1778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592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6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06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687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247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62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4418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382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488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881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486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14655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2035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102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0351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71573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54656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101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536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17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07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9035B8-C169-4669-9AFF-349FB0BCDB3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88251E-D570-4136-8E8E-3A1AE64DA7B5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73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lab.research.google.com/drive/1d4vGdjSiKdOBeu6SfjFZiaoe1eBB0-SM?usp=sharing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AB9A-DD0D-53AC-E231-24B0CF6B54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IN" sz="2800" dirty="0">
                <a:latin typeface="Bahnschrift" panose="020B0502040204020203" pitchFamily="34" charset="0"/>
              </a:rPr>
              <a:t>Cranes Presentation: </a:t>
            </a:r>
            <a:br>
              <a:rPr lang="en-IN" sz="2800" dirty="0">
                <a:latin typeface="Bahnschrift" panose="020B0502040204020203" pitchFamily="34" charset="0"/>
              </a:rPr>
            </a:br>
            <a:r>
              <a:rPr lang="en-IN" sz="2800" dirty="0">
                <a:latin typeface="Bahnschrift" panose="020B0502040204020203" pitchFamily="34" charset="0"/>
              </a:rPr>
              <a:t>Heart Failure Clustering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285597-7C14-B582-662C-DD4DCD120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6417" y="4960137"/>
            <a:ext cx="3288384" cy="1463040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en-IN" sz="1800" dirty="0">
                <a:latin typeface="Bahnschrift" panose="020B0502040204020203" pitchFamily="34" charset="0"/>
              </a:rPr>
              <a:t>Saquib Khan, Shakti Prasad Swain, Manoj Samal, </a:t>
            </a:r>
            <a:r>
              <a:rPr lang="en-IN" sz="1800" dirty="0" err="1">
                <a:latin typeface="Bahnschrift" panose="020B0502040204020203" pitchFamily="34" charset="0"/>
              </a:rPr>
              <a:t>Samsuddin</a:t>
            </a:r>
            <a:r>
              <a:rPr lang="en-IN" sz="1800" dirty="0">
                <a:latin typeface="Bahnschrift" panose="020B0502040204020203" pitchFamily="34" charset="0"/>
              </a:rPr>
              <a:t> </a:t>
            </a:r>
            <a:r>
              <a:rPr lang="en-IN" dirty="0">
                <a:latin typeface="Bahnschrift" panose="020B0502040204020203" pitchFamily="34" charset="0"/>
              </a:rPr>
              <a:t>Rahil</a:t>
            </a:r>
          </a:p>
          <a:p>
            <a:pPr algn="r"/>
            <a:r>
              <a:rPr lang="en-IN" dirty="0">
                <a:latin typeface="Bahnschrift" panose="020B0502040204020203" pitchFamily="34" charset="0"/>
              </a:rPr>
              <a:t>Group 6, Subg</a:t>
            </a:r>
            <a:r>
              <a:rPr lang="en-IN" sz="1800" dirty="0">
                <a:latin typeface="Bahnschrift" panose="020B0502040204020203" pitchFamily="34" charset="0"/>
              </a:rPr>
              <a:t>roup 18</a:t>
            </a:r>
          </a:p>
          <a:p>
            <a:pPr algn="r"/>
            <a:endParaRPr lang="en-IN" sz="1800" dirty="0">
              <a:latin typeface="Bahnschrift" panose="020B0502040204020203" pitchFamily="34" charset="0"/>
            </a:endParaRPr>
          </a:p>
          <a:p>
            <a:pPr algn="r"/>
            <a:r>
              <a:rPr lang="en-IN" sz="1800" dirty="0">
                <a:latin typeface="Bahnschrift" panose="020B0502040204020203" pitchFamily="34" charset="0"/>
              </a:rPr>
              <a:t>Link to my </a:t>
            </a:r>
            <a:r>
              <a:rPr lang="en-IN" sz="1800" dirty="0" err="1">
                <a:latin typeface="Bahnschrift" panose="020B0502040204020203" pitchFamily="34" charset="0"/>
              </a:rPr>
              <a:t>Colab</a:t>
            </a:r>
            <a:r>
              <a:rPr lang="en-IN" sz="1800" dirty="0">
                <a:latin typeface="Bahnschrift" panose="020B0502040204020203" pitchFamily="34" charset="0"/>
              </a:rPr>
              <a:t> Notebook: </a:t>
            </a:r>
            <a:r>
              <a:rPr lang="en-IN" sz="1800" dirty="0">
                <a:latin typeface="Bahnschrift" panose="020B0502040204020203" pitchFamily="34" charset="0"/>
                <a:hlinkClick r:id="rId2"/>
              </a:rPr>
              <a:t>My Notebook</a:t>
            </a:r>
            <a:endParaRPr lang="en-IN" sz="18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95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2CF71-1212-3427-3CC7-0F0117BD1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Bahnschrift" panose="020B0502040204020203" pitchFamily="34" charset="0"/>
              </a:rPr>
              <a:t>Dataset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9EE6F-CD0E-715B-295D-B0FE2D0B5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24843"/>
            <a:ext cx="10058400" cy="4023360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ts val="900"/>
              </a:spcBef>
              <a:spcAft>
                <a:spcPts val="900"/>
              </a:spcAft>
              <a:buNone/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The dataset contains clinical records of heart failure patients, with each row representing a patient and columns describing their characteristics. Key features include:</a:t>
            </a:r>
          </a:p>
          <a:p>
            <a:pPr algn="l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Demographics : Age, Sex.</a:t>
            </a:r>
          </a:p>
          <a:p>
            <a:pPr algn="l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Symptoms : Chest pain type (e.g., Typical, Atypical, Non-anginal, Asymptomatic).</a:t>
            </a:r>
          </a:p>
          <a:p>
            <a:pPr algn="l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Vital Signs : Resting blood pressure, Cholesterol levels, Heart rate.</a:t>
            </a:r>
          </a:p>
          <a:p>
            <a:pPr algn="l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Diagnostic Results : ECG findings (e.g., Normal, ST-T Wave Abnormality, Left Ventricular Hypertrophy), Thalassemia type (e.g., Fixed Defect, Reversible Defect).</a:t>
            </a:r>
          </a:p>
          <a:p>
            <a:pPr algn="l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Lifestyle Factors : Smoking status, Alcohol consumption, Physical activity level.</a:t>
            </a:r>
          </a:p>
          <a:p>
            <a:pPr algn="l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Target Variable : Presence or absence of heart failure.</a:t>
            </a:r>
          </a:p>
          <a:p>
            <a:pPr algn="l">
              <a:spcBef>
                <a:spcPts val="900"/>
              </a:spcBef>
              <a:spcAft>
                <a:spcPts val="900"/>
              </a:spcAft>
            </a:pPr>
            <a:r>
              <a:rPr lang="en-IN" b="0" i="0" dirty="0">
                <a:effectLst/>
                <a:latin typeface="Bahnschrift" panose="020B0502040204020203" pitchFamily="34" charset="0"/>
              </a:rPr>
              <a:t>The data is numerical and categorical, suitable for exploratory analysis, clustering, and predictive </a:t>
            </a:r>
            <a:r>
              <a:rPr lang="en-IN" b="0" i="0" dirty="0" err="1">
                <a:effectLst/>
                <a:latin typeface="Bahnschrift" panose="020B0502040204020203" pitchFamily="34" charset="0"/>
              </a:rPr>
              <a:t>modeling</a:t>
            </a:r>
            <a:r>
              <a:rPr lang="en-IN" b="0" i="0" dirty="0">
                <a:effectLst/>
                <a:latin typeface="Bahnschrift" panose="020B0502040204020203" pitchFamily="34" charset="0"/>
              </a:rPr>
              <a:t>.</a:t>
            </a:r>
          </a:p>
          <a:p>
            <a:endParaRPr lang="en-IN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133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AE78CAD-9C1D-D18E-636D-06D9FB1BF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510" y="4515522"/>
            <a:ext cx="11331019" cy="165576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cap="none" dirty="0">
                <a:solidFill>
                  <a:schemeClr val="tx1"/>
                </a:solidFill>
                <a:latin typeface="Bahnschrift" panose="020B0502040204020203" pitchFamily="34" charset="0"/>
              </a:rPr>
              <a:t>The peak around the 30–60 age range highlights that middle-aged adults are the primary demographic in the dataset.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cap="none" dirty="0">
                <a:solidFill>
                  <a:schemeClr val="tx1"/>
                </a:solidFill>
                <a:latin typeface="Bahnschrift" panose="020B0502040204020203" pitchFamily="34" charset="0"/>
              </a:rPr>
              <a:t>The tail extending to higher ages indicates that older patients are also represented.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cap="none" dirty="0">
                <a:solidFill>
                  <a:schemeClr val="tx1"/>
                </a:solidFill>
                <a:latin typeface="Bahnschrift" panose="020B0502040204020203" pitchFamily="34" charset="0"/>
              </a:rPr>
              <a:t>The presence of younger patients (ages 20–30) suggests that heart failure can occur in younger individuals, possibly due to specific risk factors.</a:t>
            </a:r>
            <a:endParaRPr lang="en-IN" sz="1600" cap="none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402A96-4849-EDD5-4D55-A362743C2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517033"/>
            <a:ext cx="51435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883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280DE-A003-028D-CA02-DB007D09F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68" y="4374842"/>
            <a:ext cx="10515600" cy="4161704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Bahnschrift" panose="020B0502040204020203" pitchFamily="34" charset="0"/>
              </a:rPr>
              <a:t>The number of patients without heart failure (</a:t>
            </a:r>
            <a:r>
              <a:rPr lang="en-US" sz="1600" dirty="0" err="1">
                <a:latin typeface="Bahnschrift" panose="020B0502040204020203" pitchFamily="34" charset="0"/>
              </a:rPr>
              <a:t>heart_failure</a:t>
            </a:r>
            <a:r>
              <a:rPr lang="en-US" sz="1600" dirty="0">
                <a:latin typeface="Bahnschrift" panose="020B0502040204020203" pitchFamily="34" charset="0"/>
              </a:rPr>
              <a:t> = 0) is roughly equal to the number of patients with heart failure (</a:t>
            </a:r>
            <a:r>
              <a:rPr lang="en-US" sz="1600" dirty="0" err="1">
                <a:latin typeface="Bahnschrift" panose="020B0502040204020203" pitchFamily="34" charset="0"/>
              </a:rPr>
              <a:t>heart_failure</a:t>
            </a:r>
            <a:r>
              <a:rPr lang="en-US" sz="1600" dirty="0">
                <a:latin typeface="Bahnschrift" panose="020B0502040204020203" pitchFamily="34" charset="0"/>
              </a:rPr>
              <a:t> = 1).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Bahnschrift" panose="020B0502040204020203" pitchFamily="34" charset="0"/>
              </a:rPr>
              <a:t>This suggests that heart failure is a common condition among the patients in the dataset, affecting approximately half of the population.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Bahnschrift" panose="020B0502040204020203" pitchFamily="34" charset="0"/>
              </a:rPr>
              <a:t>The high prevalence of heart failure indicates that the dataset is suitable for studying risk factors and patterns associated with heart failure.</a:t>
            </a:r>
            <a:endParaRPr lang="en-IN" sz="1600" dirty="0">
              <a:latin typeface="Bahnschrift" panose="020B0502040204020203" pitchFamily="34" charset="0"/>
            </a:endParaRP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47AEE530-11F7-1494-16AD-8C74A7EE4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756" y="402306"/>
            <a:ext cx="52292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60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43396-F6C4-9598-2CA5-CC09650A5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30" y="4170774"/>
            <a:ext cx="11684917" cy="2583531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Bahnschrift" panose="020B0502040204020203" pitchFamily="34" charset="0"/>
              </a:rPr>
              <a:t>x-axis -&gt; (PC1): captures the most variance in the data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Bahnschrift" panose="020B0502040204020203" pitchFamily="34" charset="0"/>
              </a:rPr>
              <a:t>y-axis -&gt; (PC2): captures the second-highest variance in the data.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Bahnschrift" panose="020B0502040204020203" pitchFamily="34" charset="0"/>
              </a:rPr>
              <a:t>Central Clustering : Most of the data points are concentrated near the origin (0, 0), suggesting that the majority of the variability in the dataset is captured by these two components.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Bahnschrift" panose="020B0502040204020203" pitchFamily="34" charset="0"/>
              </a:rPr>
              <a:t>No Clear Separation : There are no distinct clusters or patterns visible in the plot, implying that the underlying structure of the data may require clustering to uncover meaningful groupings.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2DBFC46-F610-8711-C30A-A80148FC5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607" y="208198"/>
            <a:ext cx="4728786" cy="375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370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78269-3A1C-D859-9567-D495EF861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77" y="4434890"/>
            <a:ext cx="10515600" cy="242311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Bahnschrift" panose="020B0502040204020203" pitchFamily="34" charset="0"/>
              </a:rPr>
              <a:t>The x-axis represents the number of clusters (K) , and the y-axis represents the inertia (sum of squared distances of samples to their closest cluster center).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Bahnschrift" panose="020B0502040204020203" pitchFamily="34" charset="0"/>
              </a:rPr>
              <a:t> The optimal number of clusters appears to be K = 3, where the inertia drops significantly compared to K = 2, but beyond K = 3, the decrease in inertia is less pronounced.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Bahnschrift" panose="020B0502040204020203" pitchFamily="34" charset="0"/>
              </a:rPr>
              <a:t>Choosing K = 3 balances model complexity and performance.</a:t>
            </a:r>
            <a:endParaRPr lang="en-IN" sz="1800" dirty="0">
              <a:latin typeface="Bahnschrift" panose="020B0502040204020203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83EAF0D-B416-ACE3-132D-3360BFEE6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583" y="230836"/>
            <a:ext cx="4939164" cy="378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711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55FA2-4FE2-2007-BA3C-FC1C45C36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258" y="4586222"/>
            <a:ext cx="11325540" cy="234290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Bahnschrift" panose="020B0502040204020203" pitchFamily="34" charset="0"/>
              </a:rPr>
              <a:t>The clear separation of clusters indicates that the K-Means algorithm successfully identified meaningful groupings in the data when projected onto the first two principal components.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Bahnschrift" panose="020B0502040204020203" pitchFamily="34" charset="0"/>
              </a:rPr>
              <a:t>These clusters likely correspond to different subgroups of patients based on their clinical characteristics.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Bahnschrift" panose="020B0502040204020203" pitchFamily="34" charset="0"/>
              </a:rPr>
              <a:t>The overlapping regions suggest that some patients share similarities with multiple clusters</a:t>
            </a:r>
            <a:endParaRPr lang="en-IN" sz="1800" dirty="0">
              <a:latin typeface="Bahnschrift" panose="020B0502040204020203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22E5008-8EC2-CC45-CEFD-C092FF6A5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422" y="264972"/>
            <a:ext cx="5065153" cy="40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19346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12</TotalTime>
  <Words>531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Bahnschrift</vt:lpstr>
      <vt:lpstr>Calibri</vt:lpstr>
      <vt:lpstr>Calibri Light</vt:lpstr>
      <vt:lpstr>Tw Cen MT</vt:lpstr>
      <vt:lpstr>Tw Cen MT Condensed</vt:lpstr>
      <vt:lpstr>Wingdings 3</vt:lpstr>
      <vt:lpstr>Retrospect</vt:lpstr>
      <vt:lpstr>Integral</vt:lpstr>
      <vt:lpstr>Cranes Presentation:  Heart Failure Clustering</vt:lpstr>
      <vt:lpstr>Dataset Description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Saquib Khan</dc:creator>
  <cp:lastModifiedBy>Saquib Khan</cp:lastModifiedBy>
  <cp:revision>1</cp:revision>
  <dcterms:created xsi:type="dcterms:W3CDTF">2025-04-10T07:10:43Z</dcterms:created>
  <dcterms:modified xsi:type="dcterms:W3CDTF">2025-04-10T07:23:22Z</dcterms:modified>
</cp:coreProperties>
</file>