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media/image2.svg" ContentType="image/svg+xml"/>
  <Override PartName="/ppt/media/image4.svg" ContentType="image/svg+xml"/>
  <Override PartName="/ppt/media/image6.svg" ContentType="image/svg+xml"/>
  <Override PartName="/ppt/media/image8.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8" r:id="rId5"/>
    <p:sldId id="259" r:id="rId6"/>
    <p:sldId id="263" r:id="rId7"/>
    <p:sldId id="260" r:id="rId8"/>
    <p:sldId id="267" r:id="rId9"/>
    <p:sldId id="265" r:id="rId10"/>
    <p:sldId id="266" r:id="rId11"/>
  </p:sldIdLst>
  <p:sldSz cx="18288000" cy="10287000"/>
  <p:notesSz cx="6858000" cy="9144000"/>
  <p:embeddedFontLst>
    <p:embeddedFont>
      <p:font typeface="Alexandria Bold"/>
      <p:bold r:id="rId15"/>
    </p:embeddedFont>
    <p:embeddedFont>
      <p:font typeface="Arial Black" panose="020B0A04020102020204" charset="0"/>
      <p:bold r:id="rId16"/>
    </p:embeddedFont>
    <p:embeddedFont>
      <p:font typeface="Calibri" panose="020F050202020403020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3D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2160"/>
        <p:guide pos="2861"/>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font" Target="fonts/font6.fntdata"/><Relationship Id="rId2" Type="http://schemas.openxmlformats.org/officeDocument/2006/relationships/theme" Target="theme/theme1.xml"/><Relationship Id="rId19" Type="http://schemas.openxmlformats.org/officeDocument/2006/relationships/font" Target="fonts/font5.fntdata"/><Relationship Id="rId18" Type="http://schemas.openxmlformats.org/officeDocument/2006/relationships/font" Target="fonts/font4.fntdata"/><Relationship Id="rId17" Type="http://schemas.openxmlformats.org/officeDocument/2006/relationships/font" Target="fonts/font3.fntdata"/><Relationship Id="rId16" Type="http://schemas.openxmlformats.org/officeDocument/2006/relationships/font" Target="fonts/font2.fntdata"/><Relationship Id="rId15" Type="http://schemas.openxmlformats.org/officeDocument/2006/relationships/font" Target="fonts/font1.fntdata"/><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sp>
        <p:nvSpPr>
          <p:cNvPr id="2" name="Freeform 2"/>
          <p:cNvSpPr/>
          <p:nvPr/>
        </p:nvSpPr>
        <p:spPr>
          <a:xfrm rot="5400000">
            <a:off x="-598671" y="-1743170"/>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5400000" flipH="1" flipV="1">
            <a:off x="13890343" y="5516388"/>
            <a:ext cx="4840370" cy="6758253"/>
          </a:xfrm>
          <a:custGeom>
            <a:avLst/>
            <a:gdLst/>
            <a:ahLst/>
            <a:cxnLst/>
            <a:rect l="l" t="t" r="r" b="b"/>
            <a:pathLst>
              <a:path w="4840370" h="6758253">
                <a:moveTo>
                  <a:pt x="4840371" y="6758253"/>
                </a:moveTo>
                <a:lnTo>
                  <a:pt x="0" y="6758253"/>
                </a:lnTo>
                <a:lnTo>
                  <a:pt x="0" y="0"/>
                </a:lnTo>
                <a:lnTo>
                  <a:pt x="4840371" y="0"/>
                </a:lnTo>
                <a:lnTo>
                  <a:pt x="4840371" y="6758253"/>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rot="-212327" flipH="1">
            <a:off x="-1633813" y="4706943"/>
            <a:ext cx="7684967" cy="7684967"/>
          </a:xfrm>
          <a:custGeom>
            <a:avLst/>
            <a:gdLst/>
            <a:ahLst/>
            <a:cxnLst/>
            <a:rect l="l" t="t" r="r" b="b"/>
            <a:pathLst>
              <a:path w="7684967" h="7684967">
                <a:moveTo>
                  <a:pt x="7684968" y="0"/>
                </a:moveTo>
                <a:lnTo>
                  <a:pt x="0" y="0"/>
                </a:lnTo>
                <a:lnTo>
                  <a:pt x="0" y="7684968"/>
                </a:lnTo>
                <a:lnTo>
                  <a:pt x="7684968" y="7684968"/>
                </a:lnTo>
                <a:lnTo>
                  <a:pt x="7684968"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flipH="1">
            <a:off x="-2020970" y="4706943"/>
            <a:ext cx="7684967" cy="7684967"/>
          </a:xfrm>
          <a:custGeom>
            <a:avLst/>
            <a:gdLst/>
            <a:ahLst/>
            <a:cxnLst/>
            <a:rect l="l" t="t" r="r" b="b"/>
            <a:pathLst>
              <a:path w="7684967" h="7684967">
                <a:moveTo>
                  <a:pt x="7684968" y="0"/>
                </a:moveTo>
                <a:lnTo>
                  <a:pt x="0" y="0"/>
                </a:lnTo>
                <a:lnTo>
                  <a:pt x="0" y="7684968"/>
                </a:lnTo>
                <a:lnTo>
                  <a:pt x="7684968" y="7684968"/>
                </a:lnTo>
                <a:lnTo>
                  <a:pt x="7684968"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176744" flipV="1">
            <a:off x="12281842" y="-3234705"/>
            <a:ext cx="6992792" cy="6992792"/>
          </a:xfrm>
          <a:custGeom>
            <a:avLst/>
            <a:gdLst/>
            <a:ahLst/>
            <a:cxnLst/>
            <a:rect l="l" t="t" r="r" b="b"/>
            <a:pathLst>
              <a:path w="6992792" h="6992792">
                <a:moveTo>
                  <a:pt x="0" y="6992792"/>
                </a:moveTo>
                <a:lnTo>
                  <a:pt x="6992792" y="6992792"/>
                </a:lnTo>
                <a:lnTo>
                  <a:pt x="6992792" y="0"/>
                </a:lnTo>
                <a:lnTo>
                  <a:pt x="0" y="0"/>
                </a:lnTo>
                <a:lnTo>
                  <a:pt x="0" y="6992792"/>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flipV="1">
            <a:off x="12348517" y="-3496396"/>
            <a:ext cx="6992792" cy="6992792"/>
          </a:xfrm>
          <a:custGeom>
            <a:avLst/>
            <a:gdLst/>
            <a:ahLst/>
            <a:cxnLst/>
            <a:rect l="l" t="t" r="r" b="b"/>
            <a:pathLst>
              <a:path w="6992792" h="6992792">
                <a:moveTo>
                  <a:pt x="0" y="6992792"/>
                </a:moveTo>
                <a:lnTo>
                  <a:pt x="6992792" y="6992792"/>
                </a:lnTo>
                <a:lnTo>
                  <a:pt x="6992792" y="0"/>
                </a:lnTo>
                <a:lnTo>
                  <a:pt x="0" y="0"/>
                </a:lnTo>
                <a:lnTo>
                  <a:pt x="0" y="6992792"/>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2590855" y="2171691"/>
            <a:ext cx="12951349" cy="2065020"/>
          </a:xfrm>
          <a:prstGeom prst="rect">
            <a:avLst/>
          </a:prstGeom>
        </p:spPr>
        <p:txBody>
          <a:bodyPr lIns="0" tIns="0" rIns="0" bIns="0" rtlCol="0" anchor="t">
            <a:spAutoFit/>
          </a:bodyPr>
          <a:lstStyle/>
          <a:p>
            <a:pPr algn="ctr">
              <a:lnSpc>
                <a:spcPts val="16105"/>
              </a:lnSpc>
            </a:pPr>
            <a:r>
              <a:rPr lang="en-US" altLang="en-US" sz="8000" b="1">
                <a:solidFill>
                  <a:srgbClr val="3F3D3E"/>
                </a:solidFill>
                <a:latin typeface="Alexandria Bold"/>
                <a:ea typeface="Alexandria Bold"/>
                <a:cs typeface="Alexandria Bold"/>
                <a:sym typeface="Alexandria Bold"/>
              </a:rPr>
              <a:t>AI &amp; DS PRESENTATION</a:t>
            </a:r>
            <a:endParaRPr lang="en-US" altLang="en-US" sz="8000" b="1">
              <a:solidFill>
                <a:srgbClr val="3F3D3E"/>
              </a:solidFill>
              <a:latin typeface="Alexandria Bold"/>
              <a:ea typeface="Alexandria Bold"/>
              <a:cs typeface="Alexandria Bold"/>
              <a:sym typeface="Alexandria Bold"/>
            </a:endParaRPr>
          </a:p>
        </p:txBody>
      </p:sp>
      <p:sp>
        <p:nvSpPr>
          <p:cNvPr id="9" name="TextBox 9"/>
          <p:cNvSpPr txBox="1"/>
          <p:nvPr/>
        </p:nvSpPr>
        <p:spPr>
          <a:xfrm>
            <a:off x="4191000" y="4991100"/>
            <a:ext cx="9815195" cy="4465320"/>
          </a:xfrm>
          <a:prstGeom prst="rect">
            <a:avLst/>
          </a:prstGeom>
        </p:spPr>
        <p:txBody>
          <a:bodyPr lIns="0" tIns="0" rIns="0" bIns="0" rtlCol="0" anchor="t">
            <a:noAutofit/>
          </a:bodyPr>
          <a:lstStyle/>
          <a:p>
            <a:pPr algn="ctr">
              <a:lnSpc>
                <a:spcPts val="6255"/>
              </a:lnSpc>
              <a:spcBef>
                <a:spcPct val="0"/>
              </a:spcBef>
            </a:pPr>
            <a:r>
              <a:rPr lang="en-US" altLang="en-US" sz="3200">
                <a:solidFill>
                  <a:srgbClr val="545454"/>
                </a:solidFill>
                <a:latin typeface="Times New Roman" panose="02020603050405020304" charset="0"/>
                <a:ea typeface="Garet"/>
                <a:cs typeface="Times New Roman" panose="02020603050405020304" charset="0"/>
                <a:sym typeface="Garet"/>
              </a:rPr>
              <a:t>SUBMITTED BY:</a:t>
            </a:r>
            <a:endParaRPr lang="en-US" altLang="en-US" sz="3200">
              <a:solidFill>
                <a:srgbClr val="545454"/>
              </a:solidFill>
              <a:latin typeface="Times New Roman" panose="02020603050405020304" charset="0"/>
              <a:ea typeface="Garet"/>
              <a:cs typeface="Times New Roman" panose="02020603050405020304" charset="0"/>
              <a:sym typeface="Garet"/>
            </a:endParaRPr>
          </a:p>
          <a:p>
            <a:pPr algn="ctr">
              <a:lnSpc>
                <a:spcPts val="6255"/>
              </a:lnSpc>
              <a:spcBef>
                <a:spcPct val="0"/>
              </a:spcBef>
            </a:pPr>
            <a:r>
              <a:rPr lang="en-US" altLang="en-US" sz="3200">
                <a:solidFill>
                  <a:srgbClr val="545454"/>
                </a:solidFill>
                <a:latin typeface="Times New Roman" panose="02020603050405020304" charset="0"/>
                <a:ea typeface="Garet"/>
                <a:cs typeface="Times New Roman" panose="02020603050405020304" charset="0"/>
                <a:sym typeface="Garet"/>
              </a:rPr>
              <a:t>SWAGAT PRITAM SAHOO(2201020425)</a:t>
            </a:r>
            <a:endParaRPr lang="en-US" altLang="en-US" sz="3200">
              <a:solidFill>
                <a:srgbClr val="545454"/>
              </a:solidFill>
              <a:latin typeface="Times New Roman" panose="02020603050405020304" charset="0"/>
              <a:ea typeface="Garet"/>
              <a:cs typeface="Times New Roman" panose="02020603050405020304" charset="0"/>
              <a:sym typeface="Garet"/>
            </a:endParaRPr>
          </a:p>
          <a:p>
            <a:pPr algn="ctr">
              <a:lnSpc>
                <a:spcPts val="6255"/>
              </a:lnSpc>
              <a:spcBef>
                <a:spcPct val="0"/>
              </a:spcBef>
            </a:pPr>
            <a:r>
              <a:rPr lang="en-US" altLang="en-US" sz="3200">
                <a:solidFill>
                  <a:srgbClr val="545454"/>
                </a:solidFill>
                <a:latin typeface="Times New Roman" panose="02020603050405020304" charset="0"/>
                <a:ea typeface="Garet"/>
                <a:cs typeface="Times New Roman" panose="02020603050405020304" charset="0"/>
                <a:sym typeface="Garet"/>
              </a:rPr>
              <a:t>TANUJA SHREE (2201020427)</a:t>
            </a:r>
            <a:endParaRPr lang="en-US" altLang="en-US" sz="3200">
              <a:solidFill>
                <a:srgbClr val="545454"/>
              </a:solidFill>
              <a:latin typeface="Times New Roman" panose="02020603050405020304" charset="0"/>
              <a:ea typeface="Garet"/>
              <a:cs typeface="Times New Roman" panose="02020603050405020304" charset="0"/>
              <a:sym typeface="Garet"/>
            </a:endParaRPr>
          </a:p>
          <a:p>
            <a:pPr algn="ctr">
              <a:lnSpc>
                <a:spcPts val="6255"/>
              </a:lnSpc>
              <a:spcBef>
                <a:spcPct val="0"/>
              </a:spcBef>
            </a:pPr>
            <a:r>
              <a:rPr lang="en-US" altLang="en-US" sz="3200">
                <a:solidFill>
                  <a:srgbClr val="545454"/>
                </a:solidFill>
                <a:latin typeface="Times New Roman" panose="02020603050405020304" charset="0"/>
                <a:ea typeface="Garet"/>
                <a:cs typeface="Times New Roman" panose="02020603050405020304" charset="0"/>
                <a:sym typeface="Garet"/>
              </a:rPr>
              <a:t>SAURABH KUMAR MOHANTA(2201020431)</a:t>
            </a:r>
            <a:endParaRPr lang="en-US" altLang="en-US" sz="3200">
              <a:solidFill>
                <a:srgbClr val="545454"/>
              </a:solidFill>
              <a:latin typeface="Times New Roman" panose="02020603050405020304" charset="0"/>
              <a:ea typeface="Garet"/>
              <a:cs typeface="Times New Roman" panose="02020603050405020304" charset="0"/>
              <a:sym typeface="Garet"/>
            </a:endParaRPr>
          </a:p>
          <a:p>
            <a:pPr algn="ctr">
              <a:lnSpc>
                <a:spcPts val="6255"/>
              </a:lnSpc>
              <a:spcBef>
                <a:spcPct val="0"/>
              </a:spcBef>
            </a:pPr>
            <a:r>
              <a:rPr lang="en-US" altLang="en-US" sz="3200">
                <a:solidFill>
                  <a:srgbClr val="545454"/>
                </a:solidFill>
                <a:latin typeface="Times New Roman" panose="02020603050405020304" charset="0"/>
                <a:ea typeface="Garet"/>
                <a:cs typeface="Times New Roman" panose="02020603050405020304" charset="0"/>
                <a:sym typeface="Garet"/>
              </a:rPr>
              <a:t>SANDEEP BISWAL (2201020443)</a:t>
            </a:r>
            <a:endParaRPr lang="en-US" altLang="en-US" sz="3200">
              <a:solidFill>
                <a:srgbClr val="545454"/>
              </a:solidFill>
              <a:latin typeface="Times New Roman" panose="02020603050405020304" charset="0"/>
              <a:ea typeface="Garet"/>
              <a:cs typeface="Times New Roman" panose="02020603050405020304" charset="0"/>
              <a:sym typeface="Garet"/>
            </a:endParaRPr>
          </a:p>
          <a:p>
            <a:pPr algn="ctr">
              <a:lnSpc>
                <a:spcPts val="6255"/>
              </a:lnSpc>
              <a:spcBef>
                <a:spcPct val="0"/>
              </a:spcBef>
            </a:pPr>
            <a:endParaRPr lang="en-US" altLang="en-US" sz="3200">
              <a:solidFill>
                <a:srgbClr val="545454"/>
              </a:solidFill>
              <a:latin typeface="Times New Roman" panose="02020603050405020304" charset="0"/>
              <a:ea typeface="Garet"/>
              <a:cs typeface="Times New Roman" panose="02020603050405020304" charset="0"/>
              <a:sym typeface="Garet"/>
            </a:endParaRPr>
          </a:p>
        </p:txBody>
      </p:sp>
      <p:sp>
        <p:nvSpPr>
          <p:cNvPr id="15" name="Text Box 14"/>
          <p:cNvSpPr txBox="1"/>
          <p:nvPr/>
        </p:nvSpPr>
        <p:spPr>
          <a:xfrm>
            <a:off x="7848600" y="4381500"/>
            <a:ext cx="2387600" cy="662940"/>
          </a:xfrm>
          <a:prstGeom prst="rect">
            <a:avLst/>
          </a:prstGeom>
          <a:noFill/>
        </p:spPr>
        <p:txBody>
          <a:bodyPr wrap="square" rtlCol="0">
            <a:noAutofit/>
          </a:bodyPr>
          <a:p>
            <a:r>
              <a:rPr lang="en-US" sz="3200" b="1">
                <a:solidFill>
                  <a:srgbClr val="3F3D3E"/>
                </a:solidFill>
                <a:latin typeface="Arial Black" panose="020B0A04020102020204" charset="0"/>
                <a:cs typeface="Arial Black" panose="020B0A04020102020204" charset="0"/>
              </a:rPr>
              <a:t>GROUP-9</a:t>
            </a:r>
            <a:endParaRPr lang="en-US" sz="3200" b="1">
              <a:solidFill>
                <a:srgbClr val="3F3D3E"/>
              </a:solidFill>
              <a:latin typeface="Arial Black" panose="020B0A04020102020204" charset="0"/>
              <a:cs typeface="Arial Black" panose="020B0A040201020202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sp>
        <p:nvSpPr>
          <p:cNvPr id="2" name="Freeform 2"/>
          <p:cNvSpPr/>
          <p:nvPr/>
        </p:nvSpPr>
        <p:spPr>
          <a:xfrm rot="5400000">
            <a:off x="-598671" y="-1743170"/>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TextBox 3"/>
          <p:cNvSpPr txBox="1"/>
          <p:nvPr/>
        </p:nvSpPr>
        <p:spPr>
          <a:xfrm>
            <a:off x="7391295" y="418826"/>
            <a:ext cx="9205169" cy="1468120"/>
          </a:xfrm>
          <a:prstGeom prst="rect">
            <a:avLst/>
          </a:prstGeom>
        </p:spPr>
        <p:txBody>
          <a:bodyPr lIns="0" tIns="0" rIns="0" bIns="0" rtlCol="0" anchor="t">
            <a:spAutoFit/>
          </a:bodyPr>
          <a:lstStyle/>
          <a:p>
            <a:pPr algn="ctr">
              <a:lnSpc>
                <a:spcPts val="11450"/>
              </a:lnSpc>
            </a:pPr>
            <a:r>
              <a:rPr lang="en-IN" altLang="en-US" sz="8175" b="1">
                <a:solidFill>
                  <a:srgbClr val="3F3D3E"/>
                </a:solidFill>
                <a:latin typeface="Alexandria Bold"/>
                <a:ea typeface="Alexandria Bold"/>
                <a:cs typeface="Alexandria Bold"/>
                <a:sym typeface="Alexandria Bold"/>
              </a:rPr>
              <a:t>DATA ANALYSIS</a:t>
            </a:r>
            <a:endParaRPr lang="en-IN" altLang="en-US" sz="8175" b="1">
              <a:solidFill>
                <a:srgbClr val="3F3D3E"/>
              </a:solidFill>
              <a:latin typeface="Alexandria Bold"/>
              <a:ea typeface="Alexandria Bold"/>
              <a:cs typeface="Alexandria Bold"/>
              <a:sym typeface="Alexandria Bold"/>
            </a:endParaRPr>
          </a:p>
        </p:txBody>
      </p:sp>
      <p:sp>
        <p:nvSpPr>
          <p:cNvPr id="5" name="Freeform 5"/>
          <p:cNvSpPr/>
          <p:nvPr/>
        </p:nvSpPr>
        <p:spPr>
          <a:xfrm rot="-574333">
            <a:off x="-598671" y="5498906"/>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AutoShape 6"/>
          <p:cNvSpPr/>
          <p:nvPr/>
        </p:nvSpPr>
        <p:spPr>
          <a:xfrm>
            <a:off x="4541415" y="9464180"/>
            <a:ext cx="11672841" cy="0"/>
          </a:xfrm>
          <a:prstGeom prst="line">
            <a:avLst/>
          </a:prstGeom>
          <a:ln w="9525" cap="flat">
            <a:solidFill>
              <a:srgbClr val="545454"/>
            </a:solidFill>
            <a:prstDash val="solid"/>
            <a:headEnd type="none" w="sm" len="sm"/>
            <a:tailEnd type="none" w="sm" len="sm"/>
          </a:ln>
        </p:spPr>
      </p:sp>
      <p:sp>
        <p:nvSpPr>
          <p:cNvPr id="7" name="TextBox 7"/>
          <p:cNvSpPr txBox="1"/>
          <p:nvPr/>
        </p:nvSpPr>
        <p:spPr>
          <a:xfrm>
            <a:off x="16214256" y="9019603"/>
            <a:ext cx="1271574" cy="803430"/>
          </a:xfrm>
          <a:prstGeom prst="rect">
            <a:avLst/>
          </a:prstGeom>
        </p:spPr>
        <p:txBody>
          <a:bodyPr lIns="0" tIns="0" rIns="0" bIns="0" rtlCol="0" anchor="t">
            <a:spAutoFit/>
          </a:bodyPr>
          <a:lstStyle/>
          <a:p>
            <a:pPr algn="ctr">
              <a:lnSpc>
                <a:spcPts val="6640"/>
              </a:lnSpc>
              <a:spcBef>
                <a:spcPct val="0"/>
              </a:spcBef>
            </a:pPr>
            <a:r>
              <a:rPr lang="en-US" sz="4745" b="1">
                <a:solidFill>
                  <a:srgbClr val="545454"/>
                </a:solidFill>
                <a:latin typeface="Garet Bold"/>
                <a:ea typeface="Garet Bold"/>
                <a:cs typeface="Garet Bold"/>
                <a:sym typeface="Garet Bold"/>
              </a:rPr>
              <a:t>01</a:t>
            </a:r>
            <a:endParaRPr lang="en-US" sz="4745" b="1">
              <a:solidFill>
                <a:srgbClr val="545454"/>
              </a:solidFill>
              <a:latin typeface="Garet Bold"/>
              <a:ea typeface="Garet Bold"/>
              <a:cs typeface="Garet Bold"/>
              <a:sym typeface="Garet Bold"/>
            </a:endParaRPr>
          </a:p>
        </p:txBody>
      </p:sp>
      <p:pic>
        <p:nvPicPr>
          <p:cNvPr id="48" name="Picture 47"/>
          <p:cNvPicPr>
            <a:picLocks noChangeAspect="1"/>
          </p:cNvPicPr>
          <p:nvPr/>
        </p:nvPicPr>
        <p:blipFill>
          <a:blip r:embed="rId5"/>
          <a:srcRect r="14082"/>
          <a:stretch>
            <a:fillRect/>
          </a:stretch>
        </p:blipFill>
        <p:spPr>
          <a:xfrm>
            <a:off x="152400" y="942340"/>
            <a:ext cx="6644005" cy="1593850"/>
          </a:xfrm>
          <a:prstGeom prst="rect">
            <a:avLst/>
          </a:prstGeom>
        </p:spPr>
      </p:pic>
      <p:pic>
        <p:nvPicPr>
          <p:cNvPr id="20" name="Picture 19"/>
          <p:cNvPicPr>
            <a:picLocks noChangeAspect="1"/>
          </p:cNvPicPr>
          <p:nvPr/>
        </p:nvPicPr>
        <p:blipFill>
          <a:blip r:embed="rId6"/>
          <a:stretch>
            <a:fillRect/>
          </a:stretch>
        </p:blipFill>
        <p:spPr>
          <a:xfrm>
            <a:off x="0" y="2705100"/>
            <a:ext cx="17355185" cy="2223770"/>
          </a:xfrm>
          <a:prstGeom prst="rect">
            <a:avLst/>
          </a:prstGeom>
        </p:spPr>
      </p:pic>
      <p:pic>
        <p:nvPicPr>
          <p:cNvPr id="21" name="Picture 20"/>
          <p:cNvPicPr>
            <a:picLocks noChangeAspect="1"/>
          </p:cNvPicPr>
          <p:nvPr/>
        </p:nvPicPr>
        <p:blipFill>
          <a:blip r:embed="rId7"/>
          <a:stretch>
            <a:fillRect/>
          </a:stretch>
        </p:blipFill>
        <p:spPr>
          <a:xfrm>
            <a:off x="2667000" y="5067300"/>
            <a:ext cx="4411345" cy="528256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sp>
        <p:nvSpPr>
          <p:cNvPr id="2" name="Freeform 2"/>
          <p:cNvSpPr/>
          <p:nvPr/>
        </p:nvSpPr>
        <p:spPr>
          <a:xfrm rot="5400000">
            <a:off x="-598671" y="-1743170"/>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TextBox 4"/>
          <p:cNvSpPr txBox="1"/>
          <p:nvPr/>
        </p:nvSpPr>
        <p:spPr>
          <a:xfrm>
            <a:off x="5334000" y="419100"/>
            <a:ext cx="11948795" cy="1391920"/>
          </a:xfrm>
          <a:prstGeom prst="rect">
            <a:avLst/>
          </a:prstGeom>
        </p:spPr>
        <p:txBody>
          <a:bodyPr lIns="0" tIns="0" rIns="0" bIns="0" rtlCol="0" anchor="t">
            <a:noAutofit/>
          </a:bodyPr>
          <a:lstStyle/>
          <a:p>
            <a:pPr algn="ctr">
              <a:lnSpc>
                <a:spcPts val="11450"/>
              </a:lnSpc>
            </a:pPr>
            <a:r>
              <a:rPr lang="en-IN" altLang="en-US" sz="5400" b="1">
                <a:solidFill>
                  <a:srgbClr val="3F3D3E"/>
                </a:solidFill>
                <a:latin typeface="Alexandria Bold"/>
                <a:ea typeface="Alexandria Bold"/>
                <a:cs typeface="Alexandria Bold"/>
                <a:sym typeface="Alexandria Bold"/>
              </a:rPr>
              <a:t>CODE HISTOGRAM DESCRIPTION:</a:t>
            </a:r>
            <a:endParaRPr lang="en-IN" altLang="en-US" sz="5400" b="1">
              <a:solidFill>
                <a:srgbClr val="3F3D3E"/>
              </a:solidFill>
              <a:latin typeface="Alexandria Bold"/>
              <a:ea typeface="Alexandria Bold"/>
              <a:cs typeface="Alexandria Bold"/>
              <a:sym typeface="Alexandria Bold"/>
            </a:endParaRPr>
          </a:p>
        </p:txBody>
      </p:sp>
      <p:sp>
        <p:nvSpPr>
          <p:cNvPr id="8" name="Freeform 8"/>
          <p:cNvSpPr/>
          <p:nvPr/>
        </p:nvSpPr>
        <p:spPr>
          <a:xfrm rot="-574333">
            <a:off x="-672465" y="4612640"/>
            <a:ext cx="4469765" cy="7681595"/>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AutoShape 9"/>
          <p:cNvSpPr/>
          <p:nvPr/>
        </p:nvSpPr>
        <p:spPr>
          <a:xfrm>
            <a:off x="4541415" y="9464180"/>
            <a:ext cx="11672841" cy="0"/>
          </a:xfrm>
          <a:prstGeom prst="line">
            <a:avLst/>
          </a:prstGeom>
          <a:ln w="9525" cap="flat">
            <a:solidFill>
              <a:srgbClr val="545454"/>
            </a:solidFill>
            <a:prstDash val="solid"/>
            <a:headEnd type="none" w="sm" len="sm"/>
            <a:tailEnd type="none" w="sm" len="sm"/>
          </a:ln>
        </p:spPr>
      </p:sp>
      <p:sp>
        <p:nvSpPr>
          <p:cNvPr id="10" name="TextBox 10"/>
          <p:cNvSpPr txBox="1"/>
          <p:nvPr/>
        </p:nvSpPr>
        <p:spPr>
          <a:xfrm>
            <a:off x="16214256" y="9019603"/>
            <a:ext cx="1271574" cy="803430"/>
          </a:xfrm>
          <a:prstGeom prst="rect">
            <a:avLst/>
          </a:prstGeom>
        </p:spPr>
        <p:txBody>
          <a:bodyPr lIns="0" tIns="0" rIns="0" bIns="0" rtlCol="0" anchor="t">
            <a:spAutoFit/>
          </a:bodyPr>
          <a:lstStyle/>
          <a:p>
            <a:pPr algn="ctr">
              <a:lnSpc>
                <a:spcPts val="6640"/>
              </a:lnSpc>
              <a:spcBef>
                <a:spcPct val="0"/>
              </a:spcBef>
            </a:pPr>
            <a:r>
              <a:rPr lang="en-US" sz="4745" b="1">
                <a:solidFill>
                  <a:srgbClr val="545454"/>
                </a:solidFill>
                <a:latin typeface="Garet Bold"/>
                <a:ea typeface="Garet Bold"/>
                <a:cs typeface="Garet Bold"/>
                <a:sym typeface="Garet Bold"/>
              </a:rPr>
              <a:t>02</a:t>
            </a:r>
            <a:endParaRPr lang="en-US" sz="4745" b="1">
              <a:solidFill>
                <a:srgbClr val="545454"/>
              </a:solidFill>
              <a:latin typeface="Garet Bold"/>
              <a:ea typeface="Garet Bold"/>
              <a:cs typeface="Garet Bold"/>
              <a:sym typeface="Garet Bold"/>
            </a:endParaRPr>
          </a:p>
        </p:txBody>
      </p:sp>
      <p:pic>
        <p:nvPicPr>
          <p:cNvPr id="37" name="Picture 36"/>
          <p:cNvPicPr>
            <a:picLocks noChangeAspect="1"/>
          </p:cNvPicPr>
          <p:nvPr/>
        </p:nvPicPr>
        <p:blipFill>
          <a:blip r:embed="rId5"/>
          <a:srcRect r="82031" b="87252"/>
          <a:stretch>
            <a:fillRect/>
          </a:stretch>
        </p:blipFill>
        <p:spPr>
          <a:xfrm>
            <a:off x="253365" y="952500"/>
            <a:ext cx="4859020" cy="1120140"/>
          </a:xfrm>
          <a:prstGeom prst="rect">
            <a:avLst/>
          </a:prstGeom>
        </p:spPr>
      </p:pic>
      <p:pic>
        <p:nvPicPr>
          <p:cNvPr id="38" name="Picture 37"/>
          <p:cNvPicPr>
            <a:picLocks noChangeAspect="1"/>
          </p:cNvPicPr>
          <p:nvPr/>
        </p:nvPicPr>
        <p:blipFill>
          <a:blip r:embed="rId5"/>
          <a:srcRect t="30392" r="11124" b="12963"/>
          <a:stretch>
            <a:fillRect/>
          </a:stretch>
        </p:blipFill>
        <p:spPr>
          <a:xfrm>
            <a:off x="304800" y="2324100"/>
            <a:ext cx="16002000" cy="3657600"/>
          </a:xfrm>
          <a:prstGeom prst="rect">
            <a:avLst/>
          </a:prstGeom>
        </p:spPr>
      </p:pic>
      <p:pic>
        <p:nvPicPr>
          <p:cNvPr id="39" name="Picture 38"/>
          <p:cNvPicPr>
            <a:picLocks noChangeAspect="1"/>
          </p:cNvPicPr>
          <p:nvPr/>
        </p:nvPicPr>
        <p:blipFill>
          <a:blip r:embed="rId6"/>
          <a:stretch>
            <a:fillRect/>
          </a:stretch>
        </p:blipFill>
        <p:spPr>
          <a:xfrm>
            <a:off x="533400" y="6588760"/>
            <a:ext cx="16937355" cy="22682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sp>
        <p:nvSpPr>
          <p:cNvPr id="2" name="Freeform 2"/>
          <p:cNvSpPr/>
          <p:nvPr/>
        </p:nvSpPr>
        <p:spPr>
          <a:xfrm rot="5400000">
            <a:off x="-598671" y="-1743170"/>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TextBox 3"/>
          <p:cNvSpPr txBox="1"/>
          <p:nvPr/>
        </p:nvSpPr>
        <p:spPr>
          <a:xfrm>
            <a:off x="1143000" y="342900"/>
            <a:ext cx="14030325" cy="1468120"/>
          </a:xfrm>
          <a:prstGeom prst="rect">
            <a:avLst/>
          </a:prstGeom>
        </p:spPr>
        <p:txBody>
          <a:bodyPr wrap="square" lIns="0" tIns="0" rIns="0" bIns="0" rtlCol="0" anchor="t">
            <a:spAutoFit/>
          </a:bodyPr>
          <a:lstStyle/>
          <a:p>
            <a:pPr algn="ctr">
              <a:lnSpc>
                <a:spcPts val="11450"/>
              </a:lnSpc>
            </a:pPr>
            <a:r>
              <a:rPr lang="en-US" sz="6000" b="1">
                <a:solidFill>
                  <a:srgbClr val="3F3D3E"/>
                </a:solidFill>
                <a:latin typeface="Alexandria Bold"/>
                <a:ea typeface="Alexandria Bold"/>
                <a:cs typeface="Alexandria Bold"/>
                <a:sym typeface="Alexandria Bold"/>
              </a:rPr>
              <a:t>D</a:t>
            </a:r>
            <a:r>
              <a:rPr lang="en-IN" altLang="en-US" sz="6000" b="1">
                <a:solidFill>
                  <a:srgbClr val="3F3D3E"/>
                </a:solidFill>
                <a:latin typeface="Alexandria Bold"/>
                <a:ea typeface="Alexandria Bold"/>
                <a:cs typeface="Alexandria Bold"/>
                <a:sym typeface="Alexandria Bold"/>
              </a:rPr>
              <a:t>ENDROGRAM OF 20 SAMPLES</a:t>
            </a:r>
            <a:endParaRPr lang="en-IN" altLang="en-US" sz="6000" b="1">
              <a:solidFill>
                <a:srgbClr val="3F3D3E"/>
              </a:solidFill>
              <a:latin typeface="Alexandria Bold"/>
              <a:ea typeface="Alexandria Bold"/>
              <a:cs typeface="Alexandria Bold"/>
              <a:sym typeface="Alexandria Bold"/>
            </a:endParaRPr>
          </a:p>
        </p:txBody>
      </p:sp>
      <p:sp>
        <p:nvSpPr>
          <p:cNvPr id="7" name="Freeform 7"/>
          <p:cNvSpPr/>
          <p:nvPr/>
        </p:nvSpPr>
        <p:spPr>
          <a:xfrm rot="-574333">
            <a:off x="-598671" y="5498906"/>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AutoShape 8"/>
          <p:cNvSpPr/>
          <p:nvPr/>
        </p:nvSpPr>
        <p:spPr>
          <a:xfrm>
            <a:off x="4541415" y="9464180"/>
            <a:ext cx="11672841" cy="0"/>
          </a:xfrm>
          <a:prstGeom prst="line">
            <a:avLst/>
          </a:prstGeom>
          <a:ln w="9525" cap="flat">
            <a:solidFill>
              <a:srgbClr val="545454"/>
            </a:solidFill>
            <a:prstDash val="solid"/>
            <a:headEnd type="none" w="sm" len="sm"/>
            <a:tailEnd type="none" w="sm" len="sm"/>
          </a:ln>
        </p:spPr>
      </p:sp>
      <p:sp>
        <p:nvSpPr>
          <p:cNvPr id="9" name="TextBox 9"/>
          <p:cNvSpPr txBox="1"/>
          <p:nvPr/>
        </p:nvSpPr>
        <p:spPr>
          <a:xfrm>
            <a:off x="16214256" y="9019603"/>
            <a:ext cx="1271574" cy="803430"/>
          </a:xfrm>
          <a:prstGeom prst="rect">
            <a:avLst/>
          </a:prstGeom>
        </p:spPr>
        <p:txBody>
          <a:bodyPr lIns="0" tIns="0" rIns="0" bIns="0" rtlCol="0" anchor="t">
            <a:spAutoFit/>
          </a:bodyPr>
          <a:lstStyle/>
          <a:p>
            <a:pPr algn="ctr">
              <a:lnSpc>
                <a:spcPts val="6640"/>
              </a:lnSpc>
              <a:spcBef>
                <a:spcPct val="0"/>
              </a:spcBef>
            </a:pPr>
            <a:r>
              <a:rPr lang="en-US" sz="4745" b="1">
                <a:solidFill>
                  <a:srgbClr val="545454"/>
                </a:solidFill>
                <a:latin typeface="Garet Bold"/>
                <a:ea typeface="Garet Bold"/>
                <a:cs typeface="Garet Bold"/>
                <a:sym typeface="Garet Bold"/>
              </a:rPr>
              <a:t>03</a:t>
            </a:r>
            <a:endParaRPr lang="en-US" sz="4745" b="1">
              <a:solidFill>
                <a:srgbClr val="545454"/>
              </a:solidFill>
              <a:latin typeface="Garet Bold"/>
              <a:ea typeface="Garet Bold"/>
              <a:cs typeface="Garet Bold"/>
              <a:sym typeface="Garet Bold"/>
            </a:endParaRPr>
          </a:p>
        </p:txBody>
      </p:sp>
      <p:pic>
        <p:nvPicPr>
          <p:cNvPr id="10" name="Picture 9"/>
          <p:cNvPicPr>
            <a:picLocks noChangeAspect="1"/>
          </p:cNvPicPr>
          <p:nvPr/>
        </p:nvPicPr>
        <p:blipFill>
          <a:blip r:embed="rId5"/>
          <a:stretch>
            <a:fillRect/>
          </a:stretch>
        </p:blipFill>
        <p:spPr>
          <a:xfrm>
            <a:off x="152400" y="2705100"/>
            <a:ext cx="11388725" cy="5651500"/>
          </a:xfrm>
          <a:prstGeom prst="rect">
            <a:avLst/>
          </a:prstGeom>
        </p:spPr>
      </p:pic>
      <p:sp>
        <p:nvSpPr>
          <p:cNvPr id="11" name="TextBox 4"/>
          <p:cNvSpPr txBox="1"/>
          <p:nvPr/>
        </p:nvSpPr>
        <p:spPr>
          <a:xfrm>
            <a:off x="12039600" y="2324100"/>
            <a:ext cx="6132195" cy="5461000"/>
          </a:xfrm>
          <a:prstGeom prst="rect">
            <a:avLst/>
          </a:prstGeom>
        </p:spPr>
        <p:txBody>
          <a:bodyPr lIns="0" tIns="0" rIns="0" bIns="0" rtlCol="0" anchor="t">
            <a:noAutofit/>
          </a:bodyPr>
          <a:p>
            <a:pPr algn="l">
              <a:lnSpc>
                <a:spcPts val="4575"/>
              </a:lnSpc>
            </a:pPr>
            <a:r>
              <a:rPr lang="en-US" altLang="en-US" b="1">
                <a:solidFill>
                  <a:srgbClr val="545454"/>
                </a:solidFill>
                <a:latin typeface="Times New Roman" panose="02020603050405020304" charset="0"/>
                <a:ea typeface="Garet"/>
                <a:cs typeface="Times New Roman" panose="02020603050405020304" charset="0"/>
                <a:sym typeface="Garet"/>
              </a:rPr>
              <a:t>from scipy.cluster import hierarchy as sch</a:t>
            </a:r>
            <a:endParaRPr lang="en-US" altLang="en-US" b="1">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b="1">
                <a:solidFill>
                  <a:srgbClr val="545454"/>
                </a:solidFill>
                <a:latin typeface="Times New Roman" panose="02020603050405020304" charset="0"/>
                <a:ea typeface="Garet"/>
                <a:cs typeface="Times New Roman" panose="02020603050405020304" charset="0"/>
                <a:sym typeface="Garet"/>
              </a:rPr>
              <a:t>linkage_matrix = linkage(x_scaled, method='ward')</a:t>
            </a:r>
            <a:endParaRPr lang="en-US" altLang="en-US" b="1">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b="1">
                <a:solidFill>
                  <a:srgbClr val="545454"/>
                </a:solidFill>
                <a:latin typeface="Times New Roman" panose="02020603050405020304" charset="0"/>
                <a:ea typeface="Garet"/>
                <a:cs typeface="Times New Roman" panose="02020603050405020304" charset="0"/>
                <a:sym typeface="Garet"/>
              </a:rPr>
              <a:t>plt.figure(figsize=(12, 6))</a:t>
            </a:r>
            <a:endParaRPr lang="en-US" altLang="en-US" b="1">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b="1">
                <a:solidFill>
                  <a:srgbClr val="545454"/>
                </a:solidFill>
                <a:latin typeface="Times New Roman" panose="02020603050405020304" charset="0"/>
                <a:ea typeface="Garet"/>
                <a:cs typeface="Times New Roman" panose="02020603050405020304" charset="0"/>
                <a:sym typeface="Garet"/>
              </a:rPr>
              <a:t>sch.dendrogram(linkage_matrix, truncate_mode='lastp', p=20, leaf_rotation=45., leaf_font_size=12.)</a:t>
            </a:r>
            <a:endParaRPr lang="en-US" altLang="en-US" b="1">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b="1">
                <a:solidFill>
                  <a:srgbClr val="545454"/>
                </a:solidFill>
                <a:latin typeface="Times New Roman" panose="02020603050405020304" charset="0"/>
                <a:ea typeface="Garet"/>
                <a:cs typeface="Times New Roman" panose="02020603050405020304" charset="0"/>
                <a:sym typeface="Garet"/>
              </a:rPr>
              <a:t>plt.title('Truncated Hierarchical Clustering Dendrogram (Top 20 Merges)')</a:t>
            </a:r>
            <a:endParaRPr lang="en-US" altLang="en-US" b="1">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b="1">
                <a:solidFill>
                  <a:srgbClr val="545454"/>
                </a:solidFill>
                <a:latin typeface="Times New Roman" panose="02020603050405020304" charset="0"/>
                <a:ea typeface="Garet"/>
                <a:cs typeface="Times New Roman" panose="02020603050405020304" charset="0"/>
                <a:sym typeface="Garet"/>
              </a:rPr>
              <a:t>plt.xlabel('Cluster size')</a:t>
            </a:r>
            <a:endParaRPr lang="en-US" altLang="en-US" b="1">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b="1">
                <a:solidFill>
                  <a:srgbClr val="545454"/>
                </a:solidFill>
                <a:latin typeface="Times New Roman" panose="02020603050405020304" charset="0"/>
                <a:ea typeface="Garet"/>
                <a:cs typeface="Times New Roman" panose="02020603050405020304" charset="0"/>
                <a:sym typeface="Garet"/>
              </a:rPr>
              <a:t>plt.ylabel('Distance')</a:t>
            </a:r>
            <a:endParaRPr lang="en-US" altLang="en-US" b="1">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b="1">
                <a:solidFill>
                  <a:srgbClr val="545454"/>
                </a:solidFill>
                <a:latin typeface="Times New Roman" panose="02020603050405020304" charset="0"/>
                <a:ea typeface="Garet"/>
                <a:cs typeface="Times New Roman" panose="02020603050405020304" charset="0"/>
                <a:sym typeface="Garet"/>
              </a:rPr>
              <a:t>plt.tight_layout()</a:t>
            </a:r>
            <a:endParaRPr lang="en-US" altLang="en-US" b="1">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b="1">
                <a:solidFill>
                  <a:srgbClr val="545454"/>
                </a:solidFill>
                <a:latin typeface="Times New Roman" panose="02020603050405020304" charset="0"/>
                <a:ea typeface="Garet"/>
                <a:cs typeface="Times New Roman" panose="02020603050405020304" charset="0"/>
                <a:sym typeface="Garet"/>
              </a:rPr>
              <a:t>plt.show()</a:t>
            </a:r>
            <a:endParaRPr lang="en-US" altLang="en-US" b="1">
              <a:solidFill>
                <a:srgbClr val="545454"/>
              </a:solidFill>
              <a:latin typeface="Times New Roman" panose="02020603050405020304" charset="0"/>
              <a:ea typeface="Garet"/>
              <a:cs typeface="Times New Roman" panose="02020603050405020304" charset="0"/>
              <a:sym typeface="Gare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sp>
        <p:nvSpPr>
          <p:cNvPr id="2" name="Freeform 2"/>
          <p:cNvSpPr/>
          <p:nvPr/>
        </p:nvSpPr>
        <p:spPr>
          <a:xfrm rot="5400000">
            <a:off x="-598671" y="-1743170"/>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TextBox 3"/>
          <p:cNvSpPr txBox="1"/>
          <p:nvPr/>
        </p:nvSpPr>
        <p:spPr>
          <a:xfrm>
            <a:off x="3962295" y="199116"/>
            <a:ext cx="9205169" cy="1392492"/>
          </a:xfrm>
          <a:prstGeom prst="rect">
            <a:avLst/>
          </a:prstGeom>
        </p:spPr>
        <p:txBody>
          <a:bodyPr lIns="0" tIns="0" rIns="0" bIns="0" rtlCol="0" anchor="t">
            <a:spAutoFit/>
          </a:bodyPr>
          <a:lstStyle/>
          <a:p>
            <a:pPr algn="ctr">
              <a:lnSpc>
                <a:spcPts val="11450"/>
              </a:lnSpc>
            </a:pPr>
            <a:r>
              <a:rPr lang="en-US" sz="8175" b="1">
                <a:solidFill>
                  <a:srgbClr val="3F3D3E"/>
                </a:solidFill>
                <a:latin typeface="Alexandria Bold"/>
                <a:ea typeface="Alexandria Bold"/>
                <a:cs typeface="Alexandria Bold"/>
                <a:sym typeface="Alexandria Bold"/>
              </a:rPr>
              <a:t>ANALYSIS</a:t>
            </a:r>
            <a:endParaRPr lang="en-US" sz="8175" b="1">
              <a:solidFill>
                <a:srgbClr val="3F3D3E"/>
              </a:solidFill>
              <a:latin typeface="Alexandria Bold"/>
              <a:ea typeface="Alexandria Bold"/>
              <a:cs typeface="Alexandria Bold"/>
              <a:sym typeface="Alexandria Bold"/>
            </a:endParaRPr>
          </a:p>
        </p:txBody>
      </p:sp>
      <p:sp>
        <p:nvSpPr>
          <p:cNvPr id="4" name="TextBox 4"/>
          <p:cNvSpPr txBox="1"/>
          <p:nvPr/>
        </p:nvSpPr>
        <p:spPr>
          <a:xfrm>
            <a:off x="2896487" y="2248018"/>
            <a:ext cx="11400286" cy="6453505"/>
          </a:xfrm>
          <a:prstGeom prst="rect">
            <a:avLst/>
          </a:prstGeom>
        </p:spPr>
        <p:txBody>
          <a:bodyPr lIns="0" tIns="0" rIns="0" bIns="0" rtlCol="0" anchor="t">
            <a:spAutoFit/>
          </a:bodyPr>
          <a:lstStyle/>
          <a:p>
            <a:pPr algn="just">
              <a:lnSpc>
                <a:spcPts val="4575"/>
              </a:lnSpc>
              <a:spcBef>
                <a:spcPct val="0"/>
              </a:spcBef>
            </a:pPr>
            <a:r>
              <a:rPr lang="en-US" altLang="en-US" sz="2400">
                <a:solidFill>
                  <a:srgbClr val="3F3D3E"/>
                </a:solidFill>
                <a:latin typeface="Times New Roman" panose="02020603050405020304" charset="0"/>
                <a:ea typeface="Garet"/>
                <a:cs typeface="Times New Roman" panose="02020603050405020304" charset="0"/>
                <a:sym typeface="Garet"/>
              </a:rPr>
              <a:t>The truncated hierarchical clustering dendrogram displays the top 20 merges using the Ward method, with the y-axis indicating the distance between merging clusters. Early merges such as (65,81) and (55,91) occur at very low distances, highlighting pairs of highly similar observations. The repeated involvement of observation 71 in merges like (63,71) and (38,71) at relatively higher distances suggests potential outliers or distinct subgroups within the data. The varying merge distances, from very low (e.g., (40,41)) to significantly higher (e.g., (73,1)), reveal uneven cluster densities, indicating that some groups form more tightly than others. The truncation focuses on the most significant merges, emphasizing key clustering patterns while omitting finer details, which would require examining the full dendrogram or underlying data for deeper insights. The Ward method’s preference for similarly sized clusters is evident, though natural variations in density are still apparent.</a:t>
            </a:r>
            <a:endParaRPr lang="en-US" altLang="en-US" sz="2400">
              <a:solidFill>
                <a:srgbClr val="3F3D3E"/>
              </a:solidFill>
              <a:latin typeface="Times New Roman" panose="02020603050405020304" charset="0"/>
              <a:ea typeface="Garet"/>
              <a:cs typeface="Times New Roman" panose="02020603050405020304" charset="0"/>
              <a:sym typeface="Garet"/>
            </a:endParaRPr>
          </a:p>
        </p:txBody>
      </p:sp>
      <p:sp>
        <p:nvSpPr>
          <p:cNvPr id="5" name="Freeform 5"/>
          <p:cNvSpPr/>
          <p:nvPr/>
        </p:nvSpPr>
        <p:spPr>
          <a:xfrm rot="-574333">
            <a:off x="-598671" y="5498906"/>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AutoShape 6"/>
          <p:cNvSpPr/>
          <p:nvPr/>
        </p:nvSpPr>
        <p:spPr>
          <a:xfrm>
            <a:off x="4541415" y="9464180"/>
            <a:ext cx="11672841" cy="0"/>
          </a:xfrm>
          <a:prstGeom prst="line">
            <a:avLst/>
          </a:prstGeom>
          <a:ln w="9525" cap="flat">
            <a:solidFill>
              <a:srgbClr val="545454"/>
            </a:solidFill>
            <a:prstDash val="solid"/>
            <a:headEnd type="none" w="sm" len="sm"/>
            <a:tailEnd type="none" w="sm" len="sm"/>
          </a:ln>
        </p:spPr>
      </p:sp>
      <p:sp>
        <p:nvSpPr>
          <p:cNvPr id="7" name="TextBox 7"/>
          <p:cNvSpPr txBox="1"/>
          <p:nvPr/>
        </p:nvSpPr>
        <p:spPr>
          <a:xfrm>
            <a:off x="16214256" y="9019603"/>
            <a:ext cx="1271574" cy="803430"/>
          </a:xfrm>
          <a:prstGeom prst="rect">
            <a:avLst/>
          </a:prstGeom>
        </p:spPr>
        <p:txBody>
          <a:bodyPr lIns="0" tIns="0" rIns="0" bIns="0" rtlCol="0" anchor="t">
            <a:spAutoFit/>
          </a:bodyPr>
          <a:lstStyle/>
          <a:p>
            <a:pPr algn="ctr">
              <a:lnSpc>
                <a:spcPts val="6640"/>
              </a:lnSpc>
              <a:spcBef>
                <a:spcPct val="0"/>
              </a:spcBef>
            </a:pPr>
            <a:r>
              <a:rPr lang="en-US" sz="4745" b="1">
                <a:solidFill>
                  <a:srgbClr val="545454"/>
                </a:solidFill>
                <a:latin typeface="Garet Bold"/>
                <a:ea typeface="Garet Bold"/>
                <a:cs typeface="Garet Bold"/>
                <a:sym typeface="Garet Bold"/>
              </a:rPr>
              <a:t>07</a:t>
            </a:r>
            <a:endParaRPr lang="en-US" sz="4745" b="1">
              <a:solidFill>
                <a:srgbClr val="545454"/>
              </a:solidFill>
              <a:latin typeface="Garet Bold"/>
              <a:ea typeface="Garet Bold"/>
              <a:cs typeface="Garet Bold"/>
              <a:sym typeface="Garet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sp>
        <p:nvSpPr>
          <p:cNvPr id="2" name="Freeform 2"/>
          <p:cNvSpPr/>
          <p:nvPr/>
        </p:nvSpPr>
        <p:spPr>
          <a:xfrm rot="5400000">
            <a:off x="-598671" y="-1743170"/>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TextBox 3"/>
          <p:cNvSpPr txBox="1"/>
          <p:nvPr/>
        </p:nvSpPr>
        <p:spPr>
          <a:xfrm>
            <a:off x="838095" y="902061"/>
            <a:ext cx="9205169" cy="1468120"/>
          </a:xfrm>
          <a:prstGeom prst="rect">
            <a:avLst/>
          </a:prstGeom>
        </p:spPr>
        <p:txBody>
          <a:bodyPr lIns="0" tIns="0" rIns="0" bIns="0" rtlCol="0" anchor="t">
            <a:spAutoFit/>
          </a:bodyPr>
          <a:lstStyle/>
          <a:p>
            <a:pPr algn="ctr">
              <a:lnSpc>
                <a:spcPts val="11450"/>
              </a:lnSpc>
            </a:pPr>
            <a:r>
              <a:rPr lang="en-IN" altLang="en-US" sz="8175" b="1">
                <a:solidFill>
                  <a:srgbClr val="3F3D3E"/>
                </a:solidFill>
                <a:latin typeface="Alexandria Bold"/>
                <a:ea typeface="Alexandria Bold"/>
                <a:cs typeface="Alexandria Bold"/>
                <a:sym typeface="Alexandria Bold"/>
              </a:rPr>
              <a:t>ELBOW METHOD</a:t>
            </a:r>
            <a:endParaRPr lang="en-IN" altLang="en-US" sz="8175" b="1">
              <a:solidFill>
                <a:srgbClr val="3F3D3E"/>
              </a:solidFill>
              <a:latin typeface="Alexandria Bold"/>
              <a:ea typeface="Alexandria Bold"/>
              <a:cs typeface="Alexandria Bold"/>
              <a:sym typeface="Alexandria Bold"/>
            </a:endParaRPr>
          </a:p>
        </p:txBody>
      </p:sp>
      <p:sp>
        <p:nvSpPr>
          <p:cNvPr id="6" name="Freeform 6"/>
          <p:cNvSpPr/>
          <p:nvPr/>
        </p:nvSpPr>
        <p:spPr>
          <a:xfrm rot="-574333">
            <a:off x="-598671" y="5498906"/>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AutoShape 7"/>
          <p:cNvSpPr/>
          <p:nvPr/>
        </p:nvSpPr>
        <p:spPr>
          <a:xfrm>
            <a:off x="4541415" y="9464180"/>
            <a:ext cx="11672841" cy="0"/>
          </a:xfrm>
          <a:prstGeom prst="line">
            <a:avLst/>
          </a:prstGeom>
          <a:ln w="9525" cap="flat">
            <a:solidFill>
              <a:srgbClr val="545454"/>
            </a:solidFill>
            <a:prstDash val="solid"/>
            <a:headEnd type="none" w="sm" len="sm"/>
            <a:tailEnd type="none" w="sm" len="sm"/>
          </a:ln>
        </p:spPr>
      </p:sp>
      <p:sp>
        <p:nvSpPr>
          <p:cNvPr id="8" name="TextBox 8"/>
          <p:cNvSpPr txBox="1"/>
          <p:nvPr/>
        </p:nvSpPr>
        <p:spPr>
          <a:xfrm>
            <a:off x="16214256" y="9019603"/>
            <a:ext cx="1271574" cy="803430"/>
          </a:xfrm>
          <a:prstGeom prst="rect">
            <a:avLst/>
          </a:prstGeom>
        </p:spPr>
        <p:txBody>
          <a:bodyPr lIns="0" tIns="0" rIns="0" bIns="0" rtlCol="0" anchor="t">
            <a:spAutoFit/>
          </a:bodyPr>
          <a:lstStyle/>
          <a:p>
            <a:pPr algn="ctr">
              <a:lnSpc>
                <a:spcPts val="6640"/>
              </a:lnSpc>
              <a:spcBef>
                <a:spcPct val="0"/>
              </a:spcBef>
            </a:pPr>
            <a:r>
              <a:rPr lang="en-US" sz="4745" b="1">
                <a:solidFill>
                  <a:srgbClr val="545454"/>
                </a:solidFill>
                <a:latin typeface="Garet Bold"/>
                <a:ea typeface="Garet Bold"/>
                <a:cs typeface="Garet Bold"/>
                <a:sym typeface="Garet Bold"/>
              </a:rPr>
              <a:t>04</a:t>
            </a:r>
            <a:endParaRPr lang="en-US" sz="4745" b="1">
              <a:solidFill>
                <a:srgbClr val="545454"/>
              </a:solidFill>
              <a:latin typeface="Garet Bold"/>
              <a:ea typeface="Garet Bold"/>
              <a:cs typeface="Garet Bold"/>
              <a:sym typeface="Garet Bold"/>
            </a:endParaRPr>
          </a:p>
        </p:txBody>
      </p:sp>
      <p:pic>
        <p:nvPicPr>
          <p:cNvPr id="15" name="Picture 14"/>
          <p:cNvPicPr>
            <a:picLocks noChangeAspect="1"/>
          </p:cNvPicPr>
          <p:nvPr/>
        </p:nvPicPr>
        <p:blipFill>
          <a:blip r:embed="rId5"/>
          <a:stretch>
            <a:fillRect/>
          </a:stretch>
        </p:blipFill>
        <p:spPr>
          <a:xfrm>
            <a:off x="838200" y="2857500"/>
            <a:ext cx="10087610" cy="5490845"/>
          </a:xfrm>
          <a:prstGeom prst="rect">
            <a:avLst/>
          </a:prstGeom>
        </p:spPr>
      </p:pic>
      <p:sp>
        <p:nvSpPr>
          <p:cNvPr id="10" name="TextBox 4"/>
          <p:cNvSpPr txBox="1"/>
          <p:nvPr/>
        </p:nvSpPr>
        <p:spPr>
          <a:xfrm>
            <a:off x="11887200" y="1333500"/>
            <a:ext cx="5859145" cy="6584315"/>
          </a:xfrm>
          <a:prstGeom prst="rect">
            <a:avLst/>
          </a:prstGeom>
        </p:spPr>
        <p:txBody>
          <a:bodyPr lIns="0" tIns="0" rIns="0" bIns="0" rtlCol="0" anchor="t">
            <a:noAutofit/>
          </a:bodyPr>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wcss = []</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for k in range(1,50):</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    Kmeans = KMeans(n_clusters=k, random_state=42)</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    Kmeans.fit(x_scaled)</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    wcss.append(Kmeans.inertia_)</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plt.figure(figsize=(8, 4))</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plt.plot(range(1, 50), wcss, marker='o')</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plt.title('Elbow Method for Optimal K')</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plt.xlabel('Number of clusters (K)')</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plt.ylabel('Within-Cluster Sum of Squares (WCSS)')</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plt.grid(True)</a:t>
            </a:r>
            <a:endParaRPr lang="en-US" altLang="en-US" sz="2000">
              <a:solidFill>
                <a:srgbClr val="545454"/>
              </a:solidFill>
              <a:latin typeface="Times New Roman" panose="02020603050405020304" charset="0"/>
              <a:ea typeface="Garet"/>
              <a:cs typeface="Times New Roman" panose="02020603050405020304" charset="0"/>
              <a:sym typeface="Garet"/>
            </a:endParaRPr>
          </a:p>
          <a:p>
            <a:pPr algn="l">
              <a:lnSpc>
                <a:spcPts val="4575"/>
              </a:lnSpc>
            </a:pPr>
            <a:r>
              <a:rPr lang="en-US" altLang="en-US" sz="2000">
                <a:solidFill>
                  <a:srgbClr val="545454"/>
                </a:solidFill>
                <a:latin typeface="Times New Roman" panose="02020603050405020304" charset="0"/>
                <a:ea typeface="Garet"/>
                <a:cs typeface="Times New Roman" panose="02020603050405020304" charset="0"/>
                <a:sym typeface="Garet"/>
              </a:rPr>
              <a:t>plt.show()</a:t>
            </a:r>
            <a:endParaRPr lang="en-US" altLang="en-US" sz="2000">
              <a:solidFill>
                <a:srgbClr val="545454"/>
              </a:solidFill>
              <a:latin typeface="Times New Roman" panose="02020603050405020304" charset="0"/>
              <a:ea typeface="Garet"/>
              <a:cs typeface="Times New Roman" panose="02020603050405020304" charset="0"/>
              <a:sym typeface="Gare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sp>
        <p:nvSpPr>
          <p:cNvPr id="2" name="Freeform 2"/>
          <p:cNvSpPr/>
          <p:nvPr/>
        </p:nvSpPr>
        <p:spPr>
          <a:xfrm rot="5400000">
            <a:off x="-598671" y="-1743170"/>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TextBox 3"/>
          <p:cNvSpPr txBox="1"/>
          <p:nvPr/>
        </p:nvSpPr>
        <p:spPr>
          <a:xfrm>
            <a:off x="4114695" y="1180826"/>
            <a:ext cx="9205169" cy="1392492"/>
          </a:xfrm>
          <a:prstGeom prst="rect">
            <a:avLst/>
          </a:prstGeom>
        </p:spPr>
        <p:txBody>
          <a:bodyPr lIns="0" tIns="0" rIns="0" bIns="0" rtlCol="0" anchor="t">
            <a:spAutoFit/>
          </a:bodyPr>
          <a:lstStyle/>
          <a:p>
            <a:pPr algn="ctr">
              <a:lnSpc>
                <a:spcPts val="11450"/>
              </a:lnSpc>
            </a:pPr>
            <a:r>
              <a:rPr lang="en-US" sz="8175" b="1">
                <a:solidFill>
                  <a:srgbClr val="3F3D3E"/>
                </a:solidFill>
                <a:latin typeface="Alexandria Bold"/>
                <a:ea typeface="Alexandria Bold"/>
                <a:cs typeface="Alexandria Bold"/>
                <a:sym typeface="Alexandria Bold"/>
              </a:rPr>
              <a:t>ANALYSIS</a:t>
            </a:r>
            <a:endParaRPr lang="en-US" sz="8175" b="1">
              <a:solidFill>
                <a:srgbClr val="3F3D3E"/>
              </a:solidFill>
              <a:latin typeface="Alexandria Bold"/>
              <a:ea typeface="Alexandria Bold"/>
              <a:cs typeface="Alexandria Bold"/>
              <a:sym typeface="Alexandria Bold"/>
            </a:endParaRPr>
          </a:p>
        </p:txBody>
      </p:sp>
      <p:sp>
        <p:nvSpPr>
          <p:cNvPr id="4" name="TextBox 4"/>
          <p:cNvSpPr txBox="1"/>
          <p:nvPr/>
        </p:nvSpPr>
        <p:spPr>
          <a:xfrm>
            <a:off x="2972052" y="2933818"/>
            <a:ext cx="11400286" cy="5866765"/>
          </a:xfrm>
          <a:prstGeom prst="rect">
            <a:avLst/>
          </a:prstGeom>
        </p:spPr>
        <p:txBody>
          <a:bodyPr lIns="0" tIns="0" rIns="0" bIns="0" rtlCol="0" anchor="t">
            <a:spAutoFit/>
          </a:bodyPr>
          <a:lstStyle/>
          <a:p>
            <a:pPr algn="just">
              <a:lnSpc>
                <a:spcPts val="4575"/>
              </a:lnSpc>
              <a:spcBef>
                <a:spcPct val="0"/>
              </a:spcBef>
            </a:pPr>
            <a:r>
              <a:rPr lang="en-US" altLang="en-US" sz="3270">
                <a:solidFill>
                  <a:srgbClr val="3F3D3E"/>
                </a:solidFill>
                <a:latin typeface="Times New Roman" panose="02020603050405020304" charset="0"/>
                <a:ea typeface="Garet"/>
                <a:cs typeface="Times New Roman" panose="02020603050405020304" charset="0"/>
                <a:sym typeface="Garet"/>
              </a:rPr>
              <a:t>The elbow plot shows the relationship between the number of clusters (K) and the Within-Cluster Sum of Squares (WCSS), where WCSS decreases as K increases. The "elbow point"—where the rate of decline sharply slows—suggests the optimal K for K-means clustering. In this case, the plot does not show a clear sharp elbow, indicating that the data may not have very distinct clusters or may require alternative methods (e.g., silhouette analysis) to determine K. A gradual decline implies that increasing K further reduces variance but may lead to overfitting. The optimal K is likely where the curve starts to flatten significantly.</a:t>
            </a:r>
            <a:endParaRPr lang="en-US" altLang="en-US" sz="3270">
              <a:solidFill>
                <a:srgbClr val="3F3D3E"/>
              </a:solidFill>
              <a:latin typeface="Times New Roman" panose="02020603050405020304" charset="0"/>
              <a:ea typeface="Garet"/>
              <a:cs typeface="Times New Roman" panose="02020603050405020304" charset="0"/>
              <a:sym typeface="Garet"/>
            </a:endParaRPr>
          </a:p>
        </p:txBody>
      </p:sp>
      <p:sp>
        <p:nvSpPr>
          <p:cNvPr id="5" name="Freeform 5"/>
          <p:cNvSpPr/>
          <p:nvPr/>
        </p:nvSpPr>
        <p:spPr>
          <a:xfrm rot="-574333">
            <a:off x="-598671" y="5498906"/>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AutoShape 6"/>
          <p:cNvSpPr/>
          <p:nvPr/>
        </p:nvSpPr>
        <p:spPr>
          <a:xfrm>
            <a:off x="4541415" y="9464180"/>
            <a:ext cx="11672841" cy="0"/>
          </a:xfrm>
          <a:prstGeom prst="line">
            <a:avLst/>
          </a:prstGeom>
          <a:ln w="9525" cap="flat">
            <a:solidFill>
              <a:srgbClr val="545454"/>
            </a:solidFill>
            <a:prstDash val="solid"/>
            <a:headEnd type="none" w="sm" len="sm"/>
            <a:tailEnd type="none" w="sm" len="sm"/>
          </a:ln>
        </p:spPr>
      </p:sp>
      <p:sp>
        <p:nvSpPr>
          <p:cNvPr id="7" name="TextBox 7"/>
          <p:cNvSpPr txBox="1"/>
          <p:nvPr/>
        </p:nvSpPr>
        <p:spPr>
          <a:xfrm>
            <a:off x="16214256" y="9019603"/>
            <a:ext cx="1271574" cy="803430"/>
          </a:xfrm>
          <a:prstGeom prst="rect">
            <a:avLst/>
          </a:prstGeom>
        </p:spPr>
        <p:txBody>
          <a:bodyPr lIns="0" tIns="0" rIns="0" bIns="0" rtlCol="0" anchor="t">
            <a:spAutoFit/>
          </a:bodyPr>
          <a:lstStyle/>
          <a:p>
            <a:pPr algn="ctr">
              <a:lnSpc>
                <a:spcPts val="6640"/>
              </a:lnSpc>
              <a:spcBef>
                <a:spcPct val="0"/>
              </a:spcBef>
            </a:pPr>
            <a:r>
              <a:rPr lang="en-US" sz="4745" b="1">
                <a:solidFill>
                  <a:srgbClr val="545454"/>
                </a:solidFill>
                <a:latin typeface="Garet Bold"/>
                <a:ea typeface="Garet Bold"/>
                <a:cs typeface="Garet Bold"/>
                <a:sym typeface="Garet Bold"/>
              </a:rPr>
              <a:t>07</a:t>
            </a:r>
            <a:endParaRPr lang="en-US" sz="4745" b="1">
              <a:solidFill>
                <a:srgbClr val="545454"/>
              </a:solidFill>
              <a:latin typeface="Garet Bold"/>
              <a:ea typeface="Garet Bold"/>
              <a:cs typeface="Garet Bold"/>
              <a:sym typeface="Garet 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sp>
        <p:nvSpPr>
          <p:cNvPr id="2" name="Freeform 2"/>
          <p:cNvSpPr/>
          <p:nvPr/>
        </p:nvSpPr>
        <p:spPr>
          <a:xfrm rot="5400000">
            <a:off x="-598671" y="-1743170"/>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TextBox 3"/>
          <p:cNvSpPr txBox="1"/>
          <p:nvPr/>
        </p:nvSpPr>
        <p:spPr>
          <a:xfrm>
            <a:off x="4419495" y="1028426"/>
            <a:ext cx="9205169" cy="1392492"/>
          </a:xfrm>
          <a:prstGeom prst="rect">
            <a:avLst/>
          </a:prstGeom>
        </p:spPr>
        <p:txBody>
          <a:bodyPr lIns="0" tIns="0" rIns="0" bIns="0" rtlCol="0" anchor="t">
            <a:spAutoFit/>
          </a:bodyPr>
          <a:lstStyle/>
          <a:p>
            <a:pPr algn="ctr">
              <a:lnSpc>
                <a:spcPts val="11450"/>
              </a:lnSpc>
            </a:pPr>
            <a:r>
              <a:rPr lang="en-US" sz="8175" b="1">
                <a:solidFill>
                  <a:srgbClr val="3F3D3E"/>
                </a:solidFill>
                <a:latin typeface="Alexandria Bold"/>
                <a:ea typeface="Alexandria Bold"/>
                <a:cs typeface="Alexandria Bold"/>
                <a:sym typeface="Alexandria Bold"/>
              </a:rPr>
              <a:t>CONCLUSION</a:t>
            </a:r>
            <a:endParaRPr lang="en-US" sz="8175" b="1">
              <a:solidFill>
                <a:srgbClr val="3F3D3E"/>
              </a:solidFill>
              <a:latin typeface="Alexandria Bold"/>
              <a:ea typeface="Alexandria Bold"/>
              <a:cs typeface="Alexandria Bold"/>
              <a:sym typeface="Alexandria Bold"/>
            </a:endParaRPr>
          </a:p>
        </p:txBody>
      </p:sp>
      <p:sp>
        <p:nvSpPr>
          <p:cNvPr id="4" name="TextBox 4"/>
          <p:cNvSpPr txBox="1"/>
          <p:nvPr/>
        </p:nvSpPr>
        <p:spPr>
          <a:xfrm>
            <a:off x="3321937" y="3314818"/>
            <a:ext cx="11400286" cy="5280025"/>
          </a:xfrm>
          <a:prstGeom prst="rect">
            <a:avLst/>
          </a:prstGeom>
        </p:spPr>
        <p:txBody>
          <a:bodyPr lIns="0" tIns="0" rIns="0" bIns="0" rtlCol="0" anchor="t">
            <a:spAutoFit/>
          </a:bodyPr>
          <a:lstStyle/>
          <a:p>
            <a:pPr algn="just">
              <a:lnSpc>
                <a:spcPts val="4575"/>
              </a:lnSpc>
              <a:spcBef>
                <a:spcPct val="0"/>
              </a:spcBef>
            </a:pPr>
            <a:r>
              <a:rPr lang="en-US" altLang="en-US" sz="3270">
                <a:solidFill>
                  <a:srgbClr val="545454"/>
                </a:solidFill>
                <a:latin typeface="Times New Roman" panose="02020603050405020304" charset="0"/>
                <a:ea typeface="Garet"/>
                <a:cs typeface="Times New Roman" panose="02020603050405020304" charset="0"/>
                <a:sym typeface="Garet"/>
              </a:rPr>
              <a:t>The hierarchical dendrogram reveals clusters with varying similarity levels, suggesting some natural groupings but no sharply defined structure. The elbow method’s lack of a clear optimal K further indicates that the data may not have distinct clusters or requires alternative validation techniques. Together, these results imply that the dataset has gradual or overlapping groupings, making cluster interpretation subjective. A combined approach—using silhouette analysis or domain knowledge—would help refine the clustering outcome.</a:t>
            </a:r>
            <a:endParaRPr lang="en-US" altLang="en-US" sz="3270">
              <a:solidFill>
                <a:srgbClr val="545454"/>
              </a:solidFill>
              <a:latin typeface="Times New Roman" panose="02020603050405020304" charset="0"/>
              <a:ea typeface="Garet"/>
              <a:cs typeface="Times New Roman" panose="02020603050405020304" charset="0"/>
              <a:sym typeface="Garet"/>
            </a:endParaRPr>
          </a:p>
        </p:txBody>
      </p:sp>
      <p:sp>
        <p:nvSpPr>
          <p:cNvPr id="5" name="Freeform 5"/>
          <p:cNvSpPr/>
          <p:nvPr/>
        </p:nvSpPr>
        <p:spPr>
          <a:xfrm rot="-574333">
            <a:off x="-598671" y="5498906"/>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AutoShape 6"/>
          <p:cNvSpPr/>
          <p:nvPr/>
        </p:nvSpPr>
        <p:spPr>
          <a:xfrm>
            <a:off x="4541415" y="9464180"/>
            <a:ext cx="11672841" cy="0"/>
          </a:xfrm>
          <a:prstGeom prst="line">
            <a:avLst/>
          </a:prstGeom>
          <a:ln w="9525" cap="flat">
            <a:solidFill>
              <a:srgbClr val="545454"/>
            </a:solidFill>
            <a:prstDash val="solid"/>
            <a:headEnd type="none" w="sm" len="sm"/>
            <a:tailEnd type="none" w="sm" len="sm"/>
          </a:ln>
        </p:spPr>
      </p:sp>
      <p:sp>
        <p:nvSpPr>
          <p:cNvPr id="7" name="TextBox 7"/>
          <p:cNvSpPr txBox="1"/>
          <p:nvPr/>
        </p:nvSpPr>
        <p:spPr>
          <a:xfrm>
            <a:off x="16214256" y="9019603"/>
            <a:ext cx="1271574" cy="803430"/>
          </a:xfrm>
          <a:prstGeom prst="rect">
            <a:avLst/>
          </a:prstGeom>
        </p:spPr>
        <p:txBody>
          <a:bodyPr lIns="0" tIns="0" rIns="0" bIns="0" rtlCol="0" anchor="t">
            <a:spAutoFit/>
          </a:bodyPr>
          <a:lstStyle/>
          <a:p>
            <a:pPr algn="ctr">
              <a:lnSpc>
                <a:spcPts val="6640"/>
              </a:lnSpc>
              <a:spcBef>
                <a:spcPct val="0"/>
              </a:spcBef>
            </a:pPr>
            <a:r>
              <a:rPr lang="en-US" sz="4745" b="1">
                <a:solidFill>
                  <a:srgbClr val="545454"/>
                </a:solidFill>
                <a:latin typeface="Garet Bold"/>
                <a:ea typeface="Garet Bold"/>
                <a:cs typeface="Garet Bold"/>
                <a:sym typeface="Garet Bold"/>
              </a:rPr>
              <a:t>09</a:t>
            </a:r>
            <a:endParaRPr lang="en-US" sz="4745" b="1">
              <a:solidFill>
                <a:srgbClr val="545454"/>
              </a:solidFill>
              <a:latin typeface="Garet Bold"/>
              <a:ea typeface="Garet Bold"/>
              <a:cs typeface="Garet Bold"/>
              <a:sym typeface="Garet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sp>
        <p:nvSpPr>
          <p:cNvPr id="2" name="Freeform 2"/>
          <p:cNvSpPr/>
          <p:nvPr/>
        </p:nvSpPr>
        <p:spPr>
          <a:xfrm rot="5400000">
            <a:off x="-598671" y="-1743170"/>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TextBox 3"/>
          <p:cNvSpPr txBox="1"/>
          <p:nvPr/>
        </p:nvSpPr>
        <p:spPr>
          <a:xfrm>
            <a:off x="2668325" y="4041844"/>
            <a:ext cx="12951349" cy="1974712"/>
          </a:xfrm>
          <a:prstGeom prst="rect">
            <a:avLst/>
          </a:prstGeom>
        </p:spPr>
        <p:txBody>
          <a:bodyPr lIns="0" tIns="0" rIns="0" bIns="0" rtlCol="0" anchor="t">
            <a:spAutoFit/>
          </a:bodyPr>
          <a:lstStyle/>
          <a:p>
            <a:pPr algn="ctr">
              <a:lnSpc>
                <a:spcPts val="16105"/>
              </a:lnSpc>
            </a:pPr>
            <a:r>
              <a:rPr lang="en-US" sz="11505" b="1">
                <a:solidFill>
                  <a:srgbClr val="3F3D3E"/>
                </a:solidFill>
                <a:latin typeface="Alexandria Bold"/>
                <a:ea typeface="Alexandria Bold"/>
                <a:cs typeface="Alexandria Bold"/>
                <a:sym typeface="Alexandria Bold"/>
              </a:rPr>
              <a:t>THANK YOU</a:t>
            </a:r>
            <a:endParaRPr lang="en-US" sz="11505" b="1">
              <a:solidFill>
                <a:srgbClr val="3F3D3E"/>
              </a:solidFill>
              <a:latin typeface="Alexandria Bold"/>
              <a:ea typeface="Alexandria Bold"/>
              <a:cs typeface="Alexandria Bold"/>
              <a:sym typeface="Alexandria Bold"/>
            </a:endParaRPr>
          </a:p>
        </p:txBody>
      </p:sp>
      <p:sp>
        <p:nvSpPr>
          <p:cNvPr id="4" name="Freeform 4"/>
          <p:cNvSpPr/>
          <p:nvPr/>
        </p:nvSpPr>
        <p:spPr>
          <a:xfrm rot="-574333">
            <a:off x="-598671" y="5498906"/>
            <a:ext cx="4840370" cy="6758253"/>
          </a:xfrm>
          <a:custGeom>
            <a:avLst/>
            <a:gdLst/>
            <a:ahLst/>
            <a:cxnLst/>
            <a:rect l="l" t="t" r="r" b="b"/>
            <a:pathLst>
              <a:path w="4840370" h="6758253">
                <a:moveTo>
                  <a:pt x="0" y="0"/>
                </a:moveTo>
                <a:lnTo>
                  <a:pt x="4840370" y="0"/>
                </a:lnTo>
                <a:lnTo>
                  <a:pt x="4840370" y="6758253"/>
                </a:lnTo>
                <a:lnTo>
                  <a:pt x="0" y="6758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AutoShape 5"/>
          <p:cNvSpPr/>
          <p:nvPr/>
        </p:nvSpPr>
        <p:spPr>
          <a:xfrm>
            <a:off x="4541415" y="9464180"/>
            <a:ext cx="11672841" cy="0"/>
          </a:xfrm>
          <a:prstGeom prst="line">
            <a:avLst/>
          </a:prstGeom>
          <a:ln w="9525" cap="flat">
            <a:solidFill>
              <a:srgbClr val="545454"/>
            </a:solidFill>
            <a:prstDash val="solid"/>
            <a:headEnd type="none" w="sm" len="sm"/>
            <a:tailEnd type="none" w="sm" len="sm"/>
          </a:ln>
        </p:spPr>
      </p:sp>
      <p:sp>
        <p:nvSpPr>
          <p:cNvPr id="6" name="TextBox 6"/>
          <p:cNvSpPr txBox="1"/>
          <p:nvPr/>
        </p:nvSpPr>
        <p:spPr>
          <a:xfrm>
            <a:off x="16214256" y="9019603"/>
            <a:ext cx="1271574" cy="803430"/>
          </a:xfrm>
          <a:prstGeom prst="rect">
            <a:avLst/>
          </a:prstGeom>
        </p:spPr>
        <p:txBody>
          <a:bodyPr lIns="0" tIns="0" rIns="0" bIns="0" rtlCol="0" anchor="t">
            <a:spAutoFit/>
          </a:bodyPr>
          <a:lstStyle/>
          <a:p>
            <a:pPr algn="ctr">
              <a:lnSpc>
                <a:spcPts val="6640"/>
              </a:lnSpc>
              <a:spcBef>
                <a:spcPct val="0"/>
              </a:spcBef>
            </a:pPr>
            <a:r>
              <a:rPr lang="en-US" sz="4745" b="1">
                <a:solidFill>
                  <a:srgbClr val="545454"/>
                </a:solidFill>
                <a:latin typeface="Garet Bold"/>
                <a:ea typeface="Garet Bold"/>
                <a:cs typeface="Garet Bold"/>
                <a:sym typeface="Garet Bold"/>
              </a:rPr>
              <a:t>10</a:t>
            </a:r>
            <a:endParaRPr lang="en-US" sz="4745" b="1">
              <a:solidFill>
                <a:srgbClr val="545454"/>
              </a:solidFill>
              <a:latin typeface="Garet Bold"/>
              <a:ea typeface="Garet Bold"/>
              <a:cs typeface="Garet Bold"/>
              <a:sym typeface="Garet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3152</Words>
  <Application>WPS Slides</Application>
  <PresentationFormat>On-screen Show (4:3)</PresentationFormat>
  <Paragraphs>72</Paragraphs>
  <Slides>9</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9</vt:i4>
      </vt:variant>
    </vt:vector>
  </HeadingPairs>
  <TitlesOfParts>
    <vt:vector size="22" baseType="lpstr">
      <vt:lpstr>Arial</vt:lpstr>
      <vt:lpstr>SimSun</vt:lpstr>
      <vt:lpstr>Wingdings</vt:lpstr>
      <vt:lpstr>Alexandria Bold</vt:lpstr>
      <vt:lpstr>Times New Roman</vt:lpstr>
      <vt:lpstr>Garet</vt:lpstr>
      <vt:lpstr>Segoe Print</vt:lpstr>
      <vt:lpstr>Arial Black</vt:lpstr>
      <vt:lpstr>Garet Bold</vt:lpstr>
      <vt:lpstr>Microsoft YaHei</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Tanuja Shree</cp:lastModifiedBy>
  <cp:revision>9</cp:revision>
  <dcterms:created xsi:type="dcterms:W3CDTF">2006-08-16T00:00:00Z</dcterms:created>
  <dcterms:modified xsi:type="dcterms:W3CDTF">2025-04-15T05:03:55Z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BA2D310214E54AA5BFA87751D994FDC8_13</vt:lpwstr>
  </property>
  <property fmtid="{D5CDD505-2E9C-101B-9397-08002B2CF9AE}" pid="3" name="KSOProductBuildVer">
    <vt:lpwstr>1033-12.2.0.20795</vt:lpwstr>
  </property>
</Properties>
</file>