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8" r:id="rId3"/>
    <p:sldId id="258" r:id="rId4"/>
    <p:sldId id="265" r:id="rId5"/>
    <p:sldId id="259" r:id="rId6"/>
    <p:sldId id="260" r:id="rId7"/>
    <p:sldId id="261" r:id="rId8"/>
    <p:sldId id="257" r:id="rId9"/>
    <p:sldId id="262" r:id="rId10"/>
    <p:sldId id="267" r:id="rId11"/>
    <p:sldId id="263" r:id="rId12"/>
  </p:sldIdLst>
  <p:sldSz cx="14630400" cy="8229600"/>
  <p:notesSz cx="8229600" cy="14630400"/>
  <p:embeddedFontLst>
    <p:embeddedFont>
      <p:font typeface="Montserrat" panose="00000500000000000000" pitchFamily="2" charset="0"/>
      <p:regular r:id="rId14"/>
      <p:bold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9" d="100"/>
          <a:sy n="69" d="100"/>
        </p:scale>
        <p:origin x="677" y="67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6244709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591299" y="514372"/>
            <a:ext cx="728841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Fish Species And Disease Detection 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44709" y="2185261"/>
            <a:ext cx="7627382" cy="23402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buFont typeface="Arial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Shape 2"/>
          <p:cNvSpPr/>
          <p:nvPr/>
        </p:nvSpPr>
        <p:spPr>
          <a:xfrm>
            <a:off x="6244709" y="5631775"/>
            <a:ext cx="346591" cy="346591"/>
          </a:xfrm>
          <a:prstGeom prst="roundRect">
            <a:avLst>
              <a:gd name="adj" fmla="val 26380043"/>
            </a:avLst>
          </a:prstGeom>
          <a:noFill/>
          <a:ln w="7620">
            <a:solidFill>
              <a:srgbClr val="4D4D51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6591300" y="3626603"/>
            <a:ext cx="6969716" cy="23517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2400" dirty="0" err="1">
                <a:solidFill>
                  <a:schemeClr val="bg1"/>
                </a:solidFill>
              </a:rPr>
              <a:t>Shakti</a:t>
            </a:r>
            <a:r>
              <a:rPr lang="en-US" sz="2400" dirty="0">
                <a:solidFill>
                  <a:schemeClr val="bg1"/>
                </a:solidFill>
              </a:rPr>
              <a:t> Prasad Swain   2201020413</a:t>
            </a:r>
          </a:p>
          <a:p>
            <a:pPr marL="0" indent="0" algn="l">
              <a:lnSpc>
                <a:spcPts val="2950"/>
              </a:lnSpc>
              <a:buNone/>
            </a:pPr>
            <a:r>
              <a:rPr lang="en-US" sz="2400" dirty="0" err="1">
                <a:solidFill>
                  <a:schemeClr val="bg1"/>
                </a:solidFill>
              </a:rPr>
              <a:t>Shrestha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Mohanty</a:t>
            </a:r>
            <a:r>
              <a:rPr lang="en-US" sz="2400" dirty="0">
                <a:solidFill>
                  <a:schemeClr val="bg1"/>
                </a:solidFill>
              </a:rPr>
              <a:t>     2201020414</a:t>
            </a:r>
          </a:p>
          <a:p>
            <a:pPr marL="0" indent="0" algn="l">
              <a:lnSpc>
                <a:spcPts val="2950"/>
              </a:lnSpc>
              <a:buNone/>
            </a:pPr>
            <a:r>
              <a:rPr lang="en-US" sz="2400" dirty="0">
                <a:solidFill>
                  <a:schemeClr val="bg1"/>
                </a:solidFill>
              </a:rPr>
              <a:t>Sweet Singh                 2201020426</a:t>
            </a:r>
          </a:p>
          <a:p>
            <a:pPr marL="0" indent="0" algn="l">
              <a:lnSpc>
                <a:spcPts val="2950"/>
              </a:lnSpc>
              <a:buNone/>
            </a:pPr>
            <a:r>
              <a:rPr lang="en-US" sz="2400" dirty="0" err="1">
                <a:solidFill>
                  <a:schemeClr val="bg1"/>
                </a:solidFill>
              </a:rPr>
              <a:t>Prajakta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Mallick</a:t>
            </a:r>
            <a:r>
              <a:rPr lang="en-US" sz="2400" dirty="0">
                <a:solidFill>
                  <a:schemeClr val="bg1"/>
                </a:solidFill>
              </a:rPr>
              <a:t>          2201020600</a:t>
            </a:r>
          </a:p>
          <a:p>
            <a:pPr marL="0" indent="0" algn="l">
              <a:lnSpc>
                <a:spcPts val="2950"/>
              </a:lnSpc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marL="0" indent="0" algn="l">
              <a:lnSpc>
                <a:spcPts val="2950"/>
              </a:lnSpc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20550" y="7408191"/>
            <a:ext cx="2609850" cy="821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58309" y="1691997"/>
            <a:ext cx="76273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Future Directions and Conclusion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58309" y="3442335"/>
            <a:ext cx="3705463" cy="1612702"/>
          </a:xfrm>
          <a:prstGeom prst="roundRect">
            <a:avLst>
              <a:gd name="adj" fmla="val 12091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sp>
        <p:nvSpPr>
          <p:cNvPr id="5" name="Text 2"/>
          <p:cNvSpPr/>
          <p:nvPr/>
        </p:nvSpPr>
        <p:spPr>
          <a:xfrm>
            <a:off x="974884" y="365891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AI Advancements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974884" y="4145042"/>
            <a:ext cx="3272314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Explore new AI technologies and sensors.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4680347" y="3442335"/>
            <a:ext cx="3705463" cy="1612702"/>
          </a:xfrm>
          <a:prstGeom prst="roundRect">
            <a:avLst>
              <a:gd name="adj" fmla="val 12091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4896922" y="365891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IoT Integration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896922" y="4145042"/>
            <a:ext cx="3272314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Combine with IoT and cloud platforms.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758309" y="5271611"/>
            <a:ext cx="7627382" cy="1265992"/>
          </a:xfrm>
          <a:prstGeom prst="roundRect">
            <a:avLst>
              <a:gd name="adj" fmla="val 15403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sp>
        <p:nvSpPr>
          <p:cNvPr id="11" name="Text 8"/>
          <p:cNvSpPr/>
          <p:nvPr/>
        </p:nvSpPr>
        <p:spPr>
          <a:xfrm>
            <a:off x="974884" y="5488186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Citizen Science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974884" y="5974318"/>
            <a:ext cx="719423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Engage public in data collection initiatives.</a:t>
            </a:r>
            <a:endParaRPr lang="en-US" sz="17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8310" y="511444"/>
            <a:ext cx="12864700" cy="69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20550" y="7652208"/>
            <a:ext cx="2609850" cy="57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1691997"/>
            <a:ext cx="76273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Future Directions and Conclusion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58309" y="3442335"/>
            <a:ext cx="3705463" cy="1612702"/>
          </a:xfrm>
          <a:prstGeom prst="roundRect">
            <a:avLst>
              <a:gd name="adj" fmla="val 12091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sp>
        <p:nvSpPr>
          <p:cNvPr id="5" name="Text 2"/>
          <p:cNvSpPr/>
          <p:nvPr/>
        </p:nvSpPr>
        <p:spPr>
          <a:xfrm>
            <a:off x="974884" y="365891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AI Advancements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974884" y="4145042"/>
            <a:ext cx="3272314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Explore new AI technologies and sensors.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4680347" y="3442335"/>
            <a:ext cx="3705463" cy="1612702"/>
          </a:xfrm>
          <a:prstGeom prst="roundRect">
            <a:avLst>
              <a:gd name="adj" fmla="val 12091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4896922" y="3658910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IoT Integration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896922" y="4145042"/>
            <a:ext cx="3272314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Combine with IoT and cloud platforms.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758309" y="5271611"/>
            <a:ext cx="7627382" cy="1265992"/>
          </a:xfrm>
          <a:prstGeom prst="roundRect">
            <a:avLst>
              <a:gd name="adj" fmla="val 15403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sp>
        <p:nvSpPr>
          <p:cNvPr id="11" name="Text 8"/>
          <p:cNvSpPr/>
          <p:nvPr/>
        </p:nvSpPr>
        <p:spPr>
          <a:xfrm>
            <a:off x="974884" y="5488186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Citizen Science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974884" y="5974318"/>
            <a:ext cx="719423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Engage public in data collection initiatives.</a:t>
            </a:r>
            <a:endParaRPr lang="en-US" sz="1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7355" y="2662833"/>
            <a:ext cx="79196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bg1"/>
                </a:solidFill>
              </a:rPr>
              <a:t>Detects fish species using image processing and AI.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bg1"/>
                </a:solidFill>
              </a:rPr>
              <a:t>Identifies fish based on shape, color, and fins.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bg1"/>
                </a:solidFill>
              </a:rPr>
              <a:t>Spots diseases through visible symptoms like spots or damage.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bg1"/>
                </a:solidFill>
              </a:rPr>
              <a:t>Enables early treatment and reduces fish mortality.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bg1"/>
                </a:solidFill>
              </a:rPr>
              <a:t>Helps in smart fish farming and stock monitoring.</a:t>
            </a:r>
          </a:p>
        </p:txBody>
      </p:sp>
      <p:sp>
        <p:nvSpPr>
          <p:cNvPr id="3" name="Text 0"/>
          <p:cNvSpPr/>
          <p:nvPr/>
        </p:nvSpPr>
        <p:spPr>
          <a:xfrm>
            <a:off x="1099272" y="1237417"/>
            <a:ext cx="9511070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dirty="0">
                <a:solidFill>
                  <a:schemeClr val="accent1"/>
                </a:solidFill>
              </a:rPr>
              <a:t>INTRODUCTION :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72925" y="7715250"/>
            <a:ext cx="26574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081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4065032"/>
            <a:ext cx="8308777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Data Acquisition and Preparation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58309" y="5346383"/>
            <a:ext cx="487442" cy="487442"/>
          </a:xfrm>
          <a:prstGeom prst="roundRect">
            <a:avLst>
              <a:gd name="adj" fmla="val 40004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sp>
        <p:nvSpPr>
          <p:cNvPr id="5" name="Text 2"/>
          <p:cNvSpPr/>
          <p:nvPr/>
        </p:nvSpPr>
        <p:spPr>
          <a:xfrm>
            <a:off x="830997" y="5376327"/>
            <a:ext cx="342067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1462326" y="534638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Collect Data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462326" y="5832515"/>
            <a:ext cx="3522821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Gather images and videos. Use underwater cameras and drones.</a:t>
            </a:r>
            <a:endParaRPr lang="en-US" sz="1700" dirty="0"/>
          </a:p>
        </p:txBody>
      </p:sp>
      <p:sp>
        <p:nvSpPr>
          <p:cNvPr id="8" name="Shape 5"/>
          <p:cNvSpPr/>
          <p:nvPr/>
        </p:nvSpPr>
        <p:spPr>
          <a:xfrm>
            <a:off x="5201722" y="5346383"/>
            <a:ext cx="487442" cy="487442"/>
          </a:xfrm>
          <a:prstGeom prst="roundRect">
            <a:avLst>
              <a:gd name="adj" fmla="val 40004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5274409" y="5376327"/>
            <a:ext cx="342067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5905738" y="534638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Augment Data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5905738" y="5832515"/>
            <a:ext cx="3522821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Enhance datasets with techniques. Include rotation and color adjustments.</a:t>
            </a:r>
            <a:endParaRPr lang="en-US" sz="1700" dirty="0"/>
          </a:p>
        </p:txBody>
      </p:sp>
      <p:sp>
        <p:nvSpPr>
          <p:cNvPr id="12" name="Shape 9"/>
          <p:cNvSpPr/>
          <p:nvPr/>
        </p:nvSpPr>
        <p:spPr>
          <a:xfrm>
            <a:off x="9645134" y="5346383"/>
            <a:ext cx="487442" cy="487442"/>
          </a:xfrm>
          <a:prstGeom prst="roundRect">
            <a:avLst>
              <a:gd name="adj" fmla="val 40004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9717822" y="5376327"/>
            <a:ext cx="342067" cy="4275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10349151" y="534638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Label Data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10349151" y="5832515"/>
            <a:ext cx="3522821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Create labeled datasets. These are required for supervised learning models.</a:t>
            </a:r>
            <a:endParaRPr lang="en-US" sz="17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94939" y="7678728"/>
            <a:ext cx="2609850" cy="55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3360" y="2588431"/>
            <a:ext cx="7958257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Data Preprocessing Techniques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293360" y="4192550"/>
            <a:ext cx="131137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b="1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Image Resizing:</a:t>
            </a: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Standardize dimensions for uniform model input.</a:t>
            </a:r>
            <a:endParaRPr lang="en-US" sz="1700" dirty="0"/>
          </a:p>
        </p:txBody>
      </p:sp>
      <p:sp>
        <p:nvSpPr>
          <p:cNvPr id="4" name="Text 2"/>
          <p:cNvSpPr/>
          <p:nvPr/>
        </p:nvSpPr>
        <p:spPr>
          <a:xfrm>
            <a:off x="293360" y="4539260"/>
            <a:ext cx="131137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b="1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RGB Conversion:</a:t>
            </a: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Adjust color channels for consistency across datasets.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293360" y="4885970"/>
            <a:ext cx="131137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b="1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Tensor Data Conversion:</a:t>
            </a: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Transform raw sensor inputs into usable formats.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293360" y="5232680"/>
            <a:ext cx="1311378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b="1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Noise Reduction:</a:t>
            </a: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Clean images to enhance feature detection accuracy.</a:t>
            </a:r>
            <a:endParaRPr lang="en-US" sz="17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20550" y="7377193"/>
            <a:ext cx="2609850" cy="85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https://cdn.gamma.app/vddurfivhcfr8w4/generated-images/quPXLMsHRCjorXkHWh8w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06470" y="1100487"/>
            <a:ext cx="5423930" cy="56877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2138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05922" y="3077051"/>
            <a:ext cx="7521773" cy="6635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AI Algorithms for Fish Detection</a:t>
            </a:r>
            <a:endParaRPr lang="en-US" sz="41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922" y="4043124"/>
            <a:ext cx="1008578" cy="121027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017038" y="4244816"/>
            <a:ext cx="2654141" cy="331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CNNs</a:t>
            </a:r>
            <a:endParaRPr lang="en-US" sz="2050" dirty="0"/>
          </a:p>
        </p:txBody>
      </p:sp>
      <p:sp>
        <p:nvSpPr>
          <p:cNvPr id="6" name="Text 2"/>
          <p:cNvSpPr/>
          <p:nvPr/>
        </p:nvSpPr>
        <p:spPr>
          <a:xfrm>
            <a:off x="2017038" y="4697492"/>
            <a:ext cx="11907441" cy="322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Use Convolutional Neural Networks like ResNet.</a:t>
            </a:r>
            <a:endParaRPr lang="en-US" sz="15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922" y="5253395"/>
            <a:ext cx="1008578" cy="121027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017038" y="5455087"/>
            <a:ext cx="2654141" cy="331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</a:rPr>
              <a:t>Data Augumentation</a:t>
            </a:r>
            <a:endParaRPr lang="en-US" sz="2050" dirty="0"/>
          </a:p>
        </p:txBody>
      </p:sp>
      <p:sp>
        <p:nvSpPr>
          <p:cNvPr id="9" name="Text 4"/>
          <p:cNvSpPr/>
          <p:nvPr/>
        </p:nvSpPr>
        <p:spPr>
          <a:xfrm>
            <a:off x="2017038" y="5907762"/>
            <a:ext cx="11907441" cy="322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chemeClr val="bg1"/>
                </a:solidFill>
                <a:latin typeface="Montserrat" charset="0"/>
              </a:rPr>
              <a:t>Applied random rotation ,flipping, and zooming to increase flexibility</a:t>
            </a: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922" y="6463665"/>
            <a:ext cx="1008578" cy="121027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017038" y="6665357"/>
            <a:ext cx="2654141" cy="331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Tensor Learning</a:t>
            </a:r>
            <a:endParaRPr lang="en-US" sz="2050" dirty="0"/>
          </a:p>
        </p:txBody>
      </p:sp>
      <p:sp>
        <p:nvSpPr>
          <p:cNvPr id="12" name="Text 6"/>
          <p:cNvSpPr/>
          <p:nvPr/>
        </p:nvSpPr>
        <p:spPr>
          <a:xfrm>
            <a:off x="2017038" y="7118033"/>
            <a:ext cx="11907441" cy="3226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Leverage pre-trained models for efficiency.</a:t>
            </a:r>
            <a:endParaRPr lang="en-US" sz="155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020550" y="7601189"/>
            <a:ext cx="2609850" cy="628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081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8309" y="4360307"/>
            <a:ext cx="6328410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Key Performance Metrics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309" y="5435798"/>
            <a:ext cx="541615" cy="5416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516499" y="5397937"/>
            <a:ext cx="2276475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Precision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1516499" y="5884069"/>
            <a:ext cx="2276475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Measure result accuracy = 80 %</a:t>
            </a:r>
            <a:endParaRPr lang="en-US" sz="17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7896" y="5435798"/>
            <a:ext cx="541615" cy="5416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876086" y="5397937"/>
            <a:ext cx="2276594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Recall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4876086" y="5884069"/>
            <a:ext cx="2276594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Assess result completeness = 75 %</a:t>
            </a:r>
            <a:endParaRPr lang="en-US" sz="17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7601" y="5435798"/>
            <a:ext cx="541615" cy="54161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8235791" y="5397937"/>
            <a:ext cx="2276594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F1-Score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8235791" y="5884069"/>
            <a:ext cx="2276594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Harmonize precision and recall = 70%</a:t>
            </a:r>
            <a:endParaRPr lang="en-US" sz="1700" dirty="0"/>
          </a:p>
        </p:txBody>
      </p:sp>
      <p:sp>
        <p:nvSpPr>
          <p:cNvPr id="14" name="Text 7"/>
          <p:cNvSpPr/>
          <p:nvPr/>
        </p:nvSpPr>
        <p:spPr>
          <a:xfrm>
            <a:off x="11595497" y="5397937"/>
            <a:ext cx="2276594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endParaRPr lang="en-US" sz="2200" dirty="0"/>
          </a:p>
        </p:txBody>
      </p:sp>
      <p:sp>
        <p:nvSpPr>
          <p:cNvPr id="15" name="Text 8"/>
          <p:cNvSpPr/>
          <p:nvPr/>
        </p:nvSpPr>
        <p:spPr>
          <a:xfrm>
            <a:off x="11595497" y="5884069"/>
            <a:ext cx="2276594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17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020550" y="7817406"/>
            <a:ext cx="2609850" cy="41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534597"/>
            <a:ext cx="6879074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Applications: Conservation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58309" y="2680573"/>
            <a:ext cx="2185511" cy="1265992"/>
          </a:xfrm>
          <a:prstGeom prst="roundRect">
            <a:avLst>
              <a:gd name="adj" fmla="val 15403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8665" y="3123128"/>
            <a:ext cx="304681" cy="38076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160395" y="2897148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Monitor Populations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3160395" y="3383280"/>
            <a:ext cx="287357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Track endangered species.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3052048" y="3931325"/>
            <a:ext cx="10711815" cy="15240"/>
          </a:xfrm>
          <a:prstGeom prst="roundRect">
            <a:avLst>
              <a:gd name="adj" fmla="val 1279500"/>
            </a:avLst>
          </a:prstGeom>
          <a:solidFill>
            <a:srgbClr val="60646A"/>
          </a:solidFill>
          <a:ln/>
        </p:spPr>
      </p:sp>
      <p:sp>
        <p:nvSpPr>
          <p:cNvPr id="8" name="Shape 5"/>
          <p:cNvSpPr/>
          <p:nvPr/>
        </p:nvSpPr>
        <p:spPr>
          <a:xfrm>
            <a:off x="758309" y="4054793"/>
            <a:ext cx="4371142" cy="1265992"/>
          </a:xfrm>
          <a:prstGeom prst="roundRect">
            <a:avLst>
              <a:gd name="adj" fmla="val 15403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1539" y="4497348"/>
            <a:ext cx="304681" cy="380762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346025" y="4271367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Detect Illegal Fishing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5346025" y="4757499"/>
            <a:ext cx="3402687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Identify unauthorized activities.</a:t>
            </a:r>
            <a:endParaRPr lang="en-US" sz="1700" dirty="0"/>
          </a:p>
        </p:txBody>
      </p:sp>
      <p:sp>
        <p:nvSpPr>
          <p:cNvPr id="12" name="Shape 8"/>
          <p:cNvSpPr/>
          <p:nvPr/>
        </p:nvSpPr>
        <p:spPr>
          <a:xfrm>
            <a:off x="5237678" y="5305544"/>
            <a:ext cx="8526185" cy="15240"/>
          </a:xfrm>
          <a:prstGeom prst="roundRect">
            <a:avLst>
              <a:gd name="adj" fmla="val 1279500"/>
            </a:avLst>
          </a:prstGeom>
          <a:solidFill>
            <a:srgbClr val="60646A"/>
          </a:solidFill>
          <a:ln/>
        </p:spPr>
      </p:sp>
      <p:sp>
        <p:nvSpPr>
          <p:cNvPr id="13" name="Shape 9"/>
          <p:cNvSpPr/>
          <p:nvPr/>
        </p:nvSpPr>
        <p:spPr>
          <a:xfrm>
            <a:off x="758309" y="5429012"/>
            <a:ext cx="6556891" cy="1265992"/>
          </a:xfrm>
          <a:prstGeom prst="roundRect">
            <a:avLst>
              <a:gd name="adj" fmla="val 15403"/>
            </a:avLst>
          </a:prstGeom>
          <a:solidFill>
            <a:srgbClr val="282C32"/>
          </a:solidFill>
          <a:ln/>
          <a:effectLst>
            <a:outerShdw blurRad="53340" dist="26670" dir="13500000" algn="bl" rotWithShape="0">
              <a:srgbClr val="FFFFFF">
                <a:alpha val="10000"/>
              </a:srgbClr>
            </a:outerShdw>
          </a:effectLst>
        </p:spPr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4414" y="5871567"/>
            <a:ext cx="304681" cy="380762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7531775" y="5645587"/>
            <a:ext cx="2876907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Assess Climate Impact</a:t>
            </a:r>
            <a:endParaRPr lang="en-US" sz="2200" dirty="0"/>
          </a:p>
        </p:txBody>
      </p:sp>
      <p:sp>
        <p:nvSpPr>
          <p:cNvPr id="16" name="Text 11"/>
          <p:cNvSpPr/>
          <p:nvPr/>
        </p:nvSpPr>
        <p:spPr>
          <a:xfrm>
            <a:off x="7531775" y="6131719"/>
            <a:ext cx="341852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Study fish distribution changes.</a:t>
            </a:r>
            <a:endParaRPr lang="en-US" sz="17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20550" y="7680365"/>
            <a:ext cx="2609850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950125"/>
            <a:ext cx="9511070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The Need for AI-Driven Fish Detection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58309" y="3204329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Traditional Methods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58309" y="3777139"/>
            <a:ext cx="6292572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Traditional fish detection is labor-intensive. These methods are also prone to error. AI offers automation and improved accuracy.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758309" y="5012174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Time-consuming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758309" y="5434608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Inconsistent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758309" y="5857042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Costly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7587139" y="3204329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AI Potential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87139" y="3777139"/>
            <a:ext cx="6292572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AI automates processes, reducing human error and time. The error rate drops significantly. Enhanced accuracy is crucial for fisheries.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7587139" y="5012174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Automated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7587139" y="5434608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Consistent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7587139" y="5857042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Cost-effective</a:t>
            </a:r>
            <a:endParaRPr lang="en-US" sz="17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20550" y="7636710"/>
            <a:ext cx="2609850" cy="592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246942"/>
            <a:ext cx="9221510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9998FF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Applications: Fisheries Management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736288" y="4271367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Stock Assessment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58309" y="4757499"/>
            <a:ext cx="3828693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Manage fishing quotas.</a:t>
            </a:r>
            <a:endParaRPr lang="en-US" sz="17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270" y="2392918"/>
            <a:ext cx="4589740" cy="4589740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0518" y="4208919"/>
            <a:ext cx="324088" cy="40517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4932" y="3042642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Reduce Bycatch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4932" y="3528774"/>
            <a:ext cx="3937159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Promote sustainable practices.</a:t>
            </a:r>
            <a:endParaRPr lang="en-US" sz="17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0270" y="2392918"/>
            <a:ext cx="4589740" cy="4589740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3463" y="3252728"/>
            <a:ext cx="324088" cy="40517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4932" y="5499973"/>
            <a:ext cx="2850713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EEEFF5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Improve Traceability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4932" y="5986105"/>
            <a:ext cx="3937159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Enhance seafood supply chains.</a:t>
            </a:r>
            <a:endParaRPr lang="en-US" sz="17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20270" y="2392918"/>
            <a:ext cx="4589740" cy="4589740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05070" y="5993666"/>
            <a:ext cx="324088" cy="40517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020550" y="7563624"/>
            <a:ext cx="2609850" cy="66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399</Words>
  <Application>Microsoft Office PowerPoint</Application>
  <PresentationFormat>Custom</PresentationFormat>
  <Paragraphs>89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Barlow Bold</vt:lpstr>
      <vt:lpstr>Montserrat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shrestha Mohanty</cp:lastModifiedBy>
  <cp:revision>4</cp:revision>
  <dcterms:created xsi:type="dcterms:W3CDTF">2025-04-21T06:09:01Z</dcterms:created>
  <dcterms:modified xsi:type="dcterms:W3CDTF">2025-04-21T07:13:05Z</dcterms:modified>
</cp:coreProperties>
</file>