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18288000" cy="10287000"/>
  <p:notesSz cx="6858000" cy="9144000"/>
  <p:embeddedFontLst>
    <p:embeddedFont>
      <p:font typeface="Rajdhani Bold" charset="1" panose="02000000000000000000"/>
      <p:regular r:id="rId26"/>
    </p:embeddedFont>
    <p:embeddedFont>
      <p:font typeface="TT Phobos Bold" charset="1" panose="02000803060000020004"/>
      <p:regular r:id="rId27"/>
    </p:embeddedFont>
    <p:embeddedFont>
      <p:font typeface="Prompt Bold" charset="1" panose="00000800000000000000"/>
      <p:regular r:id="rId28"/>
    </p:embeddedFont>
    <p:embeddedFont>
      <p:font typeface="Times New Roman Semi-Bold" charset="1" panose="02030702070405020303"/>
      <p:regular r:id="rId29"/>
    </p:embeddedFont>
    <p:embeddedFont>
      <p:font typeface="Times New Roman Medium" charset="1" panose="02030502070405020303"/>
      <p:regular r:id="rId30"/>
    </p:embeddedFont>
    <p:embeddedFont>
      <p:font typeface="Fira Sans" charset="1" panose="020B0503050000020004"/>
      <p:regular r:id="rId31"/>
    </p:embeddedFont>
    <p:embeddedFont>
      <p:font typeface="Times New Roman" charset="1" panose="02030502070405020303"/>
      <p:regular r:id="rId32"/>
    </p:embeddedFont>
    <p:embeddedFont>
      <p:font typeface="Times New Roman Ultra-Bold" charset="1" panose="02030902070405020303"/>
      <p:regular r:id="rId33"/>
    </p:embeddedFont>
    <p:embeddedFont>
      <p:font typeface="Times New Roman Bold" charset="1" panose="02030802070405020303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slides/slide18.xml" Type="http://schemas.openxmlformats.org/officeDocument/2006/relationships/slide"/><Relationship Id="rId24" Target="slides/slide19.xml" Type="http://schemas.openxmlformats.org/officeDocument/2006/relationships/slide"/><Relationship Id="rId25" Target="slides/slide20.xml" Type="http://schemas.openxmlformats.org/officeDocument/2006/relationships/slide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2.jpeg" Type="http://schemas.openxmlformats.org/officeDocument/2006/relationships/image"/><Relationship Id="rId4" Target="../media/image3.pn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7.pn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6.png" Type="http://schemas.openxmlformats.org/officeDocument/2006/relationships/image"/><Relationship Id="rId11" Target="../media/image37.png" Type="http://schemas.openxmlformats.org/officeDocument/2006/relationships/image"/><Relationship Id="rId2" Target="../media/image4.jpeg" Type="http://schemas.openxmlformats.org/officeDocument/2006/relationships/image"/><Relationship Id="rId3" Target="../media/image8.png" Type="http://schemas.openxmlformats.org/officeDocument/2006/relationships/image"/><Relationship Id="rId4" Target="../media/image7.png" Type="http://schemas.openxmlformats.org/officeDocument/2006/relationships/image"/><Relationship Id="rId5" Target="../media/image31.png" Type="http://schemas.openxmlformats.org/officeDocument/2006/relationships/image"/><Relationship Id="rId6" Target="../media/image32.svg" Type="http://schemas.openxmlformats.org/officeDocument/2006/relationships/image"/><Relationship Id="rId7" Target="../media/image33.png" Type="http://schemas.openxmlformats.org/officeDocument/2006/relationships/image"/><Relationship Id="rId8" Target="../media/image34.png" Type="http://schemas.openxmlformats.org/officeDocument/2006/relationships/image"/><Relationship Id="rId9" Target="../media/image35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7.pn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Relationship Id="rId3" Target="../media/image38.png" Type="http://schemas.openxmlformats.org/officeDocument/2006/relationships/image"/><Relationship Id="rId4" Target="../media/image39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7.pn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Relationship Id="rId3" Target="../media/image40.jpeg" Type="http://schemas.openxmlformats.org/officeDocument/2006/relationships/image"/><Relationship Id="rId4" Target="../media/image41.jpeg" Type="http://schemas.openxmlformats.org/officeDocument/2006/relationships/image"/><Relationship Id="rId5" Target="../media/image42.jpeg" Type="http://schemas.openxmlformats.org/officeDocument/2006/relationships/image"/><Relationship Id="rId6" Target="../media/image43.jpeg" Type="http://schemas.openxmlformats.org/officeDocument/2006/relationships/image"/><Relationship Id="rId7" Target="../media/image44.jpeg" Type="http://schemas.openxmlformats.org/officeDocument/2006/relationships/image"/><Relationship Id="rId8" Target="../media/image45.jpe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7.pn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3.svg" Type="http://schemas.openxmlformats.org/officeDocument/2006/relationships/image"/><Relationship Id="rId11" Target="../media/image54.png" Type="http://schemas.openxmlformats.org/officeDocument/2006/relationships/image"/><Relationship Id="rId12" Target="../media/image55.svg" Type="http://schemas.openxmlformats.org/officeDocument/2006/relationships/image"/><Relationship Id="rId13" Target="../media/image56.png" Type="http://schemas.openxmlformats.org/officeDocument/2006/relationships/image"/><Relationship Id="rId14" Target="../media/image57.svg" Type="http://schemas.openxmlformats.org/officeDocument/2006/relationships/image"/><Relationship Id="rId2" Target="../media/image30.jpeg" Type="http://schemas.openxmlformats.org/officeDocument/2006/relationships/image"/><Relationship Id="rId3" Target="../media/image46.png" Type="http://schemas.openxmlformats.org/officeDocument/2006/relationships/image"/><Relationship Id="rId4" Target="../media/image47.svg" Type="http://schemas.openxmlformats.org/officeDocument/2006/relationships/image"/><Relationship Id="rId5" Target="../media/image48.png" Type="http://schemas.openxmlformats.org/officeDocument/2006/relationships/image"/><Relationship Id="rId6" Target="../media/image49.svg" Type="http://schemas.openxmlformats.org/officeDocument/2006/relationships/image"/><Relationship Id="rId7" Target="../media/image50.png" Type="http://schemas.openxmlformats.org/officeDocument/2006/relationships/image"/><Relationship Id="rId8" Target="../media/image51.svg" Type="http://schemas.openxmlformats.org/officeDocument/2006/relationships/image"/><Relationship Id="rId9" Target="../media/image52.png" Type="http://schemas.openxmlformats.org/officeDocument/2006/relationships/image"/></Relationships>
</file>

<file path=ppt/slides/_rels/slide1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7.pn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1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Relationship Id="rId3" Target="../media/image58.png" Type="http://schemas.openxmlformats.org/officeDocument/2006/relationships/image"/><Relationship Id="rId4" Target="../media/image59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Relationship Id="rId3" Target="../media/image4.jpeg" Type="http://schemas.openxmlformats.org/officeDocument/2006/relationships/image"/><Relationship Id="rId4" Target="../media/image5.png" Type="http://schemas.openxmlformats.org/officeDocument/2006/relationships/image"/><Relationship Id="rId5" Target="../media/image6.png" Type="http://schemas.openxmlformats.org/officeDocument/2006/relationships/image"/><Relationship Id="rId6" Target="../media/image7.png" Type="http://schemas.openxmlformats.org/officeDocument/2006/relationships/image"/></Relationships>
</file>

<file path=ppt/slides/_rels/slide2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Relationship Id="rId3" Target="../media/image60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17.png" Type="http://schemas.openxmlformats.org/officeDocument/2006/relationships/image"/><Relationship Id="rId12" Target="../media/image18.svg" Type="http://schemas.openxmlformats.org/officeDocument/2006/relationships/image"/><Relationship Id="rId13" Target="../media/image7.pn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19.png" Type="http://schemas.openxmlformats.org/officeDocument/2006/relationships/image"/><Relationship Id="rId4" Target="../media/image20.sv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23.png" Type="http://schemas.openxmlformats.org/officeDocument/2006/relationships/image"/><Relationship Id="rId8" Target="../media/image24.sv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25.png" Type="http://schemas.openxmlformats.org/officeDocument/2006/relationships/image"/><Relationship Id="rId4" Target="../media/image26.svg" Type="http://schemas.openxmlformats.org/officeDocument/2006/relationships/image"/><Relationship Id="rId5" Target="../media/image21.png" Type="http://schemas.openxmlformats.org/officeDocument/2006/relationships/image"/><Relationship Id="rId6" Target="../media/image22.svg" Type="http://schemas.openxmlformats.org/officeDocument/2006/relationships/image"/><Relationship Id="rId7" Target="../media/image23.png" Type="http://schemas.openxmlformats.org/officeDocument/2006/relationships/image"/><Relationship Id="rId8" Target="../media/image24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7.pn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8.png" Type="http://schemas.openxmlformats.org/officeDocument/2006/relationships/image"/><Relationship Id="rId3" Target="../media/image27.png" Type="http://schemas.openxmlformats.org/officeDocument/2006/relationships/image"/><Relationship Id="rId4" Target="../media/image28.svg" Type="http://schemas.openxmlformats.org/officeDocument/2006/relationships/image"/><Relationship Id="rId5" Target="../media/image29.pn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6.svg" Type="http://schemas.openxmlformats.org/officeDocument/2006/relationships/image"/><Relationship Id="rId11" Target="../media/image7.pn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2" Target="../media/image8.png" Type="http://schemas.openxmlformats.org/officeDocument/2006/relationships/image"/><Relationship Id="rId3" Target="../media/image9.png" Type="http://schemas.openxmlformats.org/officeDocument/2006/relationships/image"/><Relationship Id="rId4" Target="../media/image10.svg" Type="http://schemas.openxmlformats.org/officeDocument/2006/relationships/image"/><Relationship Id="rId5" Target="../media/image11.png" Type="http://schemas.openxmlformats.org/officeDocument/2006/relationships/image"/><Relationship Id="rId6" Target="../media/image12.svg" Type="http://schemas.openxmlformats.org/officeDocument/2006/relationships/image"/><Relationship Id="rId7" Target="../media/image13.png" Type="http://schemas.openxmlformats.org/officeDocument/2006/relationships/image"/><Relationship Id="rId8" Target="../media/image14.svg" Type="http://schemas.openxmlformats.org/officeDocument/2006/relationships/image"/><Relationship Id="rId9" Target="../media/image15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30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8278298" y="1857876"/>
            <a:ext cx="9073000" cy="5922000"/>
            <a:chOff x="0" y="0"/>
            <a:chExt cx="12097333" cy="7896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2097334" cy="7896000"/>
            </a:xfrm>
            <a:custGeom>
              <a:avLst/>
              <a:gdLst/>
              <a:ahLst/>
              <a:cxnLst/>
              <a:rect r="r" b="b" t="t" l="l"/>
              <a:pathLst>
                <a:path h="7896000" w="12097334">
                  <a:moveTo>
                    <a:pt x="0" y="0"/>
                  </a:moveTo>
                  <a:lnTo>
                    <a:pt x="12097334" y="0"/>
                  </a:lnTo>
                  <a:lnTo>
                    <a:pt x="12097334" y="7896000"/>
                  </a:lnTo>
                  <a:lnTo>
                    <a:pt x="0" y="78960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12097333" cy="78960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l">
                <a:lnSpc>
                  <a:spcPts val="10560"/>
                </a:lnSpc>
              </a:pPr>
              <a:r>
                <a:rPr lang="en-US" b="true" sz="88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Analyzing Micro-Expressions for Lie Detection using Computer Vision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1535900" y="1956800"/>
            <a:ext cx="6098900" cy="6944648"/>
          </a:xfrm>
          <a:custGeom>
            <a:avLst/>
            <a:gdLst/>
            <a:ahLst/>
            <a:cxnLst/>
            <a:rect r="r" b="b" t="t" l="l"/>
            <a:pathLst>
              <a:path h="6944648" w="6098900">
                <a:moveTo>
                  <a:pt x="0" y="0"/>
                </a:moveTo>
                <a:lnTo>
                  <a:pt x="6098900" y="0"/>
                </a:lnTo>
                <a:lnTo>
                  <a:pt x="6098900" y="6944648"/>
                </a:lnTo>
                <a:lnTo>
                  <a:pt x="0" y="69446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51218" t="0" r="-51211" b="0"/>
            </a:stretch>
          </a:blipFill>
        </p:spPr>
      </p:sp>
      <p:sp>
        <p:nvSpPr>
          <p:cNvPr name="TextBox 8" id="8"/>
          <p:cNvSpPr txBox="true"/>
          <p:nvPr/>
        </p:nvSpPr>
        <p:spPr>
          <a:xfrm rot="0">
            <a:off x="11013283" y="7779876"/>
            <a:ext cx="2516624" cy="5334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b="true" sz="3500">
                <a:solidFill>
                  <a:srgbClr val="FFFFFF"/>
                </a:solidFill>
                <a:latin typeface="Rajdhani Bold"/>
                <a:ea typeface="Rajdhani Bold"/>
                <a:cs typeface="Rajdhani Bold"/>
                <a:sym typeface="Rajdhani Bold"/>
              </a:rPr>
              <a:t>SubGroup - 10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527" y="2678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889787" y="2112506"/>
            <a:ext cx="6534000" cy="3299511"/>
            <a:chOff x="0" y="0"/>
            <a:chExt cx="8712000" cy="439934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04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4481649" y="4736469"/>
            <a:ext cx="9305646" cy="3644770"/>
            <a:chOff x="0" y="0"/>
            <a:chExt cx="12407528" cy="485969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407527" cy="4859693"/>
            </a:xfrm>
            <a:custGeom>
              <a:avLst/>
              <a:gdLst/>
              <a:ahLst/>
              <a:cxnLst/>
              <a:rect r="r" b="b" t="t" l="l"/>
              <a:pathLst>
                <a:path h="4859693" w="12407527">
                  <a:moveTo>
                    <a:pt x="0" y="0"/>
                  </a:moveTo>
                  <a:lnTo>
                    <a:pt x="12407527" y="0"/>
                  </a:lnTo>
                  <a:lnTo>
                    <a:pt x="12407527" y="4859693"/>
                  </a:lnTo>
                  <a:lnTo>
                    <a:pt x="0" y="48596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9525"/>
              <a:ext cx="12407528" cy="485016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8399"/>
                </a:lnSpc>
              </a:pP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TECHNOLOGY STA</a:t>
              </a: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CK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4930800" y="684700"/>
            <a:ext cx="8426400" cy="1356000"/>
            <a:chOff x="0" y="0"/>
            <a:chExt cx="11235200" cy="1808000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1235200" cy="1808000"/>
            </a:xfrm>
            <a:custGeom>
              <a:avLst/>
              <a:gdLst/>
              <a:ahLst/>
              <a:cxnLst/>
              <a:rect r="r" b="b" t="t" l="l"/>
              <a:pathLst>
                <a:path h="1808000" w="11235200">
                  <a:moveTo>
                    <a:pt x="0" y="0"/>
                  </a:moveTo>
                  <a:lnTo>
                    <a:pt x="11235200" y="0"/>
                  </a:lnTo>
                  <a:lnTo>
                    <a:pt x="11235200" y="1808000"/>
                  </a:lnTo>
                  <a:lnTo>
                    <a:pt x="0" y="18080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11235200" cy="180800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7200"/>
                </a:lnSpc>
              </a:pPr>
              <a:r>
                <a:rPr lang="en-US" b="true" sz="6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TECHNOLOGIES USED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-10800000">
            <a:off x="2673529" y="1028700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0" y="0"/>
                </a:lnTo>
                <a:lnTo>
                  <a:pt x="1859820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5077" r="0" b="-5077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13720514" y="1020752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0" y="0"/>
                </a:lnTo>
                <a:lnTo>
                  <a:pt x="1859820" y="683896"/>
                </a:lnTo>
                <a:lnTo>
                  <a:pt x="0" y="6838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5077" r="0" b="-5077"/>
            </a:stretch>
          </a:blipFill>
        </p:spPr>
      </p:sp>
      <p:grpSp>
        <p:nvGrpSpPr>
          <p:cNvPr name="Group 9" id="9"/>
          <p:cNvGrpSpPr/>
          <p:nvPr/>
        </p:nvGrpSpPr>
        <p:grpSpPr>
          <a:xfrm rot="0">
            <a:off x="808719" y="2964144"/>
            <a:ext cx="16670558" cy="4873138"/>
            <a:chOff x="0" y="0"/>
            <a:chExt cx="22227411" cy="6497517"/>
          </a:xfrm>
        </p:grpSpPr>
        <p:grpSp>
          <p:nvGrpSpPr>
            <p:cNvPr name="Group 10" id="10"/>
            <p:cNvGrpSpPr/>
            <p:nvPr/>
          </p:nvGrpSpPr>
          <p:grpSpPr>
            <a:xfrm rot="0">
              <a:off x="662004" y="2949264"/>
              <a:ext cx="1607200" cy="960000"/>
              <a:chOff x="0" y="0"/>
              <a:chExt cx="1607200" cy="960000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1607200" cy="960000"/>
              </a:xfrm>
              <a:custGeom>
                <a:avLst/>
                <a:gdLst/>
                <a:ahLst/>
                <a:cxnLst/>
                <a:rect r="r" b="b" t="t" l="l"/>
                <a:pathLst>
                  <a:path h="960000" w="1607200">
                    <a:moveTo>
                      <a:pt x="0" y="0"/>
                    </a:moveTo>
                    <a:lnTo>
                      <a:pt x="1607200" y="0"/>
                    </a:lnTo>
                    <a:lnTo>
                      <a:pt x="1607200" y="960000"/>
                    </a:lnTo>
                    <a:lnTo>
                      <a:pt x="0" y="9600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12" id="12"/>
              <p:cNvSpPr txBox="true"/>
              <p:nvPr/>
            </p:nvSpPr>
            <p:spPr>
              <a:xfrm>
                <a:off x="0" y="9525"/>
                <a:ext cx="1607200" cy="950475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2999"/>
                  </a:lnSpc>
                </a:pPr>
                <a:r>
                  <a:rPr lang="en-US" b="true" sz="2499">
                    <a:solidFill>
                      <a:srgbClr val="FFFFFF"/>
                    </a:solidFill>
                    <a:latin typeface="Prompt Bold"/>
                    <a:ea typeface="Prompt Bold"/>
                    <a:cs typeface="Prompt Bold"/>
                    <a:sym typeface="Prompt Bold"/>
                  </a:rPr>
                  <a:t>Dlib</a:t>
                </a:r>
              </a:p>
            </p:txBody>
          </p:sp>
        </p:grpSp>
        <p:grpSp>
          <p:nvGrpSpPr>
            <p:cNvPr name="Group 13" id="13"/>
            <p:cNvGrpSpPr/>
            <p:nvPr/>
          </p:nvGrpSpPr>
          <p:grpSpPr>
            <a:xfrm rot="0">
              <a:off x="13625004" y="2985664"/>
              <a:ext cx="4147200" cy="960000"/>
              <a:chOff x="0" y="0"/>
              <a:chExt cx="4147200" cy="9600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4147200" cy="960000"/>
              </a:xfrm>
              <a:custGeom>
                <a:avLst/>
                <a:gdLst/>
                <a:ahLst/>
                <a:cxnLst/>
                <a:rect r="r" b="b" t="t" l="l"/>
                <a:pathLst>
                  <a:path h="960000" w="4147200">
                    <a:moveTo>
                      <a:pt x="0" y="0"/>
                    </a:moveTo>
                    <a:lnTo>
                      <a:pt x="4147200" y="0"/>
                    </a:lnTo>
                    <a:lnTo>
                      <a:pt x="4147200" y="960000"/>
                    </a:lnTo>
                    <a:lnTo>
                      <a:pt x="0" y="9600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15" id="15"/>
              <p:cNvSpPr txBox="true"/>
              <p:nvPr/>
            </p:nvSpPr>
            <p:spPr>
              <a:xfrm>
                <a:off x="0" y="0"/>
                <a:ext cx="4147200" cy="960000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500">
                    <a:solidFill>
                      <a:srgbClr val="FFFFFF"/>
                    </a:solidFill>
                    <a:latin typeface="Prompt Bold"/>
                    <a:ea typeface="Prompt Bold"/>
                    <a:cs typeface="Prompt Bold"/>
                    <a:sym typeface="Prompt Bold"/>
                  </a:rPr>
                  <a:t>PyTorch</a:t>
                </a:r>
              </a:p>
            </p:txBody>
          </p:sp>
        </p:grpSp>
        <p:grpSp>
          <p:nvGrpSpPr>
            <p:cNvPr name="Group 16" id="16"/>
            <p:cNvGrpSpPr/>
            <p:nvPr/>
          </p:nvGrpSpPr>
          <p:grpSpPr>
            <a:xfrm rot="0">
              <a:off x="3863187" y="2931208"/>
              <a:ext cx="4147200" cy="960000"/>
              <a:chOff x="0" y="0"/>
              <a:chExt cx="4147200" cy="960000"/>
            </a:xfrm>
          </p:grpSpPr>
          <p:sp>
            <p:nvSpPr>
              <p:cNvPr name="Freeform 17" id="17"/>
              <p:cNvSpPr/>
              <p:nvPr/>
            </p:nvSpPr>
            <p:spPr>
              <a:xfrm flipH="false" flipV="false" rot="0">
                <a:off x="0" y="0"/>
                <a:ext cx="4147200" cy="960000"/>
              </a:xfrm>
              <a:custGeom>
                <a:avLst/>
                <a:gdLst/>
                <a:ahLst/>
                <a:cxnLst/>
                <a:rect r="r" b="b" t="t" l="l"/>
                <a:pathLst>
                  <a:path h="960000" w="4147200">
                    <a:moveTo>
                      <a:pt x="0" y="0"/>
                    </a:moveTo>
                    <a:lnTo>
                      <a:pt x="4147200" y="0"/>
                    </a:lnTo>
                    <a:lnTo>
                      <a:pt x="4147200" y="960000"/>
                    </a:lnTo>
                    <a:lnTo>
                      <a:pt x="0" y="9600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18" id="18"/>
              <p:cNvSpPr txBox="true"/>
              <p:nvPr/>
            </p:nvSpPr>
            <p:spPr>
              <a:xfrm>
                <a:off x="0" y="9525"/>
                <a:ext cx="4147200" cy="950475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2999"/>
                  </a:lnSpc>
                </a:pPr>
                <a:r>
                  <a:rPr lang="en-US" b="true" sz="2499">
                    <a:solidFill>
                      <a:srgbClr val="FFFFFF"/>
                    </a:solidFill>
                    <a:latin typeface="Prompt Bold"/>
                    <a:ea typeface="Prompt Bold"/>
                    <a:cs typeface="Prompt Bold"/>
                    <a:sym typeface="Prompt Bold"/>
                  </a:rPr>
                  <a:t>TenserFlow</a:t>
                </a:r>
              </a:p>
            </p:txBody>
          </p:sp>
        </p:grpSp>
        <p:grpSp>
          <p:nvGrpSpPr>
            <p:cNvPr name="Group 19" id="19"/>
            <p:cNvGrpSpPr/>
            <p:nvPr/>
          </p:nvGrpSpPr>
          <p:grpSpPr>
            <a:xfrm rot="0">
              <a:off x="8746800" y="2985664"/>
              <a:ext cx="4147200" cy="923600"/>
              <a:chOff x="0" y="0"/>
              <a:chExt cx="4147200" cy="923600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0" y="0"/>
                <a:ext cx="4147200" cy="923600"/>
              </a:xfrm>
              <a:custGeom>
                <a:avLst/>
                <a:gdLst/>
                <a:ahLst/>
                <a:cxnLst/>
                <a:rect r="r" b="b" t="t" l="l"/>
                <a:pathLst>
                  <a:path h="923600" w="4147200">
                    <a:moveTo>
                      <a:pt x="0" y="0"/>
                    </a:moveTo>
                    <a:lnTo>
                      <a:pt x="4147200" y="0"/>
                    </a:lnTo>
                    <a:lnTo>
                      <a:pt x="4147200" y="923600"/>
                    </a:lnTo>
                    <a:lnTo>
                      <a:pt x="0" y="9236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21" id="21"/>
              <p:cNvSpPr txBox="true"/>
              <p:nvPr/>
            </p:nvSpPr>
            <p:spPr>
              <a:xfrm>
                <a:off x="0" y="0"/>
                <a:ext cx="4147200" cy="923600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500">
                    <a:solidFill>
                      <a:srgbClr val="FFFFFF"/>
                    </a:solidFill>
                    <a:latin typeface="Prompt Bold"/>
                    <a:ea typeface="Prompt Bold"/>
                    <a:cs typeface="Prompt Bold"/>
                    <a:sym typeface="Prompt Bold"/>
                  </a:rPr>
                  <a:t>OpenCV</a:t>
                </a:r>
              </a:p>
            </p:txBody>
          </p:sp>
        </p:grpSp>
        <p:grpSp>
          <p:nvGrpSpPr>
            <p:cNvPr name="Group 22" id="22"/>
            <p:cNvGrpSpPr/>
            <p:nvPr/>
          </p:nvGrpSpPr>
          <p:grpSpPr>
            <a:xfrm rot="0">
              <a:off x="8744095" y="3891208"/>
              <a:ext cx="4147200" cy="1791462"/>
              <a:chOff x="0" y="0"/>
              <a:chExt cx="4147200" cy="1791462"/>
            </a:xfrm>
          </p:grpSpPr>
          <p:sp>
            <p:nvSpPr>
              <p:cNvPr name="Freeform 23" id="23"/>
              <p:cNvSpPr/>
              <p:nvPr/>
            </p:nvSpPr>
            <p:spPr>
              <a:xfrm flipH="false" flipV="false" rot="0">
                <a:off x="0" y="0"/>
                <a:ext cx="4147200" cy="1791462"/>
              </a:xfrm>
              <a:custGeom>
                <a:avLst/>
                <a:gdLst/>
                <a:ahLst/>
                <a:cxnLst/>
                <a:rect r="r" b="b" t="t" l="l"/>
                <a:pathLst>
                  <a:path h="1791462" w="4147200">
                    <a:moveTo>
                      <a:pt x="0" y="0"/>
                    </a:moveTo>
                    <a:lnTo>
                      <a:pt x="4147200" y="0"/>
                    </a:lnTo>
                    <a:lnTo>
                      <a:pt x="4147200" y="1791462"/>
                    </a:lnTo>
                    <a:lnTo>
                      <a:pt x="0" y="1791462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24" id="24"/>
              <p:cNvSpPr txBox="true"/>
              <p:nvPr/>
            </p:nvSpPr>
            <p:spPr>
              <a:xfrm>
                <a:off x="0" y="-47625"/>
                <a:ext cx="4147200" cy="1839087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just">
                  <a:lnSpc>
                    <a:spcPts val="2400"/>
                  </a:lnSpc>
                </a:pP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Handl</a:t>
                </a: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es video processing and face detection from input frames</a:t>
                </a:r>
              </a:p>
            </p:txBody>
          </p:sp>
        </p:grpSp>
        <p:grpSp>
          <p:nvGrpSpPr>
            <p:cNvPr name="Group 25" id="25"/>
            <p:cNvGrpSpPr/>
            <p:nvPr/>
          </p:nvGrpSpPr>
          <p:grpSpPr>
            <a:xfrm rot="0">
              <a:off x="13625004" y="3909264"/>
              <a:ext cx="4042708" cy="2058162"/>
              <a:chOff x="0" y="0"/>
              <a:chExt cx="4042708" cy="2058162"/>
            </a:xfrm>
          </p:grpSpPr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4042708" cy="2058162"/>
              </a:xfrm>
              <a:custGeom>
                <a:avLst/>
                <a:gdLst/>
                <a:ahLst/>
                <a:cxnLst/>
                <a:rect r="r" b="b" t="t" l="l"/>
                <a:pathLst>
                  <a:path h="2058162" w="4042708">
                    <a:moveTo>
                      <a:pt x="0" y="0"/>
                    </a:moveTo>
                    <a:lnTo>
                      <a:pt x="4042708" y="0"/>
                    </a:lnTo>
                    <a:lnTo>
                      <a:pt x="4042708" y="2058162"/>
                    </a:lnTo>
                    <a:lnTo>
                      <a:pt x="0" y="2058162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27" id="27"/>
              <p:cNvSpPr txBox="true"/>
              <p:nvPr/>
            </p:nvSpPr>
            <p:spPr>
              <a:xfrm>
                <a:off x="0" y="-47625"/>
                <a:ext cx="4042708" cy="2105787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just">
                  <a:lnSpc>
                    <a:spcPts val="2400"/>
                  </a:lnSpc>
                </a:pP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Alt</a:t>
                </a: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ernative deep learning framework used for flexible model experimentation and training.</a:t>
                </a:r>
              </a:p>
            </p:txBody>
          </p:sp>
        </p:grpSp>
        <p:grpSp>
          <p:nvGrpSpPr>
            <p:cNvPr name="Group 28" id="28"/>
            <p:cNvGrpSpPr/>
            <p:nvPr/>
          </p:nvGrpSpPr>
          <p:grpSpPr>
            <a:xfrm rot="0">
              <a:off x="3961983" y="3909264"/>
              <a:ext cx="3949609" cy="1791462"/>
              <a:chOff x="0" y="0"/>
              <a:chExt cx="3949609" cy="1791462"/>
            </a:xfrm>
          </p:grpSpPr>
          <p:sp>
            <p:nvSpPr>
              <p:cNvPr name="Freeform 29" id="29"/>
              <p:cNvSpPr/>
              <p:nvPr/>
            </p:nvSpPr>
            <p:spPr>
              <a:xfrm flipH="false" flipV="false" rot="0">
                <a:off x="0" y="0"/>
                <a:ext cx="3949609" cy="1791462"/>
              </a:xfrm>
              <a:custGeom>
                <a:avLst/>
                <a:gdLst/>
                <a:ahLst/>
                <a:cxnLst/>
                <a:rect r="r" b="b" t="t" l="l"/>
                <a:pathLst>
                  <a:path h="1791462" w="3949609">
                    <a:moveTo>
                      <a:pt x="0" y="0"/>
                    </a:moveTo>
                    <a:lnTo>
                      <a:pt x="3949609" y="0"/>
                    </a:lnTo>
                    <a:lnTo>
                      <a:pt x="3949609" y="1791462"/>
                    </a:lnTo>
                    <a:lnTo>
                      <a:pt x="0" y="1791462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0" y="-47625"/>
                <a:ext cx="3949609" cy="1839087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just">
                  <a:lnSpc>
                    <a:spcPts val="2400"/>
                  </a:lnSpc>
                </a:pP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Builds </a:t>
                </a: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and trains deep learning models to classify micro-expressions.</a:t>
                </a: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115181" y="3891208"/>
              <a:ext cx="3443207" cy="1791462"/>
              <a:chOff x="0" y="0"/>
              <a:chExt cx="3443207" cy="1791462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0" y="0"/>
                <a:ext cx="3443207" cy="1791462"/>
              </a:xfrm>
              <a:custGeom>
                <a:avLst/>
                <a:gdLst/>
                <a:ahLst/>
                <a:cxnLst/>
                <a:rect r="r" b="b" t="t" l="l"/>
                <a:pathLst>
                  <a:path h="1791462" w="3443207">
                    <a:moveTo>
                      <a:pt x="0" y="0"/>
                    </a:moveTo>
                    <a:lnTo>
                      <a:pt x="3443207" y="0"/>
                    </a:lnTo>
                    <a:lnTo>
                      <a:pt x="3443207" y="1791462"/>
                    </a:lnTo>
                    <a:lnTo>
                      <a:pt x="0" y="1791462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33" id="33"/>
              <p:cNvSpPr txBox="true"/>
              <p:nvPr/>
            </p:nvSpPr>
            <p:spPr>
              <a:xfrm>
                <a:off x="0" y="-47625"/>
                <a:ext cx="3443207" cy="1839087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just">
                  <a:lnSpc>
                    <a:spcPts val="2400"/>
                  </a:lnSpc>
                </a:pP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Ext</a:t>
                </a: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racts precise facial landmarks for detailed expression analysis</a:t>
                </a:r>
              </a:p>
            </p:txBody>
          </p:sp>
        </p:grpSp>
        <p:sp>
          <p:nvSpPr>
            <p:cNvPr name="Freeform 34" id="34"/>
            <p:cNvSpPr/>
            <p:nvPr/>
          </p:nvSpPr>
          <p:spPr>
            <a:xfrm flipH="false" flipV="false" rot="0">
              <a:off x="9354796" y="0"/>
              <a:ext cx="2931208" cy="2931208"/>
            </a:xfrm>
            <a:custGeom>
              <a:avLst/>
              <a:gdLst/>
              <a:ahLst/>
              <a:cxnLst/>
              <a:rect r="r" b="b" t="t" l="l"/>
              <a:pathLst>
                <a:path h="2931208" w="2931208">
                  <a:moveTo>
                    <a:pt x="0" y="0"/>
                  </a:moveTo>
                  <a:lnTo>
                    <a:pt x="2931208" y="0"/>
                  </a:lnTo>
                  <a:lnTo>
                    <a:pt x="2931208" y="2931208"/>
                  </a:lnTo>
                  <a:lnTo>
                    <a:pt x="0" y="29312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35" id="35"/>
            <p:cNvGrpSpPr/>
            <p:nvPr/>
          </p:nvGrpSpPr>
          <p:grpSpPr>
            <a:xfrm rot="0">
              <a:off x="9749617" y="397981"/>
              <a:ext cx="2098558" cy="2098558"/>
              <a:chOff x="0" y="0"/>
              <a:chExt cx="812800" cy="812800"/>
            </a:xfrm>
          </p:grpSpPr>
          <p:sp>
            <p:nvSpPr>
              <p:cNvPr name="Freeform 36" id="36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7"/>
                <a:stretch>
                  <a:fillRect l="-21276" t="0" r="-21276" b="0"/>
                </a:stretch>
              </a:blipFill>
            </p:spPr>
          </p:sp>
        </p:grpSp>
        <p:sp>
          <p:nvSpPr>
            <p:cNvPr name="Freeform 37" id="37"/>
            <p:cNvSpPr/>
            <p:nvPr/>
          </p:nvSpPr>
          <p:spPr>
            <a:xfrm flipH="false" flipV="false" rot="0">
              <a:off x="4458483" y="36400"/>
              <a:ext cx="2931208" cy="2931208"/>
            </a:xfrm>
            <a:custGeom>
              <a:avLst/>
              <a:gdLst/>
              <a:ahLst/>
              <a:cxnLst/>
              <a:rect r="r" b="b" t="t" l="l"/>
              <a:pathLst>
                <a:path h="2931208" w="2931208">
                  <a:moveTo>
                    <a:pt x="0" y="0"/>
                  </a:moveTo>
                  <a:lnTo>
                    <a:pt x="2931208" y="0"/>
                  </a:lnTo>
                  <a:lnTo>
                    <a:pt x="2931208" y="2931208"/>
                  </a:lnTo>
                  <a:lnTo>
                    <a:pt x="0" y="29312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38" id="38"/>
            <p:cNvGrpSpPr/>
            <p:nvPr/>
          </p:nvGrpSpPr>
          <p:grpSpPr>
            <a:xfrm rot="0">
              <a:off x="4853304" y="434381"/>
              <a:ext cx="2098558" cy="2098558"/>
              <a:chOff x="0" y="0"/>
              <a:chExt cx="812800" cy="812800"/>
            </a:xfrm>
          </p:grpSpPr>
          <p:sp>
            <p:nvSpPr>
              <p:cNvPr name="Freeform 39" id="39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8"/>
                <a:stretch>
                  <a:fillRect l="0" t="0" r="0" b="0"/>
                </a:stretch>
              </a:blipFill>
            </p:spPr>
          </p:sp>
        </p:grpSp>
        <p:sp>
          <p:nvSpPr>
            <p:cNvPr name="Freeform 40" id="40"/>
            <p:cNvSpPr/>
            <p:nvPr/>
          </p:nvSpPr>
          <p:spPr>
            <a:xfrm flipH="false" flipV="false" rot="0">
              <a:off x="0" y="36400"/>
              <a:ext cx="2931208" cy="2931208"/>
            </a:xfrm>
            <a:custGeom>
              <a:avLst/>
              <a:gdLst/>
              <a:ahLst/>
              <a:cxnLst/>
              <a:rect r="r" b="b" t="t" l="l"/>
              <a:pathLst>
                <a:path h="2931208" w="2931208">
                  <a:moveTo>
                    <a:pt x="0" y="0"/>
                  </a:moveTo>
                  <a:lnTo>
                    <a:pt x="2931208" y="0"/>
                  </a:lnTo>
                  <a:lnTo>
                    <a:pt x="2931208" y="2931208"/>
                  </a:lnTo>
                  <a:lnTo>
                    <a:pt x="0" y="29312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1" id="41"/>
            <p:cNvGrpSpPr/>
            <p:nvPr/>
          </p:nvGrpSpPr>
          <p:grpSpPr>
            <a:xfrm rot="0">
              <a:off x="394821" y="434381"/>
              <a:ext cx="2098558" cy="2098558"/>
              <a:chOff x="0" y="0"/>
              <a:chExt cx="812800" cy="81280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9"/>
                <a:stretch>
                  <a:fillRect l="0" t="0" r="0" b="0"/>
                </a:stretch>
              </a:blipFill>
            </p:spPr>
          </p:sp>
        </p:grpSp>
        <p:sp>
          <p:nvSpPr>
            <p:cNvPr name="Freeform 43" id="43"/>
            <p:cNvSpPr/>
            <p:nvPr/>
          </p:nvSpPr>
          <p:spPr>
            <a:xfrm flipH="false" flipV="false" rot="0">
              <a:off x="14254504" y="18056"/>
              <a:ext cx="2931208" cy="2931208"/>
            </a:xfrm>
            <a:custGeom>
              <a:avLst/>
              <a:gdLst/>
              <a:ahLst/>
              <a:cxnLst/>
              <a:rect r="r" b="b" t="t" l="l"/>
              <a:pathLst>
                <a:path h="2931208" w="2931208">
                  <a:moveTo>
                    <a:pt x="0" y="0"/>
                  </a:moveTo>
                  <a:lnTo>
                    <a:pt x="2931208" y="0"/>
                  </a:lnTo>
                  <a:lnTo>
                    <a:pt x="2931208" y="2931208"/>
                  </a:lnTo>
                  <a:lnTo>
                    <a:pt x="0" y="29312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4" id="44"/>
            <p:cNvGrpSpPr/>
            <p:nvPr/>
          </p:nvGrpSpPr>
          <p:grpSpPr>
            <a:xfrm rot="0">
              <a:off x="14649325" y="416037"/>
              <a:ext cx="2098558" cy="2098558"/>
              <a:chOff x="0" y="0"/>
              <a:chExt cx="812800" cy="812800"/>
            </a:xfrm>
          </p:grpSpPr>
          <p:sp>
            <p:nvSpPr>
              <p:cNvPr name="Freeform 45" id="45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10"/>
                <a:stretch>
                  <a:fillRect l="0" t="0" r="0" b="0"/>
                </a:stretch>
              </a:blipFill>
            </p:spPr>
          </p:sp>
        </p:grpSp>
        <p:sp>
          <p:nvSpPr>
            <p:cNvPr name="Freeform 46" id="46"/>
            <p:cNvSpPr/>
            <p:nvPr/>
          </p:nvSpPr>
          <p:spPr>
            <a:xfrm flipH="false" flipV="false" rot="0">
              <a:off x="18709712" y="36400"/>
              <a:ext cx="2931208" cy="2931208"/>
            </a:xfrm>
            <a:custGeom>
              <a:avLst/>
              <a:gdLst/>
              <a:ahLst/>
              <a:cxnLst/>
              <a:rect r="r" b="b" t="t" l="l"/>
              <a:pathLst>
                <a:path h="2931208" w="2931208">
                  <a:moveTo>
                    <a:pt x="0" y="0"/>
                  </a:moveTo>
                  <a:lnTo>
                    <a:pt x="2931207" y="0"/>
                  </a:lnTo>
                  <a:lnTo>
                    <a:pt x="2931207" y="2931208"/>
                  </a:lnTo>
                  <a:lnTo>
                    <a:pt x="0" y="29312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 l="0" t="0" r="0" b="0"/>
              </a:stretch>
            </a:blipFill>
          </p:spPr>
        </p:sp>
        <p:grpSp>
          <p:nvGrpSpPr>
            <p:cNvPr name="Group 47" id="47"/>
            <p:cNvGrpSpPr/>
            <p:nvPr/>
          </p:nvGrpSpPr>
          <p:grpSpPr>
            <a:xfrm rot="0">
              <a:off x="19104532" y="434381"/>
              <a:ext cx="2098558" cy="2098558"/>
              <a:chOff x="0" y="0"/>
              <a:chExt cx="812800" cy="812800"/>
            </a:xfrm>
          </p:grpSpPr>
          <p:sp>
            <p:nvSpPr>
              <p:cNvPr name="Freeform 48" id="48"/>
              <p:cNvSpPr/>
              <p:nvPr/>
            </p:nvSpPr>
            <p:spPr>
              <a:xfrm flipH="false" flipV="false" rot="0">
                <a:off x="0" y="0"/>
                <a:ext cx="812800" cy="812800"/>
              </a:xfrm>
              <a:custGeom>
                <a:avLst/>
                <a:gdLst/>
                <a:ahLst/>
                <a:cxnLst/>
                <a:rect r="r" b="b" t="t" l="l"/>
                <a:pathLst>
                  <a:path h="812800" w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11"/>
                <a:stretch>
                  <a:fillRect l="-17550" t="0" r="-29048" b="-46598"/>
                </a:stretch>
              </a:blipFill>
            </p:spPr>
          </p:sp>
        </p:grpSp>
        <p:grpSp>
          <p:nvGrpSpPr>
            <p:cNvPr name="Group 49" id="49"/>
            <p:cNvGrpSpPr/>
            <p:nvPr/>
          </p:nvGrpSpPr>
          <p:grpSpPr>
            <a:xfrm rot="0">
              <a:off x="18080211" y="2931208"/>
              <a:ext cx="4147200" cy="960000"/>
              <a:chOff x="0" y="0"/>
              <a:chExt cx="4147200" cy="960000"/>
            </a:xfrm>
          </p:grpSpPr>
          <p:sp>
            <p:nvSpPr>
              <p:cNvPr name="Freeform 50" id="50"/>
              <p:cNvSpPr/>
              <p:nvPr/>
            </p:nvSpPr>
            <p:spPr>
              <a:xfrm flipH="false" flipV="false" rot="0">
                <a:off x="0" y="0"/>
                <a:ext cx="4147200" cy="960000"/>
              </a:xfrm>
              <a:custGeom>
                <a:avLst/>
                <a:gdLst/>
                <a:ahLst/>
                <a:cxnLst/>
                <a:rect r="r" b="b" t="t" l="l"/>
                <a:pathLst>
                  <a:path h="960000" w="4147200">
                    <a:moveTo>
                      <a:pt x="0" y="0"/>
                    </a:moveTo>
                    <a:lnTo>
                      <a:pt x="4147200" y="0"/>
                    </a:lnTo>
                    <a:lnTo>
                      <a:pt x="4147200" y="960000"/>
                    </a:lnTo>
                    <a:lnTo>
                      <a:pt x="0" y="9600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51" id="51"/>
              <p:cNvSpPr txBox="true"/>
              <p:nvPr/>
            </p:nvSpPr>
            <p:spPr>
              <a:xfrm>
                <a:off x="0" y="0"/>
                <a:ext cx="4147200" cy="960000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3000"/>
                  </a:lnSpc>
                </a:pPr>
                <a:r>
                  <a:rPr lang="en-US" b="true" sz="2500">
                    <a:solidFill>
                      <a:srgbClr val="FFFFFF"/>
                    </a:solidFill>
                    <a:latin typeface="Prompt Bold"/>
                    <a:ea typeface="Prompt Bold"/>
                    <a:cs typeface="Prompt Bold"/>
                    <a:sym typeface="Prompt Bold"/>
                  </a:rPr>
                  <a:t>Python Libraries</a:t>
                </a:r>
              </a:p>
            </p:txBody>
          </p:sp>
        </p:grpSp>
        <p:grpSp>
          <p:nvGrpSpPr>
            <p:cNvPr name="Group 52" id="52"/>
            <p:cNvGrpSpPr/>
            <p:nvPr/>
          </p:nvGrpSpPr>
          <p:grpSpPr>
            <a:xfrm rot="0">
              <a:off x="18493212" y="3945664"/>
              <a:ext cx="3478620" cy="2551853"/>
              <a:chOff x="0" y="0"/>
              <a:chExt cx="3478620" cy="2551853"/>
            </a:xfrm>
          </p:grpSpPr>
          <p:sp>
            <p:nvSpPr>
              <p:cNvPr name="Freeform 53" id="53"/>
              <p:cNvSpPr/>
              <p:nvPr/>
            </p:nvSpPr>
            <p:spPr>
              <a:xfrm flipH="false" flipV="false" rot="0">
                <a:off x="0" y="0"/>
                <a:ext cx="3478621" cy="2551854"/>
              </a:xfrm>
              <a:custGeom>
                <a:avLst/>
                <a:gdLst/>
                <a:ahLst/>
                <a:cxnLst/>
                <a:rect r="r" b="b" t="t" l="l"/>
                <a:pathLst>
                  <a:path h="2551854" w="3478621">
                    <a:moveTo>
                      <a:pt x="0" y="0"/>
                    </a:moveTo>
                    <a:lnTo>
                      <a:pt x="3478621" y="0"/>
                    </a:lnTo>
                    <a:lnTo>
                      <a:pt x="3478621" y="2551854"/>
                    </a:lnTo>
                    <a:lnTo>
                      <a:pt x="0" y="2551854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54" id="54"/>
              <p:cNvSpPr txBox="true"/>
              <p:nvPr/>
            </p:nvSpPr>
            <p:spPr>
              <a:xfrm>
                <a:off x="0" y="-47625"/>
                <a:ext cx="3478620" cy="2599478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just">
                  <a:lnSpc>
                    <a:spcPts val="2400"/>
                  </a:lnSpc>
                </a:pP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S</a:t>
                </a:r>
                <a:r>
                  <a:rPr lang="en-US" sz="2000">
                    <a:solidFill>
                      <a:srgbClr val="FFFFFF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erves as the primary programming language to integrate computer vision, data processing, and deep learning workflows seamlessly.</a:t>
                </a:r>
              </a:p>
            </p:txBody>
          </p:sp>
        </p:grpSp>
      </p:grp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2788" y="1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876999" y="2112506"/>
            <a:ext cx="6534000" cy="3299511"/>
            <a:chOff x="0" y="0"/>
            <a:chExt cx="8712000" cy="439934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05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4585801" y="4736469"/>
            <a:ext cx="9116423" cy="3644770"/>
            <a:chOff x="0" y="0"/>
            <a:chExt cx="12155231" cy="485969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155230" cy="4859693"/>
            </a:xfrm>
            <a:custGeom>
              <a:avLst/>
              <a:gdLst/>
              <a:ahLst/>
              <a:cxnLst/>
              <a:rect r="r" b="b" t="t" l="l"/>
              <a:pathLst>
                <a:path h="4859693" w="12155230">
                  <a:moveTo>
                    <a:pt x="0" y="0"/>
                  </a:moveTo>
                  <a:lnTo>
                    <a:pt x="12155230" y="0"/>
                  </a:lnTo>
                  <a:lnTo>
                    <a:pt x="12155230" y="4859693"/>
                  </a:lnTo>
                  <a:lnTo>
                    <a:pt x="0" y="48596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9525"/>
              <a:ext cx="12155231" cy="485016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8399"/>
                </a:lnSpc>
              </a:pP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MODEL TRAINING</a:t>
              </a: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 &amp; CLASSIFICATION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2056649" y="5790259"/>
            <a:ext cx="4319405" cy="1079851"/>
            <a:chOff x="0" y="0"/>
            <a:chExt cx="4876800" cy="1219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4876800" cy="1219200"/>
            </a:xfrm>
            <a:custGeom>
              <a:avLst/>
              <a:gdLst/>
              <a:ahLst/>
              <a:cxnLst/>
              <a:rect r="r" b="b" t="t" l="l"/>
              <a:pathLst>
                <a:path h="1219200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0"/>
              <a:ext cx="4876800" cy="12192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l">
                <a:lnSpc>
                  <a:spcPts val="5760"/>
                </a:lnSpc>
              </a:pPr>
              <a:r>
                <a:rPr lang="en-US" b="true" sz="48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Evaluation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876342" y="6870110"/>
            <a:ext cx="4319405" cy="1975378"/>
            <a:chOff x="0" y="0"/>
            <a:chExt cx="4876800" cy="2230289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4876800" cy="2230289"/>
            </a:xfrm>
            <a:custGeom>
              <a:avLst/>
              <a:gdLst/>
              <a:ahLst/>
              <a:cxnLst/>
              <a:rect r="r" b="b" t="t" l="l"/>
              <a:pathLst>
                <a:path h="2230289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2230289"/>
                  </a:lnTo>
                  <a:lnTo>
                    <a:pt x="0" y="223028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57150"/>
              <a:ext cx="4876800" cy="2287439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>
                <a:lnSpc>
                  <a:spcPts val="3120"/>
                </a:lnSpc>
              </a:pP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Assessed </a:t>
              </a: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performance using accuracy, precision, recall, and F1-score metrics.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1128825" y="5790259"/>
            <a:ext cx="4319405" cy="1079851"/>
            <a:chOff x="0" y="0"/>
            <a:chExt cx="4876800" cy="12192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876800" cy="1219200"/>
            </a:xfrm>
            <a:custGeom>
              <a:avLst/>
              <a:gdLst/>
              <a:ahLst/>
              <a:cxnLst/>
              <a:rect r="r" b="b" t="t" l="l"/>
              <a:pathLst>
                <a:path h="1219200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0"/>
              <a:ext cx="4876800" cy="12192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r">
                <a:lnSpc>
                  <a:spcPts val="5760"/>
                </a:lnSpc>
              </a:pPr>
              <a:r>
                <a:rPr lang="en-US" b="true" sz="48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Learning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13092249" y="6870110"/>
            <a:ext cx="4319405" cy="1514192"/>
            <a:chOff x="0" y="0"/>
            <a:chExt cx="4876800" cy="1709589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4876800" cy="1709589"/>
            </a:xfrm>
            <a:custGeom>
              <a:avLst/>
              <a:gdLst/>
              <a:ahLst/>
              <a:cxnLst/>
              <a:rect r="r" b="b" t="t" l="l"/>
              <a:pathLst>
                <a:path h="1709589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1709589"/>
                  </a:lnTo>
                  <a:lnTo>
                    <a:pt x="0" y="170958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-57150"/>
              <a:ext cx="4876800" cy="1766739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>
                <a:lnSpc>
                  <a:spcPts val="3120"/>
                </a:lnSpc>
              </a:pP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Used s</a:t>
              </a: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upervised learning with labeled emotion data from the dataset.</a:t>
              </a:r>
            </a:p>
          </p:txBody>
        </p:sp>
      </p:grpSp>
      <p:grpSp>
        <p:nvGrpSpPr>
          <p:cNvPr name="Group 15" id="15"/>
          <p:cNvGrpSpPr/>
          <p:nvPr/>
        </p:nvGrpSpPr>
        <p:grpSpPr>
          <a:xfrm rot="0">
            <a:off x="13092249" y="1461273"/>
            <a:ext cx="4319405" cy="1079851"/>
            <a:chOff x="0" y="0"/>
            <a:chExt cx="4876800" cy="12192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876800" cy="1219200"/>
            </a:xfrm>
            <a:custGeom>
              <a:avLst/>
              <a:gdLst/>
              <a:ahLst/>
              <a:cxnLst/>
              <a:rect r="r" b="b" t="t" l="l"/>
              <a:pathLst>
                <a:path h="1219200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0"/>
              <a:ext cx="4876800" cy="12192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l">
                <a:lnSpc>
                  <a:spcPts val="5760"/>
                </a:lnSpc>
              </a:pPr>
              <a:r>
                <a:rPr lang="en-US" b="true" sz="48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Algorithm</a:t>
              </a:r>
            </a:p>
          </p:txBody>
        </p:sp>
      </p:grpSp>
      <p:grpSp>
        <p:nvGrpSpPr>
          <p:cNvPr name="Group 18" id="18"/>
          <p:cNvGrpSpPr/>
          <p:nvPr/>
        </p:nvGrpSpPr>
        <p:grpSpPr>
          <a:xfrm rot="0">
            <a:off x="13092249" y="2634524"/>
            <a:ext cx="4319405" cy="1915724"/>
            <a:chOff x="0" y="0"/>
            <a:chExt cx="4876800" cy="2162938"/>
          </a:xfrm>
        </p:grpSpPr>
        <p:sp>
          <p:nvSpPr>
            <p:cNvPr name="Freeform 19" id="19"/>
            <p:cNvSpPr/>
            <p:nvPr/>
          </p:nvSpPr>
          <p:spPr>
            <a:xfrm flipH="false" flipV="false" rot="0">
              <a:off x="0" y="0"/>
              <a:ext cx="4876800" cy="2162938"/>
            </a:xfrm>
            <a:custGeom>
              <a:avLst/>
              <a:gdLst/>
              <a:ahLst/>
              <a:cxnLst/>
              <a:rect r="r" b="b" t="t" l="l"/>
              <a:pathLst>
                <a:path h="2162938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2162938"/>
                  </a:lnTo>
                  <a:lnTo>
                    <a:pt x="0" y="2162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20" id="20"/>
            <p:cNvSpPr txBox="true"/>
            <p:nvPr/>
          </p:nvSpPr>
          <p:spPr>
            <a:xfrm>
              <a:off x="0" y="-57150"/>
              <a:ext cx="4876800" cy="222008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>
                <a:lnSpc>
                  <a:spcPts val="3120"/>
                </a:lnSpc>
              </a:pP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Implemented R</a:t>
              </a: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andom Forest alongside deep learning models for comparative performance.</a:t>
              </a:r>
            </a:p>
          </p:txBody>
        </p:sp>
      </p:grpSp>
      <p:sp>
        <p:nvSpPr>
          <p:cNvPr name="Freeform 21" id="21"/>
          <p:cNvSpPr/>
          <p:nvPr/>
        </p:nvSpPr>
        <p:spPr>
          <a:xfrm flipH="false" flipV="false" rot="-2700000">
            <a:off x="7522768" y="3171421"/>
            <a:ext cx="3392179" cy="3392179"/>
          </a:xfrm>
          <a:custGeom>
            <a:avLst/>
            <a:gdLst/>
            <a:ahLst/>
            <a:cxnLst/>
            <a:rect r="r" b="b" t="t" l="l"/>
            <a:pathLst>
              <a:path h="3392179" w="3392179">
                <a:moveTo>
                  <a:pt x="0" y="0"/>
                </a:moveTo>
                <a:lnTo>
                  <a:pt x="3392179" y="0"/>
                </a:lnTo>
                <a:lnTo>
                  <a:pt x="3392179" y="3392179"/>
                </a:lnTo>
                <a:lnTo>
                  <a:pt x="0" y="339217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22" id="22"/>
          <p:cNvGrpSpPr/>
          <p:nvPr/>
        </p:nvGrpSpPr>
        <p:grpSpPr>
          <a:xfrm rot="0">
            <a:off x="6329656" y="2058940"/>
            <a:ext cx="2318491" cy="2318491"/>
            <a:chOff x="0" y="0"/>
            <a:chExt cx="2634800" cy="26348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25400" y="25400"/>
              <a:ext cx="2583942" cy="2583942"/>
            </a:xfrm>
            <a:custGeom>
              <a:avLst/>
              <a:gdLst/>
              <a:ahLst/>
              <a:cxnLst/>
              <a:rect r="r" b="b" t="t" l="l"/>
              <a:pathLst>
                <a:path h="2583942" w="2583942">
                  <a:moveTo>
                    <a:pt x="0" y="1291971"/>
                  </a:moveTo>
                  <a:cubicBezTo>
                    <a:pt x="0" y="578485"/>
                    <a:pt x="578485" y="0"/>
                    <a:pt x="1291971" y="0"/>
                  </a:cubicBezTo>
                  <a:cubicBezTo>
                    <a:pt x="2005457" y="0"/>
                    <a:pt x="2583942" y="578485"/>
                    <a:pt x="2583942" y="1291971"/>
                  </a:cubicBezTo>
                  <a:cubicBezTo>
                    <a:pt x="2583942" y="2005457"/>
                    <a:pt x="2005584" y="2583942"/>
                    <a:pt x="1291971" y="2583942"/>
                  </a:cubicBezTo>
                  <a:cubicBezTo>
                    <a:pt x="578358" y="2583942"/>
                    <a:pt x="0" y="2005584"/>
                    <a:pt x="0" y="1291971"/>
                  </a:cubicBezTo>
                  <a:close/>
                </a:path>
              </a:pathLst>
            </a:custGeom>
            <a:solidFill>
              <a:srgbClr val="F3F3F3">
                <a:alpha val="5490"/>
              </a:srgbClr>
            </a:solidFill>
          </p:spPr>
        </p:sp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2634742" cy="2634742"/>
            </a:xfrm>
            <a:custGeom>
              <a:avLst/>
              <a:gdLst/>
              <a:ahLst/>
              <a:cxnLst/>
              <a:rect r="r" b="b" t="t" l="l"/>
              <a:pathLst>
                <a:path h="2634742" w="2634742">
                  <a:moveTo>
                    <a:pt x="0" y="1317371"/>
                  </a:moveTo>
                  <a:cubicBezTo>
                    <a:pt x="0" y="589788"/>
                    <a:pt x="589788" y="0"/>
                    <a:pt x="1317371" y="0"/>
                  </a:cubicBezTo>
                  <a:lnTo>
                    <a:pt x="1317371" y="25400"/>
                  </a:lnTo>
                  <a:lnTo>
                    <a:pt x="1317371" y="0"/>
                  </a:lnTo>
                  <a:cubicBezTo>
                    <a:pt x="2044954" y="0"/>
                    <a:pt x="2634742" y="589788"/>
                    <a:pt x="2634742" y="1317371"/>
                  </a:cubicBezTo>
                  <a:lnTo>
                    <a:pt x="2609342" y="1317371"/>
                  </a:lnTo>
                  <a:lnTo>
                    <a:pt x="2634742" y="1317371"/>
                  </a:lnTo>
                  <a:cubicBezTo>
                    <a:pt x="2634742" y="2044954"/>
                    <a:pt x="2044954" y="2634742"/>
                    <a:pt x="1317371" y="2634742"/>
                  </a:cubicBezTo>
                  <a:lnTo>
                    <a:pt x="1317371" y="2609342"/>
                  </a:lnTo>
                  <a:lnTo>
                    <a:pt x="1317371" y="2634742"/>
                  </a:lnTo>
                  <a:cubicBezTo>
                    <a:pt x="589788" y="2634742"/>
                    <a:pt x="0" y="2044954"/>
                    <a:pt x="0" y="1317371"/>
                  </a:cubicBezTo>
                  <a:lnTo>
                    <a:pt x="25400" y="1317371"/>
                  </a:lnTo>
                  <a:lnTo>
                    <a:pt x="50800" y="1317371"/>
                  </a:lnTo>
                  <a:lnTo>
                    <a:pt x="25400" y="1317371"/>
                  </a:lnTo>
                  <a:lnTo>
                    <a:pt x="0" y="1317371"/>
                  </a:lnTo>
                  <a:moveTo>
                    <a:pt x="50800" y="1317371"/>
                  </a:moveTo>
                  <a:cubicBezTo>
                    <a:pt x="50800" y="1331341"/>
                    <a:pt x="39370" y="1342771"/>
                    <a:pt x="25400" y="1342771"/>
                  </a:cubicBezTo>
                  <a:cubicBezTo>
                    <a:pt x="11430" y="1342771"/>
                    <a:pt x="0" y="1331341"/>
                    <a:pt x="0" y="1317371"/>
                  </a:cubicBezTo>
                  <a:cubicBezTo>
                    <a:pt x="0" y="1303401"/>
                    <a:pt x="11430" y="1291971"/>
                    <a:pt x="25400" y="1291971"/>
                  </a:cubicBezTo>
                  <a:cubicBezTo>
                    <a:pt x="39370" y="1291971"/>
                    <a:pt x="50800" y="1303401"/>
                    <a:pt x="50800" y="1317371"/>
                  </a:cubicBezTo>
                  <a:cubicBezTo>
                    <a:pt x="50800" y="2016887"/>
                    <a:pt x="617855" y="2583942"/>
                    <a:pt x="1317371" y="2583942"/>
                  </a:cubicBezTo>
                  <a:cubicBezTo>
                    <a:pt x="2016887" y="2583942"/>
                    <a:pt x="2583942" y="2016887"/>
                    <a:pt x="2583942" y="1317371"/>
                  </a:cubicBezTo>
                  <a:cubicBezTo>
                    <a:pt x="2583942" y="617855"/>
                    <a:pt x="2016887" y="50800"/>
                    <a:pt x="1317371" y="50800"/>
                  </a:cubicBezTo>
                  <a:lnTo>
                    <a:pt x="1317371" y="25400"/>
                  </a:lnTo>
                  <a:lnTo>
                    <a:pt x="1317371" y="50800"/>
                  </a:lnTo>
                  <a:cubicBezTo>
                    <a:pt x="617855" y="50800"/>
                    <a:pt x="50800" y="617855"/>
                    <a:pt x="50800" y="1317371"/>
                  </a:cubicBez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0"/>
              <a:ext cx="2634800" cy="2634800"/>
            </a:xfrm>
            <a:prstGeom prst="rect">
              <a:avLst/>
            </a:prstGeom>
          </p:spPr>
          <p:txBody>
            <a:bodyPr anchor="ctr" rtlCol="false" tIns="59602" lIns="59602" bIns="59602" rIns="59602"/>
            <a:lstStyle/>
            <a:p>
              <a:pPr algn="ctr">
                <a:lnSpc>
                  <a:spcPts val="6758"/>
                </a:lnSpc>
              </a:pPr>
              <a:r>
                <a:rPr lang="en-US" b="true" sz="5631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1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9700849" y="2039346"/>
            <a:ext cx="2318491" cy="2318491"/>
            <a:chOff x="0" y="0"/>
            <a:chExt cx="2634800" cy="2634800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25400" y="25400"/>
              <a:ext cx="2583942" cy="2583942"/>
            </a:xfrm>
            <a:custGeom>
              <a:avLst/>
              <a:gdLst/>
              <a:ahLst/>
              <a:cxnLst/>
              <a:rect r="r" b="b" t="t" l="l"/>
              <a:pathLst>
                <a:path h="2583942" w="2583942">
                  <a:moveTo>
                    <a:pt x="0" y="1291971"/>
                  </a:moveTo>
                  <a:cubicBezTo>
                    <a:pt x="0" y="578485"/>
                    <a:pt x="578485" y="0"/>
                    <a:pt x="1291971" y="0"/>
                  </a:cubicBezTo>
                  <a:cubicBezTo>
                    <a:pt x="2005457" y="0"/>
                    <a:pt x="2583942" y="578485"/>
                    <a:pt x="2583942" y="1291971"/>
                  </a:cubicBezTo>
                  <a:cubicBezTo>
                    <a:pt x="2583942" y="2005457"/>
                    <a:pt x="2005584" y="2583942"/>
                    <a:pt x="1291971" y="2583942"/>
                  </a:cubicBezTo>
                  <a:cubicBezTo>
                    <a:pt x="578358" y="2583942"/>
                    <a:pt x="0" y="2005584"/>
                    <a:pt x="0" y="1291971"/>
                  </a:cubicBezTo>
                  <a:close/>
                </a:path>
              </a:pathLst>
            </a:custGeom>
            <a:solidFill>
              <a:srgbClr val="F3F3F3">
                <a:alpha val="5490"/>
              </a:srgbClr>
            </a:solidFill>
          </p:spPr>
        </p:sp>
        <p:sp>
          <p:nvSpPr>
            <p:cNvPr name="Freeform 28" id="28"/>
            <p:cNvSpPr/>
            <p:nvPr/>
          </p:nvSpPr>
          <p:spPr>
            <a:xfrm flipH="false" flipV="false" rot="0">
              <a:off x="0" y="0"/>
              <a:ext cx="2634742" cy="2634742"/>
            </a:xfrm>
            <a:custGeom>
              <a:avLst/>
              <a:gdLst/>
              <a:ahLst/>
              <a:cxnLst/>
              <a:rect r="r" b="b" t="t" l="l"/>
              <a:pathLst>
                <a:path h="2634742" w="2634742">
                  <a:moveTo>
                    <a:pt x="0" y="1317371"/>
                  </a:moveTo>
                  <a:cubicBezTo>
                    <a:pt x="0" y="589788"/>
                    <a:pt x="589788" y="0"/>
                    <a:pt x="1317371" y="0"/>
                  </a:cubicBezTo>
                  <a:lnTo>
                    <a:pt x="1317371" y="25400"/>
                  </a:lnTo>
                  <a:lnTo>
                    <a:pt x="1317371" y="0"/>
                  </a:lnTo>
                  <a:cubicBezTo>
                    <a:pt x="2044954" y="0"/>
                    <a:pt x="2634742" y="589788"/>
                    <a:pt x="2634742" y="1317371"/>
                  </a:cubicBezTo>
                  <a:lnTo>
                    <a:pt x="2609342" y="1317371"/>
                  </a:lnTo>
                  <a:lnTo>
                    <a:pt x="2634742" y="1317371"/>
                  </a:lnTo>
                  <a:cubicBezTo>
                    <a:pt x="2634742" y="2044954"/>
                    <a:pt x="2044954" y="2634742"/>
                    <a:pt x="1317371" y="2634742"/>
                  </a:cubicBezTo>
                  <a:lnTo>
                    <a:pt x="1317371" y="2609342"/>
                  </a:lnTo>
                  <a:lnTo>
                    <a:pt x="1317371" y="2634742"/>
                  </a:lnTo>
                  <a:cubicBezTo>
                    <a:pt x="589788" y="2634742"/>
                    <a:pt x="0" y="2044954"/>
                    <a:pt x="0" y="1317371"/>
                  </a:cubicBezTo>
                  <a:lnTo>
                    <a:pt x="25400" y="1317371"/>
                  </a:lnTo>
                  <a:lnTo>
                    <a:pt x="50800" y="1317371"/>
                  </a:lnTo>
                  <a:lnTo>
                    <a:pt x="25400" y="1317371"/>
                  </a:lnTo>
                  <a:lnTo>
                    <a:pt x="0" y="1317371"/>
                  </a:lnTo>
                  <a:moveTo>
                    <a:pt x="50800" y="1317371"/>
                  </a:moveTo>
                  <a:cubicBezTo>
                    <a:pt x="50800" y="1331341"/>
                    <a:pt x="39370" y="1342771"/>
                    <a:pt x="25400" y="1342771"/>
                  </a:cubicBezTo>
                  <a:cubicBezTo>
                    <a:pt x="11430" y="1342771"/>
                    <a:pt x="0" y="1331341"/>
                    <a:pt x="0" y="1317371"/>
                  </a:cubicBezTo>
                  <a:cubicBezTo>
                    <a:pt x="0" y="1303401"/>
                    <a:pt x="11430" y="1291971"/>
                    <a:pt x="25400" y="1291971"/>
                  </a:cubicBezTo>
                  <a:cubicBezTo>
                    <a:pt x="39370" y="1291971"/>
                    <a:pt x="50800" y="1303401"/>
                    <a:pt x="50800" y="1317371"/>
                  </a:cubicBezTo>
                  <a:cubicBezTo>
                    <a:pt x="50800" y="2016887"/>
                    <a:pt x="617855" y="2583942"/>
                    <a:pt x="1317371" y="2583942"/>
                  </a:cubicBezTo>
                  <a:cubicBezTo>
                    <a:pt x="2016887" y="2583942"/>
                    <a:pt x="2583942" y="2016887"/>
                    <a:pt x="2583942" y="1317371"/>
                  </a:cubicBezTo>
                  <a:cubicBezTo>
                    <a:pt x="2583942" y="617855"/>
                    <a:pt x="2016887" y="50800"/>
                    <a:pt x="1317371" y="50800"/>
                  </a:cubicBezTo>
                  <a:lnTo>
                    <a:pt x="1317371" y="25400"/>
                  </a:lnTo>
                  <a:lnTo>
                    <a:pt x="1317371" y="50800"/>
                  </a:lnTo>
                  <a:cubicBezTo>
                    <a:pt x="617855" y="50800"/>
                    <a:pt x="50800" y="617855"/>
                    <a:pt x="50800" y="1317371"/>
                  </a:cubicBez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name="TextBox 29" id="29"/>
            <p:cNvSpPr txBox="true"/>
            <p:nvPr/>
          </p:nvSpPr>
          <p:spPr>
            <a:xfrm>
              <a:off x="0" y="0"/>
              <a:ext cx="2634800" cy="2634800"/>
            </a:xfrm>
            <a:prstGeom prst="rect">
              <a:avLst/>
            </a:prstGeom>
          </p:spPr>
          <p:txBody>
            <a:bodyPr anchor="ctr" rtlCol="false" tIns="59602" lIns="59602" bIns="59602" rIns="59602"/>
            <a:lstStyle/>
            <a:p>
              <a:pPr algn="ctr">
                <a:lnSpc>
                  <a:spcPts val="6758"/>
                </a:lnSpc>
              </a:pPr>
              <a:r>
                <a:rPr lang="en-US" b="true" sz="5631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2</a:t>
              </a:r>
            </a:p>
          </p:txBody>
        </p:sp>
      </p:grpSp>
      <p:grpSp>
        <p:nvGrpSpPr>
          <p:cNvPr name="Group 30" id="30"/>
          <p:cNvGrpSpPr/>
          <p:nvPr/>
        </p:nvGrpSpPr>
        <p:grpSpPr>
          <a:xfrm rot="0">
            <a:off x="6310047" y="5430149"/>
            <a:ext cx="2318491" cy="2318491"/>
            <a:chOff x="0" y="0"/>
            <a:chExt cx="2634800" cy="2634800"/>
          </a:xfrm>
        </p:grpSpPr>
        <p:sp>
          <p:nvSpPr>
            <p:cNvPr name="Freeform 31" id="31"/>
            <p:cNvSpPr/>
            <p:nvPr/>
          </p:nvSpPr>
          <p:spPr>
            <a:xfrm flipH="false" flipV="false" rot="0">
              <a:off x="25400" y="25400"/>
              <a:ext cx="2583942" cy="2583942"/>
            </a:xfrm>
            <a:custGeom>
              <a:avLst/>
              <a:gdLst/>
              <a:ahLst/>
              <a:cxnLst/>
              <a:rect r="r" b="b" t="t" l="l"/>
              <a:pathLst>
                <a:path h="2583942" w="2583942">
                  <a:moveTo>
                    <a:pt x="0" y="1291971"/>
                  </a:moveTo>
                  <a:cubicBezTo>
                    <a:pt x="0" y="578485"/>
                    <a:pt x="578485" y="0"/>
                    <a:pt x="1291971" y="0"/>
                  </a:cubicBezTo>
                  <a:cubicBezTo>
                    <a:pt x="2005457" y="0"/>
                    <a:pt x="2583942" y="578485"/>
                    <a:pt x="2583942" y="1291971"/>
                  </a:cubicBezTo>
                  <a:cubicBezTo>
                    <a:pt x="2583942" y="2005457"/>
                    <a:pt x="2005584" y="2583942"/>
                    <a:pt x="1291971" y="2583942"/>
                  </a:cubicBezTo>
                  <a:cubicBezTo>
                    <a:pt x="578358" y="2583942"/>
                    <a:pt x="0" y="2005584"/>
                    <a:pt x="0" y="1291971"/>
                  </a:cubicBezTo>
                  <a:close/>
                </a:path>
              </a:pathLst>
            </a:custGeom>
            <a:solidFill>
              <a:srgbClr val="F3F3F3">
                <a:alpha val="5490"/>
              </a:srgbClr>
            </a:solidFill>
          </p:spPr>
        </p:sp>
        <p:sp>
          <p:nvSpPr>
            <p:cNvPr name="Freeform 32" id="32"/>
            <p:cNvSpPr/>
            <p:nvPr/>
          </p:nvSpPr>
          <p:spPr>
            <a:xfrm flipH="false" flipV="false" rot="0">
              <a:off x="0" y="0"/>
              <a:ext cx="2634742" cy="2634742"/>
            </a:xfrm>
            <a:custGeom>
              <a:avLst/>
              <a:gdLst/>
              <a:ahLst/>
              <a:cxnLst/>
              <a:rect r="r" b="b" t="t" l="l"/>
              <a:pathLst>
                <a:path h="2634742" w="2634742">
                  <a:moveTo>
                    <a:pt x="0" y="1317371"/>
                  </a:moveTo>
                  <a:cubicBezTo>
                    <a:pt x="0" y="589788"/>
                    <a:pt x="589788" y="0"/>
                    <a:pt x="1317371" y="0"/>
                  </a:cubicBezTo>
                  <a:lnTo>
                    <a:pt x="1317371" y="25400"/>
                  </a:lnTo>
                  <a:lnTo>
                    <a:pt x="1317371" y="0"/>
                  </a:lnTo>
                  <a:cubicBezTo>
                    <a:pt x="2044954" y="0"/>
                    <a:pt x="2634742" y="589788"/>
                    <a:pt x="2634742" y="1317371"/>
                  </a:cubicBezTo>
                  <a:lnTo>
                    <a:pt x="2609342" y="1317371"/>
                  </a:lnTo>
                  <a:lnTo>
                    <a:pt x="2634742" y="1317371"/>
                  </a:lnTo>
                  <a:cubicBezTo>
                    <a:pt x="2634742" y="2044954"/>
                    <a:pt x="2044954" y="2634742"/>
                    <a:pt x="1317371" y="2634742"/>
                  </a:cubicBezTo>
                  <a:lnTo>
                    <a:pt x="1317371" y="2609342"/>
                  </a:lnTo>
                  <a:lnTo>
                    <a:pt x="1317371" y="2634742"/>
                  </a:lnTo>
                  <a:cubicBezTo>
                    <a:pt x="589788" y="2634742"/>
                    <a:pt x="0" y="2044954"/>
                    <a:pt x="0" y="1317371"/>
                  </a:cubicBezTo>
                  <a:lnTo>
                    <a:pt x="25400" y="1317371"/>
                  </a:lnTo>
                  <a:lnTo>
                    <a:pt x="50800" y="1317371"/>
                  </a:lnTo>
                  <a:lnTo>
                    <a:pt x="25400" y="1317371"/>
                  </a:lnTo>
                  <a:lnTo>
                    <a:pt x="0" y="1317371"/>
                  </a:lnTo>
                  <a:moveTo>
                    <a:pt x="50800" y="1317371"/>
                  </a:moveTo>
                  <a:cubicBezTo>
                    <a:pt x="50800" y="1331341"/>
                    <a:pt x="39370" y="1342771"/>
                    <a:pt x="25400" y="1342771"/>
                  </a:cubicBezTo>
                  <a:cubicBezTo>
                    <a:pt x="11430" y="1342771"/>
                    <a:pt x="0" y="1331341"/>
                    <a:pt x="0" y="1317371"/>
                  </a:cubicBezTo>
                  <a:cubicBezTo>
                    <a:pt x="0" y="1303401"/>
                    <a:pt x="11430" y="1291971"/>
                    <a:pt x="25400" y="1291971"/>
                  </a:cubicBezTo>
                  <a:cubicBezTo>
                    <a:pt x="39370" y="1291971"/>
                    <a:pt x="50800" y="1303401"/>
                    <a:pt x="50800" y="1317371"/>
                  </a:cubicBezTo>
                  <a:cubicBezTo>
                    <a:pt x="50800" y="2016887"/>
                    <a:pt x="617855" y="2583942"/>
                    <a:pt x="1317371" y="2583942"/>
                  </a:cubicBezTo>
                  <a:cubicBezTo>
                    <a:pt x="2016887" y="2583942"/>
                    <a:pt x="2583942" y="2016887"/>
                    <a:pt x="2583942" y="1317371"/>
                  </a:cubicBezTo>
                  <a:cubicBezTo>
                    <a:pt x="2583942" y="617855"/>
                    <a:pt x="2016887" y="50800"/>
                    <a:pt x="1317371" y="50800"/>
                  </a:cubicBezTo>
                  <a:lnTo>
                    <a:pt x="1317371" y="25400"/>
                  </a:lnTo>
                  <a:lnTo>
                    <a:pt x="1317371" y="50800"/>
                  </a:lnTo>
                  <a:cubicBezTo>
                    <a:pt x="617855" y="50800"/>
                    <a:pt x="50800" y="617855"/>
                    <a:pt x="50800" y="1317371"/>
                  </a:cubicBez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name="TextBox 33" id="33"/>
            <p:cNvSpPr txBox="true"/>
            <p:nvPr/>
          </p:nvSpPr>
          <p:spPr>
            <a:xfrm>
              <a:off x="0" y="0"/>
              <a:ext cx="2634800" cy="2634800"/>
            </a:xfrm>
            <a:prstGeom prst="rect">
              <a:avLst/>
            </a:prstGeom>
          </p:spPr>
          <p:txBody>
            <a:bodyPr anchor="ctr" rtlCol="false" tIns="59602" lIns="59602" bIns="59602" rIns="59602"/>
            <a:lstStyle/>
            <a:p>
              <a:pPr algn="ctr">
                <a:lnSpc>
                  <a:spcPts val="6758"/>
                </a:lnSpc>
              </a:pPr>
              <a:r>
                <a:rPr lang="en-US" b="true" sz="5631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4</a:t>
              </a:r>
            </a:p>
          </p:txBody>
        </p:sp>
      </p:grpSp>
      <p:grpSp>
        <p:nvGrpSpPr>
          <p:cNvPr name="Group 34" id="34"/>
          <p:cNvGrpSpPr/>
          <p:nvPr/>
        </p:nvGrpSpPr>
        <p:grpSpPr>
          <a:xfrm rot="0">
            <a:off x="9712289" y="5441574"/>
            <a:ext cx="2318491" cy="2318491"/>
            <a:chOff x="0" y="0"/>
            <a:chExt cx="2634800" cy="263480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25400" y="25400"/>
              <a:ext cx="2583942" cy="2583942"/>
            </a:xfrm>
            <a:custGeom>
              <a:avLst/>
              <a:gdLst/>
              <a:ahLst/>
              <a:cxnLst/>
              <a:rect r="r" b="b" t="t" l="l"/>
              <a:pathLst>
                <a:path h="2583942" w="2583942">
                  <a:moveTo>
                    <a:pt x="0" y="1291971"/>
                  </a:moveTo>
                  <a:cubicBezTo>
                    <a:pt x="0" y="578485"/>
                    <a:pt x="578485" y="0"/>
                    <a:pt x="1291971" y="0"/>
                  </a:cubicBezTo>
                  <a:cubicBezTo>
                    <a:pt x="2005457" y="0"/>
                    <a:pt x="2583942" y="578485"/>
                    <a:pt x="2583942" y="1291971"/>
                  </a:cubicBezTo>
                  <a:cubicBezTo>
                    <a:pt x="2583942" y="2005457"/>
                    <a:pt x="2005584" y="2583942"/>
                    <a:pt x="1291971" y="2583942"/>
                  </a:cubicBezTo>
                  <a:cubicBezTo>
                    <a:pt x="578358" y="2583942"/>
                    <a:pt x="0" y="2005584"/>
                    <a:pt x="0" y="1291971"/>
                  </a:cubicBezTo>
                  <a:close/>
                </a:path>
              </a:pathLst>
            </a:custGeom>
            <a:solidFill>
              <a:srgbClr val="F3F3F3">
                <a:alpha val="5490"/>
              </a:srgbClr>
            </a:solidFill>
          </p:spPr>
        </p:sp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2634742" cy="2634742"/>
            </a:xfrm>
            <a:custGeom>
              <a:avLst/>
              <a:gdLst/>
              <a:ahLst/>
              <a:cxnLst/>
              <a:rect r="r" b="b" t="t" l="l"/>
              <a:pathLst>
                <a:path h="2634742" w="2634742">
                  <a:moveTo>
                    <a:pt x="0" y="1317371"/>
                  </a:moveTo>
                  <a:cubicBezTo>
                    <a:pt x="0" y="589788"/>
                    <a:pt x="589788" y="0"/>
                    <a:pt x="1317371" y="0"/>
                  </a:cubicBezTo>
                  <a:lnTo>
                    <a:pt x="1317371" y="25400"/>
                  </a:lnTo>
                  <a:lnTo>
                    <a:pt x="1317371" y="0"/>
                  </a:lnTo>
                  <a:cubicBezTo>
                    <a:pt x="2044954" y="0"/>
                    <a:pt x="2634742" y="589788"/>
                    <a:pt x="2634742" y="1317371"/>
                  </a:cubicBezTo>
                  <a:lnTo>
                    <a:pt x="2609342" y="1317371"/>
                  </a:lnTo>
                  <a:lnTo>
                    <a:pt x="2634742" y="1317371"/>
                  </a:lnTo>
                  <a:cubicBezTo>
                    <a:pt x="2634742" y="2044954"/>
                    <a:pt x="2044954" y="2634742"/>
                    <a:pt x="1317371" y="2634742"/>
                  </a:cubicBezTo>
                  <a:lnTo>
                    <a:pt x="1317371" y="2609342"/>
                  </a:lnTo>
                  <a:lnTo>
                    <a:pt x="1317371" y="2634742"/>
                  </a:lnTo>
                  <a:cubicBezTo>
                    <a:pt x="589788" y="2634742"/>
                    <a:pt x="0" y="2044954"/>
                    <a:pt x="0" y="1317371"/>
                  </a:cubicBezTo>
                  <a:lnTo>
                    <a:pt x="25400" y="1317371"/>
                  </a:lnTo>
                  <a:lnTo>
                    <a:pt x="50800" y="1317371"/>
                  </a:lnTo>
                  <a:lnTo>
                    <a:pt x="25400" y="1317371"/>
                  </a:lnTo>
                  <a:lnTo>
                    <a:pt x="0" y="1317371"/>
                  </a:lnTo>
                  <a:moveTo>
                    <a:pt x="50800" y="1317371"/>
                  </a:moveTo>
                  <a:cubicBezTo>
                    <a:pt x="50800" y="1331341"/>
                    <a:pt x="39370" y="1342771"/>
                    <a:pt x="25400" y="1342771"/>
                  </a:cubicBezTo>
                  <a:cubicBezTo>
                    <a:pt x="11430" y="1342771"/>
                    <a:pt x="0" y="1331341"/>
                    <a:pt x="0" y="1317371"/>
                  </a:cubicBezTo>
                  <a:cubicBezTo>
                    <a:pt x="0" y="1303401"/>
                    <a:pt x="11430" y="1291971"/>
                    <a:pt x="25400" y="1291971"/>
                  </a:cubicBezTo>
                  <a:cubicBezTo>
                    <a:pt x="39370" y="1291971"/>
                    <a:pt x="50800" y="1303401"/>
                    <a:pt x="50800" y="1317371"/>
                  </a:cubicBezTo>
                  <a:cubicBezTo>
                    <a:pt x="50800" y="2016887"/>
                    <a:pt x="617855" y="2583942"/>
                    <a:pt x="1317371" y="2583942"/>
                  </a:cubicBezTo>
                  <a:cubicBezTo>
                    <a:pt x="2016887" y="2583942"/>
                    <a:pt x="2583942" y="2016887"/>
                    <a:pt x="2583942" y="1317371"/>
                  </a:cubicBezTo>
                  <a:cubicBezTo>
                    <a:pt x="2583942" y="617855"/>
                    <a:pt x="2016887" y="50800"/>
                    <a:pt x="1317371" y="50800"/>
                  </a:cubicBezTo>
                  <a:lnTo>
                    <a:pt x="1317371" y="25400"/>
                  </a:lnTo>
                  <a:lnTo>
                    <a:pt x="1317371" y="50800"/>
                  </a:lnTo>
                  <a:cubicBezTo>
                    <a:pt x="617855" y="50800"/>
                    <a:pt x="50800" y="617855"/>
                    <a:pt x="50800" y="1317371"/>
                  </a:cubicBez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name="TextBox 37" id="37"/>
            <p:cNvSpPr txBox="true"/>
            <p:nvPr/>
          </p:nvSpPr>
          <p:spPr>
            <a:xfrm>
              <a:off x="0" y="0"/>
              <a:ext cx="2634800" cy="2634800"/>
            </a:xfrm>
            <a:prstGeom prst="rect">
              <a:avLst/>
            </a:prstGeom>
          </p:spPr>
          <p:txBody>
            <a:bodyPr anchor="ctr" rtlCol="false" tIns="59602" lIns="59602" bIns="59602" rIns="59602"/>
            <a:lstStyle/>
            <a:p>
              <a:pPr algn="ctr">
                <a:lnSpc>
                  <a:spcPts val="6758"/>
                </a:lnSpc>
              </a:pPr>
              <a:r>
                <a:rPr lang="en-US" b="true" sz="5631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3</a:t>
              </a:r>
            </a:p>
          </p:txBody>
        </p:sp>
      </p:grpSp>
      <p:grpSp>
        <p:nvGrpSpPr>
          <p:cNvPr name="Group 38" id="38"/>
          <p:cNvGrpSpPr/>
          <p:nvPr/>
        </p:nvGrpSpPr>
        <p:grpSpPr>
          <a:xfrm rot="0">
            <a:off x="882929" y="1441512"/>
            <a:ext cx="4319405" cy="1079851"/>
            <a:chOff x="0" y="0"/>
            <a:chExt cx="4876800" cy="1219200"/>
          </a:xfrm>
        </p:grpSpPr>
        <p:sp>
          <p:nvSpPr>
            <p:cNvPr name="Freeform 39" id="39"/>
            <p:cNvSpPr/>
            <p:nvPr/>
          </p:nvSpPr>
          <p:spPr>
            <a:xfrm flipH="false" flipV="false" rot="0">
              <a:off x="0" y="0"/>
              <a:ext cx="4876800" cy="1219200"/>
            </a:xfrm>
            <a:custGeom>
              <a:avLst/>
              <a:gdLst/>
              <a:ahLst/>
              <a:cxnLst/>
              <a:rect r="r" b="b" t="t" l="l"/>
              <a:pathLst>
                <a:path h="1219200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0" id="40"/>
            <p:cNvSpPr txBox="true"/>
            <p:nvPr/>
          </p:nvSpPr>
          <p:spPr>
            <a:xfrm>
              <a:off x="0" y="0"/>
              <a:ext cx="4876800" cy="12192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r">
                <a:lnSpc>
                  <a:spcPts val="5760"/>
                </a:lnSpc>
              </a:pPr>
              <a:r>
                <a:rPr lang="en-US" b="true" sz="48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Detection</a:t>
              </a:r>
            </a:p>
          </p:txBody>
        </p:sp>
      </p:grpSp>
      <p:grpSp>
        <p:nvGrpSpPr>
          <p:cNvPr name="Group 41" id="41"/>
          <p:cNvGrpSpPr/>
          <p:nvPr/>
        </p:nvGrpSpPr>
        <p:grpSpPr>
          <a:xfrm rot="0">
            <a:off x="876342" y="2634524"/>
            <a:ext cx="4319405" cy="1975378"/>
            <a:chOff x="0" y="0"/>
            <a:chExt cx="4876800" cy="2230289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4876800" cy="2230289"/>
            </a:xfrm>
            <a:custGeom>
              <a:avLst/>
              <a:gdLst/>
              <a:ahLst/>
              <a:cxnLst/>
              <a:rect r="r" b="b" t="t" l="l"/>
              <a:pathLst>
                <a:path h="2230289" w="4876800">
                  <a:moveTo>
                    <a:pt x="0" y="0"/>
                  </a:moveTo>
                  <a:lnTo>
                    <a:pt x="4876800" y="0"/>
                  </a:lnTo>
                  <a:lnTo>
                    <a:pt x="4876800" y="2230289"/>
                  </a:lnTo>
                  <a:lnTo>
                    <a:pt x="0" y="223028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43" id="43"/>
            <p:cNvSpPr txBox="true"/>
            <p:nvPr/>
          </p:nvSpPr>
          <p:spPr>
            <a:xfrm>
              <a:off x="0" y="-57150"/>
              <a:ext cx="4876800" cy="2287439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>
                <a:lnSpc>
                  <a:spcPts val="3120"/>
                </a:lnSpc>
              </a:pP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Train</a:t>
              </a:r>
              <a:r>
                <a:rPr lang="en-US" sz="26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ed ML models to identify facial Action Units (AUs) and classify micro-expressions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527" y="2678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889787" y="2112506"/>
            <a:ext cx="6534000" cy="3299511"/>
            <a:chOff x="0" y="0"/>
            <a:chExt cx="8712000" cy="439934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06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4481649" y="4736469"/>
            <a:ext cx="9305646" cy="3644770"/>
            <a:chOff x="0" y="0"/>
            <a:chExt cx="12407528" cy="485969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407527" cy="4859693"/>
            </a:xfrm>
            <a:custGeom>
              <a:avLst/>
              <a:gdLst/>
              <a:ahLst/>
              <a:cxnLst/>
              <a:rect r="r" b="b" t="t" l="l"/>
              <a:pathLst>
                <a:path h="4859693" w="12407527">
                  <a:moveTo>
                    <a:pt x="0" y="0"/>
                  </a:moveTo>
                  <a:lnTo>
                    <a:pt x="12407527" y="0"/>
                  </a:lnTo>
                  <a:lnTo>
                    <a:pt x="12407527" y="4859693"/>
                  </a:lnTo>
                  <a:lnTo>
                    <a:pt x="0" y="48596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9525"/>
              <a:ext cx="12407528" cy="485016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8399"/>
                </a:lnSpc>
              </a:pP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MODEL RESULTS </a:t>
              </a:r>
            </a:p>
            <a:p>
              <a:pPr algn="ctr">
                <a:lnSpc>
                  <a:spcPts val="8399"/>
                </a:lnSpc>
              </a:pP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&amp; VISUAL INSIGHTS</a:t>
              </a:r>
            </a:p>
          </p:txBody>
        </p:sp>
      </p:grp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472082" y="5333987"/>
            <a:ext cx="5232417" cy="3924313"/>
          </a:xfrm>
          <a:custGeom>
            <a:avLst/>
            <a:gdLst/>
            <a:ahLst/>
            <a:cxnLst/>
            <a:rect r="r" b="b" t="t" l="l"/>
            <a:pathLst>
              <a:path h="3924313" w="5232417">
                <a:moveTo>
                  <a:pt x="0" y="0"/>
                </a:moveTo>
                <a:lnTo>
                  <a:pt x="5232417" y="0"/>
                </a:lnTo>
                <a:lnTo>
                  <a:pt x="5232417" y="3924313"/>
                </a:lnTo>
                <a:lnTo>
                  <a:pt x="0" y="392431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5855894" y="8317258"/>
            <a:ext cx="9879808" cy="941042"/>
          </a:xfrm>
          <a:custGeom>
            <a:avLst/>
            <a:gdLst/>
            <a:ahLst/>
            <a:cxnLst/>
            <a:rect r="r" b="b" t="t" l="l"/>
            <a:pathLst>
              <a:path h="941042" w="9879808">
                <a:moveTo>
                  <a:pt x="0" y="0"/>
                </a:moveTo>
                <a:lnTo>
                  <a:pt x="9879807" y="0"/>
                </a:lnTo>
                <a:lnTo>
                  <a:pt x="9879807" y="941042"/>
                </a:lnTo>
                <a:lnTo>
                  <a:pt x="0" y="94104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-9139" r="-5633" b="-376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72082" y="1028700"/>
            <a:ext cx="5232417" cy="3924313"/>
          </a:xfrm>
          <a:custGeom>
            <a:avLst/>
            <a:gdLst/>
            <a:ahLst/>
            <a:cxnLst/>
            <a:rect r="r" b="b" t="t" l="l"/>
            <a:pathLst>
              <a:path h="3924313" w="5232417">
                <a:moveTo>
                  <a:pt x="0" y="0"/>
                </a:moveTo>
                <a:lnTo>
                  <a:pt x="5232417" y="0"/>
                </a:lnTo>
                <a:lnTo>
                  <a:pt x="5232417" y="3924313"/>
                </a:lnTo>
                <a:lnTo>
                  <a:pt x="0" y="39243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780196" y="1862007"/>
            <a:ext cx="6022199" cy="962299"/>
          </a:xfrm>
          <a:custGeom>
            <a:avLst/>
            <a:gdLst/>
            <a:ahLst/>
            <a:cxnLst/>
            <a:rect r="r" b="b" t="t" l="l"/>
            <a:pathLst>
              <a:path h="962299" w="6022199">
                <a:moveTo>
                  <a:pt x="0" y="0"/>
                </a:moveTo>
                <a:lnTo>
                  <a:pt x="6022199" y="0"/>
                </a:lnTo>
                <a:lnTo>
                  <a:pt x="6022199" y="962299"/>
                </a:lnTo>
                <a:lnTo>
                  <a:pt x="0" y="96229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-52712" r="-4394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1802395" y="1028700"/>
            <a:ext cx="6204385" cy="7288558"/>
          </a:xfrm>
          <a:custGeom>
            <a:avLst/>
            <a:gdLst/>
            <a:ahLst/>
            <a:cxnLst/>
            <a:rect r="r" b="b" t="t" l="l"/>
            <a:pathLst>
              <a:path h="7288558" w="6204385">
                <a:moveTo>
                  <a:pt x="0" y="0"/>
                </a:moveTo>
                <a:lnTo>
                  <a:pt x="6204385" y="0"/>
                </a:lnTo>
                <a:lnTo>
                  <a:pt x="6204385" y="7288558"/>
                </a:lnTo>
                <a:lnTo>
                  <a:pt x="0" y="728855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5906799" y="3663046"/>
            <a:ext cx="5768993" cy="3815472"/>
          </a:xfrm>
          <a:custGeom>
            <a:avLst/>
            <a:gdLst/>
            <a:ahLst/>
            <a:cxnLst/>
            <a:rect r="r" b="b" t="t" l="l"/>
            <a:pathLst>
              <a:path h="3815472" w="5768993">
                <a:moveTo>
                  <a:pt x="0" y="0"/>
                </a:moveTo>
                <a:lnTo>
                  <a:pt x="5768993" y="0"/>
                </a:lnTo>
                <a:lnTo>
                  <a:pt x="5768993" y="3815472"/>
                </a:lnTo>
                <a:lnTo>
                  <a:pt x="0" y="381547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527" y="2678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876999" y="2112506"/>
            <a:ext cx="6534000" cy="3299511"/>
            <a:chOff x="0" y="0"/>
            <a:chExt cx="8712000" cy="439934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07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3814899" y="4886738"/>
            <a:ext cx="10620096" cy="3644770"/>
            <a:chOff x="0" y="0"/>
            <a:chExt cx="14160128" cy="485969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160128" cy="4859693"/>
            </a:xfrm>
            <a:custGeom>
              <a:avLst/>
              <a:gdLst/>
              <a:ahLst/>
              <a:cxnLst/>
              <a:rect r="r" b="b" t="t" l="l"/>
              <a:pathLst>
                <a:path h="4859693" w="14160128">
                  <a:moveTo>
                    <a:pt x="0" y="0"/>
                  </a:moveTo>
                  <a:lnTo>
                    <a:pt x="14160128" y="0"/>
                  </a:lnTo>
                  <a:lnTo>
                    <a:pt x="14160128" y="4859693"/>
                  </a:lnTo>
                  <a:lnTo>
                    <a:pt x="0" y="48596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-76200"/>
              <a:ext cx="14160128" cy="4935893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7559"/>
                </a:lnSpc>
              </a:pPr>
              <a:r>
                <a:rPr lang="en-US" b="true" sz="55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FUTURE DIRECTIONS AND </a:t>
              </a:r>
              <a:r>
                <a:rPr lang="en-US" b="true" sz="55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RESEARCH OPPORTUNITIES</a:t>
              </a:r>
            </a:p>
            <a:p>
              <a:pPr algn="ctr">
                <a:lnSpc>
                  <a:spcPts val="7559"/>
                </a:lnSpc>
              </a:pPr>
            </a:p>
          </p:txBody>
        </p:sp>
      </p:grp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456604" y="684803"/>
            <a:ext cx="15408000" cy="1145400"/>
            <a:chOff x="0" y="0"/>
            <a:chExt cx="20544000" cy="1527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4000" cy="1527200"/>
            </a:xfrm>
            <a:custGeom>
              <a:avLst/>
              <a:gdLst/>
              <a:ahLst/>
              <a:cxnLst/>
              <a:rect r="r" b="b" t="t" l="l"/>
              <a:pathLst>
                <a:path h="1527200" w="20544000">
                  <a:moveTo>
                    <a:pt x="0" y="0"/>
                  </a:moveTo>
                  <a:lnTo>
                    <a:pt x="20544000" y="0"/>
                  </a:lnTo>
                  <a:lnTo>
                    <a:pt x="20544000" y="1527200"/>
                  </a:lnTo>
                  <a:lnTo>
                    <a:pt x="0" y="1527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9525"/>
              <a:ext cx="20544000" cy="1536725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7200"/>
                </a:lnSpc>
              </a:pPr>
              <a:r>
                <a:rPr lang="en-US" b="true" sz="60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AI-POWERED FUTURE VISIONS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3049604" y="1768654"/>
            <a:ext cx="12222000" cy="1359409"/>
            <a:chOff x="0" y="0"/>
            <a:chExt cx="16296000" cy="1812545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16295999" cy="1812545"/>
            </a:xfrm>
            <a:custGeom>
              <a:avLst/>
              <a:gdLst/>
              <a:ahLst/>
              <a:cxnLst/>
              <a:rect r="r" b="b" t="t" l="l"/>
              <a:pathLst>
                <a:path h="1812545" w="16295999">
                  <a:moveTo>
                    <a:pt x="0" y="0"/>
                  </a:moveTo>
                  <a:lnTo>
                    <a:pt x="16295999" y="0"/>
                  </a:lnTo>
                  <a:lnTo>
                    <a:pt x="16295999" y="1812545"/>
                  </a:lnTo>
                  <a:lnTo>
                    <a:pt x="0" y="18125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-9525"/>
              <a:ext cx="16296000" cy="182207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4800"/>
                </a:lnSpc>
              </a:pPr>
              <a:r>
                <a:rPr lang="en-US" b="true" sz="40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ADVANCEMENTS &amp; </a:t>
              </a:r>
              <a:r>
                <a:rPr lang="en-US" b="true" sz="40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STAGES IN MICRO-EXPRESSION DETECTION</a:t>
              </a: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1861072" y="5980824"/>
            <a:ext cx="3097148" cy="1249363"/>
            <a:chOff x="0" y="0"/>
            <a:chExt cx="4129531" cy="1665817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4129530" cy="1665817"/>
            </a:xfrm>
            <a:custGeom>
              <a:avLst/>
              <a:gdLst/>
              <a:ahLst/>
              <a:cxnLst/>
              <a:rect r="r" b="b" t="t" l="l"/>
              <a:pathLst>
                <a:path h="1665817" w="4129530">
                  <a:moveTo>
                    <a:pt x="0" y="0"/>
                  </a:moveTo>
                  <a:lnTo>
                    <a:pt x="4129530" y="0"/>
                  </a:lnTo>
                  <a:lnTo>
                    <a:pt x="4129530" y="1665817"/>
                  </a:lnTo>
                  <a:lnTo>
                    <a:pt x="0" y="166581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57150"/>
              <a:ext cx="4129531" cy="1722967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>
                <a:lnSpc>
                  <a:spcPts val="3000"/>
                </a:lnSpc>
              </a:pPr>
              <a:r>
                <a:rPr lang="en-US" sz="25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Combin</a:t>
              </a:r>
              <a:r>
                <a:rPr lang="en-US" sz="25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e facial expressions with voice and body language.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2142896" y="7623101"/>
            <a:ext cx="2533500" cy="1613200"/>
            <a:chOff x="0" y="0"/>
            <a:chExt cx="3378000" cy="2150933"/>
          </a:xfrm>
        </p:grpSpPr>
        <p:grpSp>
          <p:nvGrpSpPr>
            <p:cNvPr name="Group 13" id="13"/>
            <p:cNvGrpSpPr/>
            <p:nvPr/>
          </p:nvGrpSpPr>
          <p:grpSpPr>
            <a:xfrm rot="0">
              <a:off x="0" y="0"/>
              <a:ext cx="3378000" cy="986800"/>
              <a:chOff x="0" y="0"/>
              <a:chExt cx="3378000" cy="986800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0" y="0"/>
                <a:ext cx="3377946" cy="986790"/>
              </a:xfrm>
              <a:custGeom>
                <a:avLst/>
                <a:gdLst/>
                <a:ahLst/>
                <a:cxnLst/>
                <a:rect r="r" b="b" t="t" l="l"/>
                <a:pathLst>
                  <a:path h="986790" w="3377946">
                    <a:moveTo>
                      <a:pt x="25400" y="0"/>
                    </a:moveTo>
                    <a:lnTo>
                      <a:pt x="3352546" y="0"/>
                    </a:lnTo>
                    <a:cubicBezTo>
                      <a:pt x="3366516" y="0"/>
                      <a:pt x="3377946" y="11430"/>
                      <a:pt x="3377946" y="25400"/>
                    </a:cubicBezTo>
                    <a:lnTo>
                      <a:pt x="3377946" y="961390"/>
                    </a:lnTo>
                    <a:cubicBezTo>
                      <a:pt x="3377946" y="975360"/>
                      <a:pt x="3366516" y="986790"/>
                      <a:pt x="3352546" y="986790"/>
                    </a:cubicBezTo>
                    <a:lnTo>
                      <a:pt x="25400" y="986790"/>
                    </a:lnTo>
                    <a:cubicBezTo>
                      <a:pt x="11430" y="986790"/>
                      <a:pt x="0" y="975360"/>
                      <a:pt x="0" y="961390"/>
                    </a:cubicBezTo>
                    <a:lnTo>
                      <a:pt x="0" y="25400"/>
                    </a:lnTo>
                    <a:cubicBezTo>
                      <a:pt x="0" y="11430"/>
                      <a:pt x="11430" y="0"/>
                      <a:pt x="25400" y="0"/>
                    </a:cubicBezTo>
                    <a:moveTo>
                      <a:pt x="25400" y="50800"/>
                    </a:moveTo>
                    <a:lnTo>
                      <a:pt x="25400" y="25400"/>
                    </a:lnTo>
                    <a:lnTo>
                      <a:pt x="50800" y="25400"/>
                    </a:lnTo>
                    <a:lnTo>
                      <a:pt x="50800" y="961390"/>
                    </a:lnTo>
                    <a:lnTo>
                      <a:pt x="25400" y="961390"/>
                    </a:lnTo>
                    <a:lnTo>
                      <a:pt x="25400" y="935990"/>
                    </a:lnTo>
                    <a:lnTo>
                      <a:pt x="3352546" y="935990"/>
                    </a:lnTo>
                    <a:lnTo>
                      <a:pt x="3352546" y="961390"/>
                    </a:lnTo>
                    <a:lnTo>
                      <a:pt x="3327146" y="961390"/>
                    </a:lnTo>
                    <a:lnTo>
                      <a:pt x="3327146" y="25400"/>
                    </a:lnTo>
                    <a:lnTo>
                      <a:pt x="3352546" y="25400"/>
                    </a:lnTo>
                    <a:lnTo>
                      <a:pt x="3352546" y="50800"/>
                    </a:lnTo>
                    <a:lnTo>
                      <a:pt x="25400" y="5080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15" id="15"/>
            <p:cNvGrpSpPr/>
            <p:nvPr/>
          </p:nvGrpSpPr>
          <p:grpSpPr>
            <a:xfrm rot="0">
              <a:off x="25421" y="25461"/>
              <a:ext cx="2069981" cy="936000"/>
              <a:chOff x="0" y="0"/>
              <a:chExt cx="2069981" cy="9360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069798" cy="935990"/>
              </a:xfrm>
              <a:custGeom>
                <a:avLst/>
                <a:gdLst/>
                <a:ahLst/>
                <a:cxnLst/>
                <a:rect r="r" b="b" t="t" l="l"/>
                <a:pathLst>
                  <a:path h="935990" w="2069798">
                    <a:moveTo>
                      <a:pt x="0" y="0"/>
                    </a:moveTo>
                    <a:lnTo>
                      <a:pt x="2069798" y="0"/>
                    </a:lnTo>
                    <a:lnTo>
                      <a:pt x="2069798" y="935990"/>
                    </a:lnTo>
                    <a:lnTo>
                      <a:pt x="0" y="93599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0">
              <a:off x="665000" y="961400"/>
              <a:ext cx="2048000" cy="1189533"/>
              <a:chOff x="0" y="0"/>
              <a:chExt cx="2048000" cy="1189533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048000" cy="1189533"/>
              </a:xfrm>
              <a:custGeom>
                <a:avLst/>
                <a:gdLst/>
                <a:ahLst/>
                <a:cxnLst/>
                <a:rect r="r" b="b" t="t" l="l"/>
                <a:pathLst>
                  <a:path h="1189533" w="2048000">
                    <a:moveTo>
                      <a:pt x="0" y="0"/>
                    </a:moveTo>
                    <a:lnTo>
                      <a:pt x="2048000" y="0"/>
                    </a:lnTo>
                    <a:lnTo>
                      <a:pt x="2048000" y="1189533"/>
                    </a:lnTo>
                    <a:lnTo>
                      <a:pt x="0" y="1189533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19" id="19"/>
              <p:cNvSpPr txBox="true"/>
              <p:nvPr/>
            </p:nvSpPr>
            <p:spPr>
              <a:xfrm>
                <a:off x="0" y="0"/>
                <a:ext cx="2048000" cy="1189533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5759"/>
                  </a:lnSpc>
                </a:pPr>
                <a:r>
                  <a:rPr lang="en-US" b="true" sz="48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7</a:t>
                </a:r>
                <a:r>
                  <a:rPr lang="en-US" b="true" sz="48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0%</a:t>
                </a:r>
              </a:p>
            </p:txBody>
          </p:sp>
        </p:grpSp>
      </p:grpSp>
      <p:grpSp>
        <p:nvGrpSpPr>
          <p:cNvPr name="Group 20" id="20"/>
          <p:cNvGrpSpPr/>
          <p:nvPr/>
        </p:nvGrpSpPr>
        <p:grpSpPr>
          <a:xfrm rot="0">
            <a:off x="5417274" y="3270938"/>
            <a:ext cx="3630548" cy="914400"/>
            <a:chOff x="0" y="0"/>
            <a:chExt cx="4840731" cy="12192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4840730" cy="1219200"/>
            </a:xfrm>
            <a:custGeom>
              <a:avLst/>
              <a:gdLst/>
              <a:ahLst/>
              <a:cxnLst/>
              <a:rect r="r" b="b" t="t" l="l"/>
              <a:pathLst>
                <a:path h="1219200" w="4840730">
                  <a:moveTo>
                    <a:pt x="0" y="0"/>
                  </a:moveTo>
                  <a:lnTo>
                    <a:pt x="4840730" y="0"/>
                  </a:lnTo>
                  <a:lnTo>
                    <a:pt x="484073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22" id="22"/>
            <p:cNvSpPr txBox="true"/>
            <p:nvPr/>
          </p:nvSpPr>
          <p:spPr>
            <a:xfrm>
              <a:off x="0" y="-76200"/>
              <a:ext cx="4840731" cy="12954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4200"/>
                </a:lnSpc>
              </a:pPr>
              <a:r>
                <a:rPr lang="en-US" b="true" sz="3500">
                  <a:solidFill>
                    <a:srgbClr val="F3F3F3"/>
                  </a:solidFill>
                  <a:latin typeface="Times New Roman Ultra-Bold"/>
                  <a:ea typeface="Times New Roman Ultra-Bold"/>
                  <a:cs typeface="Times New Roman Ultra-Bold"/>
                  <a:sym typeface="Times New Roman Ultra-Bold"/>
                </a:rPr>
                <a:t>Explainable AI</a:t>
              </a: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5420604" y="4098682"/>
            <a:ext cx="3630548" cy="969000"/>
            <a:chOff x="0" y="0"/>
            <a:chExt cx="4840731" cy="1292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4840730" cy="1292000"/>
            </a:xfrm>
            <a:custGeom>
              <a:avLst/>
              <a:gdLst/>
              <a:ahLst/>
              <a:cxnLst/>
              <a:rect r="r" b="b" t="t" l="l"/>
              <a:pathLst>
                <a:path h="1292000" w="4840730">
                  <a:moveTo>
                    <a:pt x="0" y="0"/>
                  </a:moveTo>
                  <a:lnTo>
                    <a:pt x="4840730" y="0"/>
                  </a:lnTo>
                  <a:lnTo>
                    <a:pt x="4840730" y="1292000"/>
                  </a:lnTo>
                  <a:lnTo>
                    <a:pt x="0" y="12920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25" id="25"/>
            <p:cNvSpPr txBox="true"/>
            <p:nvPr/>
          </p:nvSpPr>
          <p:spPr>
            <a:xfrm>
              <a:off x="0" y="-57150"/>
              <a:ext cx="4840731" cy="1349150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3000"/>
                </a:lnSpc>
              </a:pPr>
              <a:r>
                <a:rPr lang="en-US" b="true" sz="2500">
                  <a:solidFill>
                    <a:srgbClr val="F3F3F3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D</a:t>
              </a:r>
              <a:r>
                <a:rPr lang="en-US" b="true" sz="2500">
                  <a:solidFill>
                    <a:srgbClr val="F3F3F3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evelop robust and transparent models.</a:t>
              </a:r>
            </a:p>
          </p:txBody>
        </p:sp>
      </p:grpSp>
      <p:grpSp>
        <p:nvGrpSpPr>
          <p:cNvPr name="Group 26" id="26"/>
          <p:cNvGrpSpPr/>
          <p:nvPr/>
        </p:nvGrpSpPr>
        <p:grpSpPr>
          <a:xfrm rot="0">
            <a:off x="9240730" y="5961774"/>
            <a:ext cx="3630548" cy="1249363"/>
            <a:chOff x="0" y="0"/>
            <a:chExt cx="4840731" cy="1665817"/>
          </a:xfrm>
        </p:grpSpPr>
        <p:sp>
          <p:nvSpPr>
            <p:cNvPr name="Freeform 27" id="27"/>
            <p:cNvSpPr/>
            <p:nvPr/>
          </p:nvSpPr>
          <p:spPr>
            <a:xfrm flipH="false" flipV="false" rot="0">
              <a:off x="0" y="0"/>
              <a:ext cx="4840730" cy="1665817"/>
            </a:xfrm>
            <a:custGeom>
              <a:avLst/>
              <a:gdLst/>
              <a:ahLst/>
              <a:cxnLst/>
              <a:rect r="r" b="b" t="t" l="l"/>
              <a:pathLst>
                <a:path h="1665817" w="4840730">
                  <a:moveTo>
                    <a:pt x="0" y="0"/>
                  </a:moveTo>
                  <a:lnTo>
                    <a:pt x="4840730" y="0"/>
                  </a:lnTo>
                  <a:lnTo>
                    <a:pt x="4840730" y="1665817"/>
                  </a:lnTo>
                  <a:lnTo>
                    <a:pt x="0" y="166581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28" id="28"/>
            <p:cNvSpPr txBox="true"/>
            <p:nvPr/>
          </p:nvSpPr>
          <p:spPr>
            <a:xfrm>
              <a:off x="0" y="-57150"/>
              <a:ext cx="4840731" cy="1722967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>
                <a:lnSpc>
                  <a:spcPts val="3000"/>
                </a:lnSpc>
              </a:pPr>
              <a:r>
                <a:rPr lang="en-US" sz="25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</a:t>
              </a:r>
              <a:r>
                <a:rPr lang="en-US" sz="25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ecurity, law enforcement, human-computer interaction.</a:t>
              </a:r>
            </a:p>
          </p:txBody>
        </p:sp>
      </p:grpSp>
      <p:grpSp>
        <p:nvGrpSpPr>
          <p:cNvPr name="Group 29" id="29"/>
          <p:cNvGrpSpPr/>
          <p:nvPr/>
        </p:nvGrpSpPr>
        <p:grpSpPr>
          <a:xfrm rot="0">
            <a:off x="9789254" y="7623101"/>
            <a:ext cx="2533500" cy="1613200"/>
            <a:chOff x="0" y="0"/>
            <a:chExt cx="3378000" cy="2150933"/>
          </a:xfrm>
        </p:grpSpPr>
        <p:grpSp>
          <p:nvGrpSpPr>
            <p:cNvPr name="Group 30" id="30"/>
            <p:cNvGrpSpPr/>
            <p:nvPr/>
          </p:nvGrpSpPr>
          <p:grpSpPr>
            <a:xfrm rot="0">
              <a:off x="0" y="0"/>
              <a:ext cx="3378000" cy="986800"/>
              <a:chOff x="0" y="0"/>
              <a:chExt cx="3378000" cy="986800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3377946" cy="986790"/>
              </a:xfrm>
              <a:custGeom>
                <a:avLst/>
                <a:gdLst/>
                <a:ahLst/>
                <a:cxnLst/>
                <a:rect r="r" b="b" t="t" l="l"/>
                <a:pathLst>
                  <a:path h="986790" w="3377946">
                    <a:moveTo>
                      <a:pt x="25400" y="0"/>
                    </a:moveTo>
                    <a:lnTo>
                      <a:pt x="3352546" y="0"/>
                    </a:lnTo>
                    <a:cubicBezTo>
                      <a:pt x="3366516" y="0"/>
                      <a:pt x="3377946" y="11430"/>
                      <a:pt x="3377946" y="25400"/>
                    </a:cubicBezTo>
                    <a:lnTo>
                      <a:pt x="3377946" y="961390"/>
                    </a:lnTo>
                    <a:cubicBezTo>
                      <a:pt x="3377946" y="975360"/>
                      <a:pt x="3366516" y="986790"/>
                      <a:pt x="3352546" y="986790"/>
                    </a:cubicBezTo>
                    <a:lnTo>
                      <a:pt x="25400" y="986790"/>
                    </a:lnTo>
                    <a:cubicBezTo>
                      <a:pt x="11430" y="986790"/>
                      <a:pt x="0" y="975360"/>
                      <a:pt x="0" y="961390"/>
                    </a:cubicBezTo>
                    <a:lnTo>
                      <a:pt x="0" y="25400"/>
                    </a:lnTo>
                    <a:cubicBezTo>
                      <a:pt x="0" y="11430"/>
                      <a:pt x="11430" y="0"/>
                      <a:pt x="25400" y="0"/>
                    </a:cubicBezTo>
                    <a:moveTo>
                      <a:pt x="25400" y="50800"/>
                    </a:moveTo>
                    <a:lnTo>
                      <a:pt x="25400" y="25400"/>
                    </a:lnTo>
                    <a:lnTo>
                      <a:pt x="50800" y="25400"/>
                    </a:lnTo>
                    <a:lnTo>
                      <a:pt x="50800" y="961390"/>
                    </a:lnTo>
                    <a:lnTo>
                      <a:pt x="25400" y="961390"/>
                    </a:lnTo>
                    <a:lnTo>
                      <a:pt x="25400" y="935990"/>
                    </a:lnTo>
                    <a:lnTo>
                      <a:pt x="3352546" y="935990"/>
                    </a:lnTo>
                    <a:lnTo>
                      <a:pt x="3352546" y="961390"/>
                    </a:lnTo>
                    <a:lnTo>
                      <a:pt x="3327146" y="961390"/>
                    </a:lnTo>
                    <a:lnTo>
                      <a:pt x="3327146" y="25400"/>
                    </a:lnTo>
                    <a:lnTo>
                      <a:pt x="3352546" y="25400"/>
                    </a:lnTo>
                    <a:lnTo>
                      <a:pt x="3352546" y="50800"/>
                    </a:lnTo>
                    <a:lnTo>
                      <a:pt x="25400" y="5080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32" id="32"/>
            <p:cNvGrpSpPr/>
            <p:nvPr/>
          </p:nvGrpSpPr>
          <p:grpSpPr>
            <a:xfrm rot="0">
              <a:off x="25397" y="25400"/>
              <a:ext cx="2687603" cy="936000"/>
              <a:chOff x="0" y="0"/>
              <a:chExt cx="2687603" cy="936000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687456" cy="935990"/>
              </a:xfrm>
              <a:custGeom>
                <a:avLst/>
                <a:gdLst/>
                <a:ahLst/>
                <a:cxnLst/>
                <a:rect r="r" b="b" t="t" l="l"/>
                <a:pathLst>
                  <a:path h="935990" w="2687456">
                    <a:moveTo>
                      <a:pt x="0" y="0"/>
                    </a:moveTo>
                    <a:lnTo>
                      <a:pt x="2687456" y="0"/>
                    </a:lnTo>
                    <a:lnTo>
                      <a:pt x="2687456" y="935990"/>
                    </a:lnTo>
                    <a:lnTo>
                      <a:pt x="0" y="93599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34" id="34"/>
            <p:cNvGrpSpPr/>
            <p:nvPr/>
          </p:nvGrpSpPr>
          <p:grpSpPr>
            <a:xfrm rot="0">
              <a:off x="665000" y="961400"/>
              <a:ext cx="2048000" cy="1189533"/>
              <a:chOff x="0" y="0"/>
              <a:chExt cx="2048000" cy="1189533"/>
            </a:xfrm>
          </p:grpSpPr>
          <p:sp>
            <p:nvSpPr>
              <p:cNvPr name="Freeform 35" id="35"/>
              <p:cNvSpPr/>
              <p:nvPr/>
            </p:nvSpPr>
            <p:spPr>
              <a:xfrm flipH="false" flipV="false" rot="0">
                <a:off x="0" y="0"/>
                <a:ext cx="2048000" cy="1189533"/>
              </a:xfrm>
              <a:custGeom>
                <a:avLst/>
                <a:gdLst/>
                <a:ahLst/>
                <a:cxnLst/>
                <a:rect r="r" b="b" t="t" l="l"/>
                <a:pathLst>
                  <a:path h="1189533" w="2048000">
                    <a:moveTo>
                      <a:pt x="0" y="0"/>
                    </a:moveTo>
                    <a:lnTo>
                      <a:pt x="2048000" y="0"/>
                    </a:lnTo>
                    <a:lnTo>
                      <a:pt x="2048000" y="1189533"/>
                    </a:lnTo>
                    <a:lnTo>
                      <a:pt x="0" y="1189533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36" id="36"/>
              <p:cNvSpPr txBox="true"/>
              <p:nvPr/>
            </p:nvSpPr>
            <p:spPr>
              <a:xfrm>
                <a:off x="0" y="0"/>
                <a:ext cx="2048000" cy="1189533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5759"/>
                  </a:lnSpc>
                </a:pPr>
                <a:r>
                  <a:rPr lang="en-US" b="true" sz="48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9</a:t>
                </a:r>
                <a:r>
                  <a:rPr lang="en-US" b="true" sz="48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0%</a:t>
                </a:r>
              </a:p>
            </p:txBody>
          </p:sp>
        </p:grpSp>
      </p:grpSp>
      <p:sp>
        <p:nvSpPr>
          <p:cNvPr name="Freeform 37" id="37"/>
          <p:cNvSpPr/>
          <p:nvPr/>
        </p:nvSpPr>
        <p:spPr>
          <a:xfrm flipH="false" flipV="false" rot="0">
            <a:off x="12950298" y="5723964"/>
            <a:ext cx="3856112" cy="1948292"/>
          </a:xfrm>
          <a:custGeom>
            <a:avLst/>
            <a:gdLst/>
            <a:ahLst/>
            <a:cxnLst/>
            <a:rect r="r" b="b" t="t" l="l"/>
            <a:pathLst>
              <a:path h="1948292" w="3856112">
                <a:moveTo>
                  <a:pt x="0" y="0"/>
                </a:moveTo>
                <a:lnTo>
                  <a:pt x="3856112" y="0"/>
                </a:lnTo>
                <a:lnTo>
                  <a:pt x="3856112" y="1948292"/>
                </a:lnTo>
                <a:lnTo>
                  <a:pt x="0" y="19482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false" flipV="false" rot="0">
            <a:off x="9127352" y="3836778"/>
            <a:ext cx="3856198" cy="1945432"/>
          </a:xfrm>
          <a:custGeom>
            <a:avLst/>
            <a:gdLst/>
            <a:ahLst/>
            <a:cxnLst/>
            <a:rect r="r" b="b" t="t" l="l"/>
            <a:pathLst>
              <a:path h="1945432" w="3856198">
                <a:moveTo>
                  <a:pt x="0" y="0"/>
                </a:moveTo>
                <a:lnTo>
                  <a:pt x="3856198" y="0"/>
                </a:lnTo>
                <a:lnTo>
                  <a:pt x="3856198" y="1945432"/>
                </a:lnTo>
                <a:lnTo>
                  <a:pt x="0" y="194543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9" id="39"/>
          <p:cNvSpPr/>
          <p:nvPr/>
        </p:nvSpPr>
        <p:spPr>
          <a:xfrm flipH="false" flipV="false" rot="0">
            <a:off x="5304492" y="5723964"/>
            <a:ext cx="3856112" cy="1948292"/>
          </a:xfrm>
          <a:custGeom>
            <a:avLst/>
            <a:gdLst/>
            <a:ahLst/>
            <a:cxnLst/>
            <a:rect r="r" b="b" t="t" l="l"/>
            <a:pathLst>
              <a:path h="1948292" w="3856112">
                <a:moveTo>
                  <a:pt x="0" y="0"/>
                </a:moveTo>
                <a:lnTo>
                  <a:pt x="3856112" y="0"/>
                </a:lnTo>
                <a:lnTo>
                  <a:pt x="3856112" y="1948292"/>
                </a:lnTo>
                <a:lnTo>
                  <a:pt x="0" y="194829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0" id="40"/>
          <p:cNvGrpSpPr/>
          <p:nvPr/>
        </p:nvGrpSpPr>
        <p:grpSpPr>
          <a:xfrm rot="0">
            <a:off x="5965798" y="5207772"/>
            <a:ext cx="2533500" cy="1613198"/>
            <a:chOff x="0" y="0"/>
            <a:chExt cx="3378000" cy="2150930"/>
          </a:xfrm>
        </p:grpSpPr>
        <p:grpSp>
          <p:nvGrpSpPr>
            <p:cNvPr name="Group 41" id="41"/>
            <p:cNvGrpSpPr/>
            <p:nvPr/>
          </p:nvGrpSpPr>
          <p:grpSpPr>
            <a:xfrm rot="0">
              <a:off x="0" y="0"/>
              <a:ext cx="3378000" cy="986800"/>
              <a:chOff x="0" y="0"/>
              <a:chExt cx="3378000" cy="986800"/>
            </a:xfrm>
          </p:grpSpPr>
          <p:sp>
            <p:nvSpPr>
              <p:cNvPr name="Freeform 42" id="42"/>
              <p:cNvSpPr/>
              <p:nvPr/>
            </p:nvSpPr>
            <p:spPr>
              <a:xfrm flipH="false" flipV="false" rot="0">
                <a:off x="0" y="0"/>
                <a:ext cx="3377946" cy="986790"/>
              </a:xfrm>
              <a:custGeom>
                <a:avLst/>
                <a:gdLst/>
                <a:ahLst/>
                <a:cxnLst/>
                <a:rect r="r" b="b" t="t" l="l"/>
                <a:pathLst>
                  <a:path h="986790" w="3377946">
                    <a:moveTo>
                      <a:pt x="25400" y="0"/>
                    </a:moveTo>
                    <a:lnTo>
                      <a:pt x="3352546" y="0"/>
                    </a:lnTo>
                    <a:cubicBezTo>
                      <a:pt x="3366516" y="0"/>
                      <a:pt x="3377946" y="11430"/>
                      <a:pt x="3377946" y="25400"/>
                    </a:cubicBezTo>
                    <a:lnTo>
                      <a:pt x="3377946" y="961390"/>
                    </a:lnTo>
                    <a:cubicBezTo>
                      <a:pt x="3377946" y="975360"/>
                      <a:pt x="3366516" y="986790"/>
                      <a:pt x="3352546" y="986790"/>
                    </a:cubicBezTo>
                    <a:lnTo>
                      <a:pt x="25400" y="986790"/>
                    </a:lnTo>
                    <a:cubicBezTo>
                      <a:pt x="11430" y="986790"/>
                      <a:pt x="0" y="975360"/>
                      <a:pt x="0" y="961390"/>
                    </a:cubicBezTo>
                    <a:lnTo>
                      <a:pt x="0" y="25400"/>
                    </a:lnTo>
                    <a:cubicBezTo>
                      <a:pt x="0" y="11430"/>
                      <a:pt x="11430" y="0"/>
                      <a:pt x="25400" y="0"/>
                    </a:cubicBezTo>
                    <a:moveTo>
                      <a:pt x="25400" y="50800"/>
                    </a:moveTo>
                    <a:lnTo>
                      <a:pt x="25400" y="25400"/>
                    </a:lnTo>
                    <a:lnTo>
                      <a:pt x="50800" y="25400"/>
                    </a:lnTo>
                    <a:lnTo>
                      <a:pt x="50800" y="961390"/>
                    </a:lnTo>
                    <a:lnTo>
                      <a:pt x="25400" y="961390"/>
                    </a:lnTo>
                    <a:lnTo>
                      <a:pt x="25400" y="935990"/>
                    </a:lnTo>
                    <a:lnTo>
                      <a:pt x="3352546" y="935990"/>
                    </a:lnTo>
                    <a:lnTo>
                      <a:pt x="3352546" y="961390"/>
                    </a:lnTo>
                    <a:lnTo>
                      <a:pt x="3327146" y="961390"/>
                    </a:lnTo>
                    <a:lnTo>
                      <a:pt x="3327146" y="25400"/>
                    </a:lnTo>
                    <a:lnTo>
                      <a:pt x="3352546" y="25400"/>
                    </a:lnTo>
                    <a:lnTo>
                      <a:pt x="3352546" y="50800"/>
                    </a:lnTo>
                    <a:lnTo>
                      <a:pt x="25400" y="5080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43" id="43"/>
            <p:cNvGrpSpPr/>
            <p:nvPr/>
          </p:nvGrpSpPr>
          <p:grpSpPr>
            <a:xfrm rot="0">
              <a:off x="8293" y="25400"/>
              <a:ext cx="2331048" cy="936000"/>
              <a:chOff x="0" y="0"/>
              <a:chExt cx="2331048" cy="936000"/>
            </a:xfrm>
          </p:grpSpPr>
          <p:sp>
            <p:nvSpPr>
              <p:cNvPr name="Freeform 44" id="44"/>
              <p:cNvSpPr/>
              <p:nvPr/>
            </p:nvSpPr>
            <p:spPr>
              <a:xfrm flipH="false" flipV="false" rot="0">
                <a:off x="0" y="0"/>
                <a:ext cx="2330960" cy="935990"/>
              </a:xfrm>
              <a:custGeom>
                <a:avLst/>
                <a:gdLst/>
                <a:ahLst/>
                <a:cxnLst/>
                <a:rect r="r" b="b" t="t" l="l"/>
                <a:pathLst>
                  <a:path h="935990" w="2330960">
                    <a:moveTo>
                      <a:pt x="0" y="0"/>
                    </a:moveTo>
                    <a:lnTo>
                      <a:pt x="2330960" y="0"/>
                    </a:lnTo>
                    <a:lnTo>
                      <a:pt x="2330960" y="935990"/>
                    </a:lnTo>
                    <a:lnTo>
                      <a:pt x="0" y="93599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45" id="45"/>
            <p:cNvGrpSpPr/>
            <p:nvPr/>
          </p:nvGrpSpPr>
          <p:grpSpPr>
            <a:xfrm rot="0">
              <a:off x="665000" y="961397"/>
              <a:ext cx="2048000" cy="1189533"/>
              <a:chOff x="0" y="0"/>
              <a:chExt cx="2048000" cy="1189533"/>
            </a:xfrm>
          </p:grpSpPr>
          <p:sp>
            <p:nvSpPr>
              <p:cNvPr name="Freeform 46" id="46"/>
              <p:cNvSpPr/>
              <p:nvPr/>
            </p:nvSpPr>
            <p:spPr>
              <a:xfrm flipH="false" flipV="false" rot="0">
                <a:off x="0" y="0"/>
                <a:ext cx="2048000" cy="1189533"/>
              </a:xfrm>
              <a:custGeom>
                <a:avLst/>
                <a:gdLst/>
                <a:ahLst/>
                <a:cxnLst/>
                <a:rect r="r" b="b" t="t" l="l"/>
                <a:pathLst>
                  <a:path h="1189533" w="2048000">
                    <a:moveTo>
                      <a:pt x="0" y="0"/>
                    </a:moveTo>
                    <a:lnTo>
                      <a:pt x="2048000" y="0"/>
                    </a:lnTo>
                    <a:lnTo>
                      <a:pt x="2048000" y="1189533"/>
                    </a:lnTo>
                    <a:lnTo>
                      <a:pt x="0" y="1189533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47" id="47"/>
              <p:cNvSpPr txBox="true"/>
              <p:nvPr/>
            </p:nvSpPr>
            <p:spPr>
              <a:xfrm>
                <a:off x="0" y="0"/>
                <a:ext cx="2048000" cy="1189533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5759"/>
                  </a:lnSpc>
                </a:pPr>
                <a:r>
                  <a:rPr lang="en-US" b="true" sz="48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8</a:t>
                </a:r>
                <a:r>
                  <a:rPr lang="en-US" b="true" sz="48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0%</a:t>
                </a:r>
              </a:p>
            </p:txBody>
          </p:sp>
        </p:grpSp>
      </p:grpSp>
      <p:sp>
        <p:nvSpPr>
          <p:cNvPr name="Freeform 48" id="48"/>
          <p:cNvSpPr/>
          <p:nvPr/>
        </p:nvSpPr>
        <p:spPr>
          <a:xfrm flipH="false" flipV="false" rot="0">
            <a:off x="1481546" y="3836778"/>
            <a:ext cx="3856198" cy="1945432"/>
          </a:xfrm>
          <a:custGeom>
            <a:avLst/>
            <a:gdLst/>
            <a:ahLst/>
            <a:cxnLst/>
            <a:rect r="r" b="b" t="t" l="l"/>
            <a:pathLst>
              <a:path h="1945432" w="3856198">
                <a:moveTo>
                  <a:pt x="0" y="0"/>
                </a:moveTo>
                <a:lnTo>
                  <a:pt x="3856198" y="0"/>
                </a:lnTo>
                <a:lnTo>
                  <a:pt x="3856198" y="1945432"/>
                </a:lnTo>
                <a:lnTo>
                  <a:pt x="0" y="19454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49" id="49"/>
          <p:cNvGrpSpPr/>
          <p:nvPr/>
        </p:nvGrpSpPr>
        <p:grpSpPr>
          <a:xfrm rot="0">
            <a:off x="9240178" y="4960044"/>
            <a:ext cx="3630548" cy="914400"/>
            <a:chOff x="0" y="0"/>
            <a:chExt cx="4840731" cy="1219200"/>
          </a:xfrm>
        </p:grpSpPr>
        <p:sp>
          <p:nvSpPr>
            <p:cNvPr name="Freeform 50" id="50"/>
            <p:cNvSpPr/>
            <p:nvPr/>
          </p:nvSpPr>
          <p:spPr>
            <a:xfrm flipH="false" flipV="false" rot="0">
              <a:off x="0" y="0"/>
              <a:ext cx="4840730" cy="1219200"/>
            </a:xfrm>
            <a:custGeom>
              <a:avLst/>
              <a:gdLst/>
              <a:ahLst/>
              <a:cxnLst/>
              <a:rect r="r" b="b" t="t" l="l"/>
              <a:pathLst>
                <a:path h="1219200" w="4840730">
                  <a:moveTo>
                    <a:pt x="0" y="0"/>
                  </a:moveTo>
                  <a:lnTo>
                    <a:pt x="4840730" y="0"/>
                  </a:lnTo>
                  <a:lnTo>
                    <a:pt x="484073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51" id="51"/>
            <p:cNvSpPr txBox="true"/>
            <p:nvPr/>
          </p:nvSpPr>
          <p:spPr>
            <a:xfrm>
              <a:off x="0" y="-76200"/>
              <a:ext cx="4840731" cy="12954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4200"/>
                </a:lnSpc>
              </a:pPr>
              <a:r>
                <a:rPr lang="en-US" b="true" sz="3500">
                  <a:solidFill>
                    <a:srgbClr val="F3F3F3"/>
                  </a:solidFill>
                  <a:latin typeface="Times New Roman Ultra-Bold"/>
                  <a:ea typeface="Times New Roman Ultra-Bold"/>
                  <a:cs typeface="Times New Roman Ultra-Bold"/>
                  <a:sym typeface="Times New Roman Ultra-Bold"/>
                </a:rPr>
                <a:t>Applications</a:t>
              </a:r>
            </a:p>
          </p:txBody>
        </p:sp>
      </p:grpSp>
      <p:grpSp>
        <p:nvGrpSpPr>
          <p:cNvPr name="Group 52" id="52"/>
          <p:cNvGrpSpPr/>
          <p:nvPr/>
        </p:nvGrpSpPr>
        <p:grpSpPr>
          <a:xfrm rot="0">
            <a:off x="1594372" y="4960044"/>
            <a:ext cx="3630548" cy="1114110"/>
            <a:chOff x="0" y="0"/>
            <a:chExt cx="4840731" cy="1485480"/>
          </a:xfrm>
        </p:grpSpPr>
        <p:sp>
          <p:nvSpPr>
            <p:cNvPr name="Freeform 53" id="53"/>
            <p:cNvSpPr/>
            <p:nvPr/>
          </p:nvSpPr>
          <p:spPr>
            <a:xfrm flipH="false" flipV="false" rot="0">
              <a:off x="0" y="0"/>
              <a:ext cx="4840730" cy="1485480"/>
            </a:xfrm>
            <a:custGeom>
              <a:avLst/>
              <a:gdLst/>
              <a:ahLst/>
              <a:cxnLst/>
              <a:rect r="r" b="b" t="t" l="l"/>
              <a:pathLst>
                <a:path h="1485480" w="4840730">
                  <a:moveTo>
                    <a:pt x="0" y="0"/>
                  </a:moveTo>
                  <a:lnTo>
                    <a:pt x="4840730" y="0"/>
                  </a:lnTo>
                  <a:lnTo>
                    <a:pt x="4840730" y="1485480"/>
                  </a:lnTo>
                  <a:lnTo>
                    <a:pt x="0" y="148548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54" id="54"/>
            <p:cNvSpPr txBox="true"/>
            <p:nvPr/>
          </p:nvSpPr>
          <p:spPr>
            <a:xfrm>
              <a:off x="0" y="-9525"/>
              <a:ext cx="4840731" cy="1495005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3500"/>
                </a:lnSpc>
              </a:pPr>
              <a:r>
                <a:rPr lang="en-US" b="true" sz="3500">
                  <a:solidFill>
                    <a:srgbClr val="F3F3F3"/>
                  </a:solidFill>
                  <a:latin typeface="Times New Roman Ultra-Bold"/>
                  <a:ea typeface="Times New Roman Ultra-Bold"/>
                  <a:cs typeface="Times New Roman Ultra-Bold"/>
                  <a:sym typeface="Times New Roman Ultra-Bold"/>
                </a:rPr>
                <a:t>Multi-Modal Analysis</a:t>
              </a:r>
            </a:p>
          </p:txBody>
        </p:sp>
      </p:grpSp>
      <p:sp>
        <p:nvSpPr>
          <p:cNvPr name="Freeform 55" id="55"/>
          <p:cNvSpPr/>
          <p:nvPr/>
        </p:nvSpPr>
        <p:spPr>
          <a:xfrm flipH="false" flipV="false" rot="0">
            <a:off x="12776410" y="5533028"/>
            <a:ext cx="356174" cy="356118"/>
          </a:xfrm>
          <a:custGeom>
            <a:avLst/>
            <a:gdLst/>
            <a:ahLst/>
            <a:cxnLst/>
            <a:rect r="r" b="b" t="t" l="l"/>
            <a:pathLst>
              <a:path h="356118" w="356174">
                <a:moveTo>
                  <a:pt x="0" y="0"/>
                </a:moveTo>
                <a:lnTo>
                  <a:pt x="356174" y="0"/>
                </a:lnTo>
                <a:lnTo>
                  <a:pt x="356174" y="356118"/>
                </a:lnTo>
                <a:lnTo>
                  <a:pt x="0" y="35611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6" id="56"/>
          <p:cNvSpPr/>
          <p:nvPr/>
        </p:nvSpPr>
        <p:spPr>
          <a:xfrm flipH="false" flipV="false" rot="0">
            <a:off x="8958554" y="5533028"/>
            <a:ext cx="356088" cy="356118"/>
          </a:xfrm>
          <a:custGeom>
            <a:avLst/>
            <a:gdLst/>
            <a:ahLst/>
            <a:cxnLst/>
            <a:rect r="r" b="b" t="t" l="l"/>
            <a:pathLst>
              <a:path h="356118" w="356088">
                <a:moveTo>
                  <a:pt x="0" y="0"/>
                </a:moveTo>
                <a:lnTo>
                  <a:pt x="356088" y="0"/>
                </a:lnTo>
                <a:lnTo>
                  <a:pt x="356088" y="356118"/>
                </a:lnTo>
                <a:lnTo>
                  <a:pt x="0" y="35611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7" id="57"/>
          <p:cNvSpPr/>
          <p:nvPr/>
        </p:nvSpPr>
        <p:spPr>
          <a:xfrm flipH="false" flipV="false" rot="0">
            <a:off x="5140614" y="5533028"/>
            <a:ext cx="356088" cy="356118"/>
          </a:xfrm>
          <a:custGeom>
            <a:avLst/>
            <a:gdLst/>
            <a:ahLst/>
            <a:cxnLst/>
            <a:rect r="r" b="b" t="t" l="l"/>
            <a:pathLst>
              <a:path h="356118" w="356088">
                <a:moveTo>
                  <a:pt x="0" y="0"/>
                </a:moveTo>
                <a:lnTo>
                  <a:pt x="356088" y="0"/>
                </a:lnTo>
                <a:lnTo>
                  <a:pt x="356088" y="356118"/>
                </a:lnTo>
                <a:lnTo>
                  <a:pt x="0" y="35611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8" id="58"/>
          <p:cNvGrpSpPr/>
          <p:nvPr/>
        </p:nvGrpSpPr>
        <p:grpSpPr>
          <a:xfrm rot="0">
            <a:off x="13063080" y="3270938"/>
            <a:ext cx="3630548" cy="914400"/>
            <a:chOff x="0" y="0"/>
            <a:chExt cx="4840731" cy="1219200"/>
          </a:xfrm>
        </p:grpSpPr>
        <p:sp>
          <p:nvSpPr>
            <p:cNvPr name="Freeform 59" id="59"/>
            <p:cNvSpPr/>
            <p:nvPr/>
          </p:nvSpPr>
          <p:spPr>
            <a:xfrm flipH="false" flipV="false" rot="0">
              <a:off x="0" y="0"/>
              <a:ext cx="4840730" cy="1219200"/>
            </a:xfrm>
            <a:custGeom>
              <a:avLst/>
              <a:gdLst/>
              <a:ahLst/>
              <a:cxnLst/>
              <a:rect r="r" b="b" t="t" l="l"/>
              <a:pathLst>
                <a:path h="1219200" w="4840730">
                  <a:moveTo>
                    <a:pt x="0" y="0"/>
                  </a:moveTo>
                  <a:lnTo>
                    <a:pt x="4840730" y="0"/>
                  </a:lnTo>
                  <a:lnTo>
                    <a:pt x="4840730" y="1219200"/>
                  </a:lnTo>
                  <a:lnTo>
                    <a:pt x="0" y="1219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0" id="60"/>
            <p:cNvSpPr txBox="true"/>
            <p:nvPr/>
          </p:nvSpPr>
          <p:spPr>
            <a:xfrm>
              <a:off x="0" y="-76200"/>
              <a:ext cx="4840731" cy="1295400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4200"/>
                </a:lnSpc>
              </a:pPr>
              <a:r>
                <a:rPr lang="en-US" b="true" sz="3500">
                  <a:solidFill>
                    <a:srgbClr val="F3F3F3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Bias </a:t>
              </a:r>
              <a:r>
                <a:rPr lang="en-US" b="true" sz="3500">
                  <a:solidFill>
                    <a:srgbClr val="F3F3F3"/>
                  </a:solidFill>
                  <a:latin typeface="Times New Roman Bold"/>
                  <a:ea typeface="Times New Roman Bold"/>
                  <a:cs typeface="Times New Roman Bold"/>
                  <a:sym typeface="Times New Roman Bold"/>
                </a:rPr>
                <a:t>Reduction</a:t>
              </a:r>
            </a:p>
          </p:txBody>
        </p:sp>
      </p:grpSp>
      <p:grpSp>
        <p:nvGrpSpPr>
          <p:cNvPr name="Group 61" id="61"/>
          <p:cNvGrpSpPr/>
          <p:nvPr/>
        </p:nvGrpSpPr>
        <p:grpSpPr>
          <a:xfrm rot="0">
            <a:off x="13132584" y="4051057"/>
            <a:ext cx="3630548" cy="969000"/>
            <a:chOff x="0" y="0"/>
            <a:chExt cx="4840731" cy="1292000"/>
          </a:xfrm>
        </p:grpSpPr>
        <p:sp>
          <p:nvSpPr>
            <p:cNvPr name="Freeform 62" id="62"/>
            <p:cNvSpPr/>
            <p:nvPr/>
          </p:nvSpPr>
          <p:spPr>
            <a:xfrm flipH="false" flipV="false" rot="0">
              <a:off x="0" y="0"/>
              <a:ext cx="4840730" cy="1292000"/>
            </a:xfrm>
            <a:custGeom>
              <a:avLst/>
              <a:gdLst/>
              <a:ahLst/>
              <a:cxnLst/>
              <a:rect r="r" b="b" t="t" l="l"/>
              <a:pathLst>
                <a:path h="1292000" w="4840730">
                  <a:moveTo>
                    <a:pt x="0" y="0"/>
                  </a:moveTo>
                  <a:lnTo>
                    <a:pt x="4840730" y="0"/>
                  </a:lnTo>
                  <a:lnTo>
                    <a:pt x="4840730" y="1292000"/>
                  </a:lnTo>
                  <a:lnTo>
                    <a:pt x="0" y="12920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3" id="63"/>
            <p:cNvSpPr txBox="true"/>
            <p:nvPr/>
          </p:nvSpPr>
          <p:spPr>
            <a:xfrm>
              <a:off x="0" y="-57150"/>
              <a:ext cx="4840731" cy="1349150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3000"/>
                </a:lnSpc>
              </a:pPr>
              <a:r>
                <a:rPr lang="en-US" sz="25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Focu</a:t>
              </a:r>
              <a:r>
                <a:rPr lang="en-US" sz="2500">
                  <a:solidFill>
                    <a:srgbClr val="F3F3F3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 on fairness and reducing AI bias.</a:t>
              </a:r>
            </a:p>
          </p:txBody>
        </p:sp>
      </p:grpSp>
      <p:grpSp>
        <p:nvGrpSpPr>
          <p:cNvPr name="Group 64" id="64"/>
          <p:cNvGrpSpPr/>
          <p:nvPr/>
        </p:nvGrpSpPr>
        <p:grpSpPr>
          <a:xfrm rot="0">
            <a:off x="13611600" y="5207772"/>
            <a:ext cx="2533500" cy="1613198"/>
            <a:chOff x="0" y="0"/>
            <a:chExt cx="3378000" cy="2150930"/>
          </a:xfrm>
        </p:grpSpPr>
        <p:grpSp>
          <p:nvGrpSpPr>
            <p:cNvPr name="Group 65" id="65"/>
            <p:cNvGrpSpPr/>
            <p:nvPr/>
          </p:nvGrpSpPr>
          <p:grpSpPr>
            <a:xfrm rot="0">
              <a:off x="0" y="0"/>
              <a:ext cx="3378000" cy="986800"/>
              <a:chOff x="0" y="0"/>
              <a:chExt cx="3378000" cy="986800"/>
            </a:xfrm>
          </p:grpSpPr>
          <p:sp>
            <p:nvSpPr>
              <p:cNvPr name="Freeform 66" id="66"/>
              <p:cNvSpPr/>
              <p:nvPr/>
            </p:nvSpPr>
            <p:spPr>
              <a:xfrm flipH="false" flipV="false" rot="0">
                <a:off x="0" y="0"/>
                <a:ext cx="3377946" cy="986790"/>
              </a:xfrm>
              <a:custGeom>
                <a:avLst/>
                <a:gdLst/>
                <a:ahLst/>
                <a:cxnLst/>
                <a:rect r="r" b="b" t="t" l="l"/>
                <a:pathLst>
                  <a:path h="986790" w="3377946">
                    <a:moveTo>
                      <a:pt x="25400" y="0"/>
                    </a:moveTo>
                    <a:lnTo>
                      <a:pt x="3352546" y="0"/>
                    </a:lnTo>
                    <a:cubicBezTo>
                      <a:pt x="3366516" y="0"/>
                      <a:pt x="3377946" y="11430"/>
                      <a:pt x="3377946" y="25400"/>
                    </a:cubicBezTo>
                    <a:lnTo>
                      <a:pt x="3377946" y="961390"/>
                    </a:lnTo>
                    <a:cubicBezTo>
                      <a:pt x="3377946" y="975360"/>
                      <a:pt x="3366516" y="986790"/>
                      <a:pt x="3352546" y="986790"/>
                    </a:cubicBezTo>
                    <a:lnTo>
                      <a:pt x="25400" y="986790"/>
                    </a:lnTo>
                    <a:cubicBezTo>
                      <a:pt x="11430" y="986790"/>
                      <a:pt x="0" y="975360"/>
                      <a:pt x="0" y="961390"/>
                    </a:cubicBezTo>
                    <a:lnTo>
                      <a:pt x="0" y="25400"/>
                    </a:lnTo>
                    <a:cubicBezTo>
                      <a:pt x="0" y="11430"/>
                      <a:pt x="11430" y="0"/>
                      <a:pt x="25400" y="0"/>
                    </a:cubicBezTo>
                    <a:moveTo>
                      <a:pt x="25400" y="50800"/>
                    </a:moveTo>
                    <a:lnTo>
                      <a:pt x="25400" y="25400"/>
                    </a:lnTo>
                    <a:lnTo>
                      <a:pt x="50800" y="25400"/>
                    </a:lnTo>
                    <a:lnTo>
                      <a:pt x="50800" y="961390"/>
                    </a:lnTo>
                    <a:lnTo>
                      <a:pt x="25400" y="961390"/>
                    </a:lnTo>
                    <a:lnTo>
                      <a:pt x="25400" y="935990"/>
                    </a:lnTo>
                    <a:lnTo>
                      <a:pt x="3352546" y="935990"/>
                    </a:lnTo>
                    <a:lnTo>
                      <a:pt x="3352546" y="961390"/>
                    </a:lnTo>
                    <a:lnTo>
                      <a:pt x="3327146" y="961390"/>
                    </a:lnTo>
                    <a:lnTo>
                      <a:pt x="3327146" y="25400"/>
                    </a:lnTo>
                    <a:lnTo>
                      <a:pt x="3352546" y="25400"/>
                    </a:lnTo>
                    <a:lnTo>
                      <a:pt x="3352546" y="50800"/>
                    </a:lnTo>
                    <a:lnTo>
                      <a:pt x="25400" y="5080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67" id="67"/>
            <p:cNvGrpSpPr/>
            <p:nvPr/>
          </p:nvGrpSpPr>
          <p:grpSpPr>
            <a:xfrm rot="0">
              <a:off x="25405" y="25371"/>
              <a:ext cx="3352595" cy="936000"/>
              <a:chOff x="0" y="0"/>
              <a:chExt cx="3352595" cy="936000"/>
            </a:xfrm>
          </p:grpSpPr>
          <p:sp>
            <p:nvSpPr>
              <p:cNvPr name="Freeform 68" id="68"/>
              <p:cNvSpPr/>
              <p:nvPr/>
            </p:nvSpPr>
            <p:spPr>
              <a:xfrm flipH="false" flipV="false" rot="0">
                <a:off x="0" y="0"/>
                <a:ext cx="3351939" cy="935990"/>
              </a:xfrm>
              <a:custGeom>
                <a:avLst/>
                <a:gdLst/>
                <a:ahLst/>
                <a:cxnLst/>
                <a:rect r="r" b="b" t="t" l="l"/>
                <a:pathLst>
                  <a:path h="935990" w="3351939">
                    <a:moveTo>
                      <a:pt x="0" y="0"/>
                    </a:moveTo>
                    <a:lnTo>
                      <a:pt x="3351939" y="0"/>
                    </a:lnTo>
                    <a:lnTo>
                      <a:pt x="3351939" y="935990"/>
                    </a:lnTo>
                    <a:lnTo>
                      <a:pt x="0" y="93599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</p:grpSp>
        <p:grpSp>
          <p:nvGrpSpPr>
            <p:cNvPr name="Group 69" id="69"/>
            <p:cNvGrpSpPr/>
            <p:nvPr/>
          </p:nvGrpSpPr>
          <p:grpSpPr>
            <a:xfrm rot="0">
              <a:off x="665005" y="961397"/>
              <a:ext cx="2048000" cy="1189533"/>
              <a:chOff x="0" y="0"/>
              <a:chExt cx="2048000" cy="1189533"/>
            </a:xfrm>
          </p:grpSpPr>
          <p:sp>
            <p:nvSpPr>
              <p:cNvPr name="Freeform 70" id="70"/>
              <p:cNvSpPr/>
              <p:nvPr/>
            </p:nvSpPr>
            <p:spPr>
              <a:xfrm flipH="false" flipV="false" rot="0">
                <a:off x="0" y="0"/>
                <a:ext cx="2048000" cy="1189533"/>
              </a:xfrm>
              <a:custGeom>
                <a:avLst/>
                <a:gdLst/>
                <a:ahLst/>
                <a:cxnLst/>
                <a:rect r="r" b="b" t="t" l="l"/>
                <a:pathLst>
                  <a:path h="1189533" w="2048000">
                    <a:moveTo>
                      <a:pt x="0" y="0"/>
                    </a:moveTo>
                    <a:lnTo>
                      <a:pt x="2048000" y="0"/>
                    </a:lnTo>
                    <a:lnTo>
                      <a:pt x="2048000" y="1189533"/>
                    </a:lnTo>
                    <a:lnTo>
                      <a:pt x="0" y="1189533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71" id="71"/>
              <p:cNvSpPr txBox="true"/>
              <p:nvPr/>
            </p:nvSpPr>
            <p:spPr>
              <a:xfrm>
                <a:off x="0" y="0"/>
                <a:ext cx="2048000" cy="1189533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5759"/>
                  </a:lnSpc>
                </a:pPr>
                <a:r>
                  <a:rPr lang="en-US" b="true" sz="48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100%</a:t>
                </a: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527" y="2678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889787" y="2112506"/>
            <a:ext cx="6534000" cy="3299511"/>
            <a:chOff x="0" y="0"/>
            <a:chExt cx="8712000" cy="439934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08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4481649" y="4736469"/>
            <a:ext cx="9305646" cy="3644770"/>
            <a:chOff x="0" y="0"/>
            <a:chExt cx="12407528" cy="485969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407527" cy="4859693"/>
            </a:xfrm>
            <a:custGeom>
              <a:avLst/>
              <a:gdLst/>
              <a:ahLst/>
              <a:cxnLst/>
              <a:rect r="r" b="b" t="t" l="l"/>
              <a:pathLst>
                <a:path h="4859693" w="12407527">
                  <a:moveTo>
                    <a:pt x="0" y="0"/>
                  </a:moveTo>
                  <a:lnTo>
                    <a:pt x="12407527" y="0"/>
                  </a:lnTo>
                  <a:lnTo>
                    <a:pt x="12407527" y="4859693"/>
                  </a:lnTo>
                  <a:lnTo>
                    <a:pt x="0" y="48596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9525"/>
              <a:ext cx="12407528" cy="485016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8399"/>
                </a:lnSpc>
              </a:pP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CONCLUSION </a:t>
              </a:r>
            </a:p>
          </p:txBody>
        </p:sp>
      </p:grp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028700" y="2276343"/>
            <a:ext cx="16230600" cy="23241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 marL="647700" indent="-323850" lvl="1">
              <a:lnSpc>
                <a:spcPts val="4500"/>
              </a:lnSpc>
              <a:buFont typeface="Arial"/>
              <a:buChar char="•"/>
            </a:pPr>
            <a:r>
              <a:rPr lang="en-US" b="true" sz="3000">
                <a:solidFill>
                  <a:srgbClr val="FFFFFF"/>
                </a:solidFill>
                <a:latin typeface="Times New Roman Semi-Bold"/>
                <a:ea typeface="Times New Roman Semi-Bold"/>
                <a:cs typeface="Times New Roman Semi-Bold"/>
                <a:sym typeface="Times New Roman Semi-Bold"/>
              </a:rPr>
              <a:t>Micro-expression analysis offers a powerful, objective approach to lie detection.</a:t>
            </a:r>
          </a:p>
          <a:p>
            <a:pPr algn="just" marL="647700" indent="-323850" lvl="1">
              <a:lnSpc>
                <a:spcPts val="4500"/>
              </a:lnSpc>
              <a:buFont typeface="Arial"/>
              <a:buChar char="•"/>
            </a:pPr>
            <a:r>
              <a:rPr lang="en-US" b="true" sz="3000">
                <a:solidFill>
                  <a:srgbClr val="FFFFFF"/>
                </a:solidFill>
                <a:latin typeface="Times New Roman Semi-Bold"/>
                <a:ea typeface="Times New Roman Semi-Bold"/>
                <a:cs typeface="Times New Roman Semi-Bold"/>
                <a:sym typeface="Times New Roman Semi-Bold"/>
              </a:rPr>
              <a:t>Computer vision enables rapid, frame-level analysis at scale, reducing human bias.</a:t>
            </a:r>
          </a:p>
          <a:p>
            <a:pPr algn="just" marL="647700" indent="-323850" lvl="1">
              <a:lnSpc>
                <a:spcPts val="4500"/>
              </a:lnSpc>
              <a:buFont typeface="Arial"/>
              <a:buChar char="•"/>
            </a:pPr>
            <a:r>
              <a:rPr lang="en-US" b="true" sz="3000">
                <a:solidFill>
                  <a:srgbClr val="FFFFFF"/>
                </a:solidFill>
                <a:latin typeface="Times New Roman Semi-Bold"/>
                <a:ea typeface="Times New Roman Semi-Bold"/>
                <a:cs typeface="Times New Roman Semi-Bold"/>
                <a:sym typeface="Times New Roman Semi-Bold"/>
              </a:rPr>
              <a:t>With advancements in AI and deep learning, this technology has the potential to transform fields such as security, psychology, and behavioral analysis.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803391" y="1453438"/>
            <a:ext cx="3148608" cy="7239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759"/>
              </a:lnSpc>
              <a:spcBef>
                <a:spcPct val="0"/>
              </a:spcBef>
            </a:pPr>
            <a:r>
              <a:rPr lang="en-US" b="true" sz="4800">
                <a:solidFill>
                  <a:srgbClr val="FFFFFF"/>
                </a:solidFill>
                <a:latin typeface="Rajdhani Bold"/>
                <a:ea typeface="Rajdhani Bold"/>
                <a:cs typeface="Rajdhani Bold"/>
                <a:sym typeface="Rajdhani Bold"/>
              </a:rPr>
              <a:t>CONCLUSION</a:t>
            </a:r>
          </a:p>
        </p:txBody>
      </p:sp>
      <p:sp>
        <p:nvSpPr>
          <p:cNvPr name="Freeform 5" id="5"/>
          <p:cNvSpPr/>
          <p:nvPr/>
        </p:nvSpPr>
        <p:spPr>
          <a:xfrm flipH="false" flipV="false" rot="0">
            <a:off x="1114425" y="1453438"/>
            <a:ext cx="632366" cy="628657"/>
          </a:xfrm>
          <a:custGeom>
            <a:avLst/>
            <a:gdLst/>
            <a:ahLst/>
            <a:cxnLst/>
            <a:rect r="r" b="b" t="t" l="l"/>
            <a:pathLst>
              <a:path h="628657" w="632366">
                <a:moveTo>
                  <a:pt x="0" y="0"/>
                </a:moveTo>
                <a:lnTo>
                  <a:pt x="632366" y="0"/>
                </a:lnTo>
                <a:lnTo>
                  <a:pt x="632366" y="628657"/>
                </a:lnTo>
                <a:lnTo>
                  <a:pt x="0" y="62865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8000" cy="10287000"/>
          </a:xfrm>
          <a:custGeom>
            <a:avLst/>
            <a:gdLst/>
            <a:ahLst/>
            <a:cxnLst/>
            <a:rect r="r" b="b" t="t" l="l"/>
            <a:pathLst>
              <a:path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4209650" y="6529478"/>
            <a:ext cx="3890968" cy="1963764"/>
            <a:chOff x="0" y="0"/>
            <a:chExt cx="5187957" cy="2618352"/>
          </a:xfrm>
        </p:grpSpPr>
        <p:grpSp>
          <p:nvGrpSpPr>
            <p:cNvPr name="Group 5" id="5"/>
            <p:cNvGrpSpPr/>
            <p:nvPr/>
          </p:nvGrpSpPr>
          <p:grpSpPr>
            <a:xfrm rot="0">
              <a:off x="0" y="0"/>
              <a:ext cx="5187957" cy="1448000"/>
              <a:chOff x="0" y="0"/>
              <a:chExt cx="5187957" cy="1448000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5187950" cy="1448054"/>
              </a:xfrm>
              <a:custGeom>
                <a:avLst/>
                <a:gdLst/>
                <a:ahLst/>
                <a:cxnLst/>
                <a:rect r="r" b="b" t="t" l="l"/>
                <a:pathLst>
                  <a:path h="1448054" w="5187950">
                    <a:moveTo>
                      <a:pt x="0" y="0"/>
                    </a:moveTo>
                    <a:lnTo>
                      <a:pt x="5187950" y="0"/>
                    </a:lnTo>
                    <a:lnTo>
                      <a:pt x="5187950" y="1448054"/>
                    </a:lnTo>
                    <a:lnTo>
                      <a:pt x="0" y="1448054"/>
                    </a:lnTo>
                    <a:close/>
                  </a:path>
                </a:pathLst>
              </a:custGeom>
              <a:solidFill>
                <a:srgbClr val="0C343D">
                  <a:alpha val="31765"/>
                </a:srgbClr>
              </a:solidFill>
            </p:spPr>
          </p:sp>
          <p:sp>
            <p:nvSpPr>
              <p:cNvPr name="TextBox 7" id="7"/>
              <p:cNvSpPr txBox="true"/>
              <p:nvPr/>
            </p:nvSpPr>
            <p:spPr>
              <a:xfrm>
                <a:off x="0" y="0"/>
                <a:ext cx="5187957" cy="14480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359"/>
                  </a:lnSpc>
                </a:pPr>
                <a:r>
                  <a:rPr lang="en-US" b="true" sz="2799" spc="22">
                    <a:solidFill>
                      <a:srgbClr val="F3F3F3"/>
                    </a:solidFill>
                    <a:latin typeface="TT Phobos Bold"/>
                    <a:ea typeface="TT Phobos Bold"/>
                    <a:cs typeface="TT Phobos Bold"/>
                    <a:sym typeface="TT Phobos Bold"/>
                  </a:rPr>
                  <a:t>Rohit Kumar Ram</a:t>
                </a:r>
              </a:p>
            </p:txBody>
          </p:sp>
        </p:grpSp>
        <p:grpSp>
          <p:nvGrpSpPr>
            <p:cNvPr name="Group 8" id="8"/>
            <p:cNvGrpSpPr/>
            <p:nvPr/>
          </p:nvGrpSpPr>
          <p:grpSpPr>
            <a:xfrm rot="0">
              <a:off x="0" y="1170352"/>
              <a:ext cx="5187957" cy="1448000"/>
              <a:chOff x="0" y="0"/>
              <a:chExt cx="5187957" cy="1448000"/>
            </a:xfrm>
          </p:grpSpPr>
          <p:sp>
            <p:nvSpPr>
              <p:cNvPr name="Freeform 9" id="9"/>
              <p:cNvSpPr/>
              <p:nvPr/>
            </p:nvSpPr>
            <p:spPr>
              <a:xfrm flipH="false" flipV="false" rot="0">
                <a:off x="0" y="0"/>
                <a:ext cx="5187950" cy="1448054"/>
              </a:xfrm>
              <a:custGeom>
                <a:avLst/>
                <a:gdLst/>
                <a:ahLst/>
                <a:cxnLst/>
                <a:rect r="r" b="b" t="t" l="l"/>
                <a:pathLst>
                  <a:path h="1448054" w="5187950">
                    <a:moveTo>
                      <a:pt x="0" y="0"/>
                    </a:moveTo>
                    <a:lnTo>
                      <a:pt x="5187950" y="0"/>
                    </a:lnTo>
                    <a:lnTo>
                      <a:pt x="5187950" y="1448054"/>
                    </a:lnTo>
                    <a:lnTo>
                      <a:pt x="0" y="1448054"/>
                    </a:lnTo>
                    <a:close/>
                  </a:path>
                </a:pathLst>
              </a:custGeom>
              <a:solidFill>
                <a:srgbClr val="0C343D">
                  <a:alpha val="31765"/>
                </a:srgbClr>
              </a:solidFill>
            </p:spPr>
          </p:sp>
          <p:sp>
            <p:nvSpPr>
              <p:cNvPr name="TextBox 10" id="10"/>
              <p:cNvSpPr txBox="true"/>
              <p:nvPr/>
            </p:nvSpPr>
            <p:spPr>
              <a:xfrm>
                <a:off x="0" y="0"/>
                <a:ext cx="5187957" cy="14480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359"/>
                  </a:lnSpc>
                </a:pPr>
                <a:r>
                  <a:rPr lang="en-US" b="true" sz="2799" spc="22">
                    <a:solidFill>
                      <a:srgbClr val="F3F3F3"/>
                    </a:solidFill>
                    <a:latin typeface="TT Phobos Bold"/>
                    <a:ea typeface="TT Phobos Bold"/>
                    <a:cs typeface="TT Phobos Bold"/>
                    <a:sym typeface="TT Phobos Bold"/>
                  </a:rPr>
                  <a:t>Regd: 2201020410</a:t>
                </a:r>
              </a:p>
            </p:txBody>
          </p:sp>
        </p:grpSp>
      </p:grpSp>
      <p:grpSp>
        <p:nvGrpSpPr>
          <p:cNvPr name="Group 11" id="11"/>
          <p:cNvGrpSpPr/>
          <p:nvPr/>
        </p:nvGrpSpPr>
        <p:grpSpPr>
          <a:xfrm rot="0">
            <a:off x="9864520" y="6484790"/>
            <a:ext cx="4536318" cy="2008452"/>
            <a:chOff x="0" y="0"/>
            <a:chExt cx="6048424" cy="2677936"/>
          </a:xfrm>
        </p:grpSpPr>
        <p:grpSp>
          <p:nvGrpSpPr>
            <p:cNvPr name="Group 12" id="12"/>
            <p:cNvGrpSpPr/>
            <p:nvPr/>
          </p:nvGrpSpPr>
          <p:grpSpPr>
            <a:xfrm rot="0">
              <a:off x="0" y="0"/>
              <a:ext cx="6048424" cy="1448000"/>
              <a:chOff x="0" y="0"/>
              <a:chExt cx="6048424" cy="1448000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6048375" cy="1448054"/>
              </a:xfrm>
              <a:custGeom>
                <a:avLst/>
                <a:gdLst/>
                <a:ahLst/>
                <a:cxnLst/>
                <a:rect r="r" b="b" t="t" l="l"/>
                <a:pathLst>
                  <a:path h="1448054" w="6048375">
                    <a:moveTo>
                      <a:pt x="0" y="0"/>
                    </a:moveTo>
                    <a:lnTo>
                      <a:pt x="6048375" y="0"/>
                    </a:lnTo>
                    <a:lnTo>
                      <a:pt x="6048375" y="1448054"/>
                    </a:lnTo>
                    <a:lnTo>
                      <a:pt x="0" y="1448054"/>
                    </a:lnTo>
                    <a:close/>
                  </a:path>
                </a:pathLst>
              </a:custGeom>
              <a:solidFill>
                <a:srgbClr val="0C343D">
                  <a:alpha val="31765"/>
                </a:srgbClr>
              </a:solidFill>
            </p:spPr>
          </p:sp>
          <p:sp>
            <p:nvSpPr>
              <p:cNvPr name="TextBox 14" id="14"/>
              <p:cNvSpPr txBox="true"/>
              <p:nvPr/>
            </p:nvSpPr>
            <p:spPr>
              <a:xfrm>
                <a:off x="0" y="0"/>
                <a:ext cx="6048424" cy="14480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359"/>
                  </a:lnSpc>
                </a:pPr>
                <a:r>
                  <a:rPr lang="en-US" b="true" sz="2799" spc="22">
                    <a:solidFill>
                      <a:srgbClr val="F3F3F3"/>
                    </a:solidFill>
                    <a:latin typeface="TT Phobos Bold"/>
                    <a:ea typeface="TT Phobos Bold"/>
                    <a:cs typeface="TT Phobos Bold"/>
                    <a:sym typeface="TT Phobos Bold"/>
                  </a:rPr>
                  <a:t>Sanjeeb Kumar Pothal</a:t>
                </a:r>
              </a:p>
            </p:txBody>
          </p:sp>
        </p:grpSp>
        <p:grpSp>
          <p:nvGrpSpPr>
            <p:cNvPr name="Group 15" id="15"/>
            <p:cNvGrpSpPr/>
            <p:nvPr/>
          </p:nvGrpSpPr>
          <p:grpSpPr>
            <a:xfrm rot="0">
              <a:off x="0" y="1229936"/>
              <a:ext cx="6048424" cy="1448000"/>
              <a:chOff x="0" y="0"/>
              <a:chExt cx="6048424" cy="1448000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6048375" cy="1448054"/>
              </a:xfrm>
              <a:custGeom>
                <a:avLst/>
                <a:gdLst/>
                <a:ahLst/>
                <a:cxnLst/>
                <a:rect r="r" b="b" t="t" l="l"/>
                <a:pathLst>
                  <a:path h="1448054" w="6048375">
                    <a:moveTo>
                      <a:pt x="0" y="0"/>
                    </a:moveTo>
                    <a:lnTo>
                      <a:pt x="6048375" y="0"/>
                    </a:lnTo>
                    <a:lnTo>
                      <a:pt x="6048375" y="1448054"/>
                    </a:lnTo>
                    <a:lnTo>
                      <a:pt x="0" y="1448054"/>
                    </a:lnTo>
                    <a:close/>
                  </a:path>
                </a:pathLst>
              </a:custGeom>
              <a:solidFill>
                <a:srgbClr val="0C343D">
                  <a:alpha val="31765"/>
                </a:srgbClr>
              </a:solidFill>
            </p:spPr>
          </p:sp>
          <p:sp>
            <p:nvSpPr>
              <p:cNvPr name="TextBox 17" id="17"/>
              <p:cNvSpPr txBox="true"/>
              <p:nvPr/>
            </p:nvSpPr>
            <p:spPr>
              <a:xfrm>
                <a:off x="0" y="0"/>
                <a:ext cx="6048424" cy="1448000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3359"/>
                  </a:lnSpc>
                </a:pPr>
                <a:r>
                  <a:rPr lang="en-US" b="true" sz="2799" spc="22">
                    <a:solidFill>
                      <a:srgbClr val="F3F3F3"/>
                    </a:solidFill>
                    <a:latin typeface="TT Phobos Bold"/>
                    <a:ea typeface="TT Phobos Bold"/>
                    <a:cs typeface="TT Phobos Bold"/>
                    <a:sym typeface="TT Phobos Bold"/>
                  </a:rPr>
                  <a:t>Regd: 2201020411</a:t>
                </a:r>
              </a:p>
            </p:txBody>
          </p:sp>
        </p:grpSp>
      </p:grpSp>
      <p:grpSp>
        <p:nvGrpSpPr>
          <p:cNvPr name="Group 18" id="18"/>
          <p:cNvGrpSpPr/>
          <p:nvPr/>
        </p:nvGrpSpPr>
        <p:grpSpPr>
          <a:xfrm rot="0">
            <a:off x="10221719" y="2499035"/>
            <a:ext cx="3822292" cy="3803050"/>
            <a:chOff x="0" y="0"/>
            <a:chExt cx="5096389" cy="5070733"/>
          </a:xfrm>
        </p:grpSpPr>
        <p:grpSp>
          <p:nvGrpSpPr>
            <p:cNvPr name="Group 19" id="19"/>
            <p:cNvGrpSpPr/>
            <p:nvPr/>
          </p:nvGrpSpPr>
          <p:grpSpPr>
            <a:xfrm rot="0">
              <a:off x="0" y="0"/>
              <a:ext cx="5096389" cy="5070733"/>
              <a:chOff x="0" y="0"/>
              <a:chExt cx="5096389" cy="5070733"/>
            </a:xfrm>
          </p:grpSpPr>
          <p:sp>
            <p:nvSpPr>
              <p:cNvPr name="Freeform 20" id="20"/>
              <p:cNvSpPr/>
              <p:nvPr/>
            </p:nvSpPr>
            <p:spPr>
              <a:xfrm flipH="false" flipV="false" rot="0">
                <a:off x="38100" y="38100"/>
                <a:ext cx="5020183" cy="4994529"/>
              </a:xfrm>
              <a:custGeom>
                <a:avLst/>
                <a:gdLst/>
                <a:ahLst/>
                <a:cxnLst/>
                <a:rect r="r" b="b" t="t" l="l"/>
                <a:pathLst>
                  <a:path h="4994529" w="5020183">
                    <a:moveTo>
                      <a:pt x="0" y="2497328"/>
                    </a:moveTo>
                    <a:cubicBezTo>
                      <a:pt x="0" y="1118108"/>
                      <a:pt x="1123823" y="0"/>
                      <a:pt x="2510155" y="0"/>
                    </a:cubicBezTo>
                    <a:cubicBezTo>
                      <a:pt x="3896487" y="0"/>
                      <a:pt x="5020183" y="1118108"/>
                      <a:pt x="5020183" y="2497328"/>
                    </a:cubicBezTo>
                    <a:cubicBezTo>
                      <a:pt x="5020183" y="3876548"/>
                      <a:pt x="3896360" y="4994529"/>
                      <a:pt x="2510155" y="4994529"/>
                    </a:cubicBezTo>
                    <a:cubicBezTo>
                      <a:pt x="1123950" y="4994529"/>
                      <a:pt x="0" y="3876421"/>
                      <a:pt x="0" y="2497328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FFFFFF">
                      <a:alpha val="0"/>
                    </a:srgbClr>
                  </a:gs>
                  <a:gs pos="61000">
                    <a:srgbClr val="FFFFFF">
                      <a:alpha val="0"/>
                    </a:srgbClr>
                  </a:gs>
                  <a:gs pos="100000">
                    <a:srgbClr val="5ED2F1">
                      <a:alpha val="100000"/>
                    </a:srgbClr>
                  </a:gs>
                </a:gsLst>
                <a:path path="circle">
                  <a:fillToRect l="50000" r="50000" t="50000" b="50000"/>
                </a:path>
              </a:gradFill>
            </p:spPr>
          </p:sp>
          <p:sp>
            <p:nvSpPr>
              <p:cNvPr name="Freeform 21" id="21"/>
              <p:cNvSpPr/>
              <p:nvPr/>
            </p:nvSpPr>
            <p:spPr>
              <a:xfrm flipH="false" flipV="false" rot="0">
                <a:off x="0" y="0"/>
                <a:ext cx="5096510" cy="5070856"/>
              </a:xfrm>
              <a:custGeom>
                <a:avLst/>
                <a:gdLst/>
                <a:ahLst/>
                <a:cxnLst/>
                <a:rect r="r" b="b" t="t" l="l"/>
                <a:pathLst>
                  <a:path h="5070856" w="5096510">
                    <a:moveTo>
                      <a:pt x="0" y="2535428"/>
                    </a:moveTo>
                    <a:cubicBezTo>
                      <a:pt x="0" y="1134999"/>
                      <a:pt x="1141095" y="0"/>
                      <a:pt x="2548255" y="0"/>
                    </a:cubicBezTo>
                    <a:lnTo>
                      <a:pt x="2548255" y="38100"/>
                    </a:lnTo>
                    <a:lnTo>
                      <a:pt x="2548255" y="0"/>
                    </a:lnTo>
                    <a:cubicBezTo>
                      <a:pt x="3955415" y="0"/>
                      <a:pt x="5096510" y="1134999"/>
                      <a:pt x="5096510" y="2535428"/>
                    </a:cubicBezTo>
                    <a:lnTo>
                      <a:pt x="5058410" y="2535428"/>
                    </a:lnTo>
                    <a:lnTo>
                      <a:pt x="5096510" y="2535428"/>
                    </a:lnTo>
                    <a:cubicBezTo>
                      <a:pt x="5096510" y="3935857"/>
                      <a:pt x="3955415" y="5070856"/>
                      <a:pt x="2548255" y="5070856"/>
                    </a:cubicBezTo>
                    <a:lnTo>
                      <a:pt x="2548255" y="5032756"/>
                    </a:lnTo>
                    <a:lnTo>
                      <a:pt x="2548255" y="5070856"/>
                    </a:lnTo>
                    <a:cubicBezTo>
                      <a:pt x="1141095" y="5070729"/>
                      <a:pt x="0" y="3935857"/>
                      <a:pt x="0" y="2535428"/>
                    </a:cubicBezTo>
                    <a:lnTo>
                      <a:pt x="38100" y="2535428"/>
                    </a:lnTo>
                    <a:lnTo>
                      <a:pt x="76200" y="2535428"/>
                    </a:lnTo>
                    <a:lnTo>
                      <a:pt x="38100" y="2535428"/>
                    </a:lnTo>
                    <a:lnTo>
                      <a:pt x="0" y="2535428"/>
                    </a:lnTo>
                    <a:moveTo>
                      <a:pt x="76200" y="2535428"/>
                    </a:moveTo>
                    <a:cubicBezTo>
                      <a:pt x="76200" y="2556510"/>
                      <a:pt x="59182" y="2573528"/>
                      <a:pt x="38100" y="2573528"/>
                    </a:cubicBezTo>
                    <a:cubicBezTo>
                      <a:pt x="17018" y="2573528"/>
                      <a:pt x="0" y="2556510"/>
                      <a:pt x="0" y="2535428"/>
                    </a:cubicBezTo>
                    <a:cubicBezTo>
                      <a:pt x="0" y="2514346"/>
                      <a:pt x="17018" y="2497328"/>
                      <a:pt x="38100" y="2497328"/>
                    </a:cubicBezTo>
                    <a:cubicBezTo>
                      <a:pt x="59182" y="2497328"/>
                      <a:pt x="76200" y="2514346"/>
                      <a:pt x="76200" y="2535428"/>
                    </a:cubicBezTo>
                    <a:cubicBezTo>
                      <a:pt x="76200" y="3893312"/>
                      <a:pt x="1182751" y="4994529"/>
                      <a:pt x="2548255" y="4994529"/>
                    </a:cubicBezTo>
                    <a:cubicBezTo>
                      <a:pt x="3913759" y="4994529"/>
                      <a:pt x="5020310" y="3893312"/>
                      <a:pt x="5020310" y="2535301"/>
                    </a:cubicBezTo>
                    <a:cubicBezTo>
                      <a:pt x="5020310" y="1177290"/>
                      <a:pt x="3913632" y="76200"/>
                      <a:pt x="2548255" y="76200"/>
                    </a:cubicBezTo>
                    <a:lnTo>
                      <a:pt x="2548255" y="38100"/>
                    </a:lnTo>
                    <a:lnTo>
                      <a:pt x="2548255" y="76200"/>
                    </a:lnTo>
                    <a:cubicBezTo>
                      <a:pt x="1182751" y="76200"/>
                      <a:pt x="76200" y="1177417"/>
                      <a:pt x="76200" y="2535428"/>
                    </a:cubicBezTo>
                    <a:close/>
                  </a:path>
                </a:pathLst>
              </a:custGeom>
              <a:solidFill>
                <a:srgbClr val="5ED2F1"/>
              </a:solidFill>
            </p:spPr>
          </p:sp>
        </p:grpSp>
        <p:sp>
          <p:nvSpPr>
            <p:cNvPr name="Freeform 22" id="22"/>
            <p:cNvSpPr/>
            <p:nvPr/>
          </p:nvSpPr>
          <p:spPr>
            <a:xfrm flipH="false" flipV="false" rot="0">
              <a:off x="386885" y="374305"/>
              <a:ext cx="4322123" cy="4322123"/>
            </a:xfrm>
            <a:custGeom>
              <a:avLst/>
              <a:gdLst/>
              <a:ahLst/>
              <a:cxnLst/>
              <a:rect r="r" b="b" t="t" l="l"/>
              <a:pathLst>
                <a:path h="4322123" w="4322123">
                  <a:moveTo>
                    <a:pt x="0" y="0"/>
                  </a:moveTo>
                  <a:lnTo>
                    <a:pt x="4322123" y="0"/>
                  </a:lnTo>
                  <a:lnTo>
                    <a:pt x="4322123" y="4322123"/>
                  </a:lnTo>
                  <a:lnTo>
                    <a:pt x="0" y="432212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0" t="0" r="0" b="0"/>
              </a:stretch>
            </a:blip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4243989" y="2499035"/>
            <a:ext cx="3822292" cy="3803050"/>
            <a:chOff x="0" y="0"/>
            <a:chExt cx="5096389" cy="5070733"/>
          </a:xfrm>
        </p:grpSpPr>
        <p:grpSp>
          <p:nvGrpSpPr>
            <p:cNvPr name="Group 24" id="24"/>
            <p:cNvGrpSpPr/>
            <p:nvPr/>
          </p:nvGrpSpPr>
          <p:grpSpPr>
            <a:xfrm rot="0">
              <a:off x="0" y="0"/>
              <a:ext cx="5096389" cy="5070733"/>
              <a:chOff x="0" y="0"/>
              <a:chExt cx="5096389" cy="5070733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38100" y="38100"/>
                <a:ext cx="5020183" cy="4994529"/>
              </a:xfrm>
              <a:custGeom>
                <a:avLst/>
                <a:gdLst/>
                <a:ahLst/>
                <a:cxnLst/>
                <a:rect r="r" b="b" t="t" l="l"/>
                <a:pathLst>
                  <a:path h="4994529" w="5020183">
                    <a:moveTo>
                      <a:pt x="0" y="2497328"/>
                    </a:moveTo>
                    <a:cubicBezTo>
                      <a:pt x="0" y="1118108"/>
                      <a:pt x="1123823" y="0"/>
                      <a:pt x="2510155" y="0"/>
                    </a:cubicBezTo>
                    <a:cubicBezTo>
                      <a:pt x="3896487" y="0"/>
                      <a:pt x="5020183" y="1118108"/>
                      <a:pt x="5020183" y="2497328"/>
                    </a:cubicBezTo>
                    <a:cubicBezTo>
                      <a:pt x="5020183" y="3876548"/>
                      <a:pt x="3896360" y="4994529"/>
                      <a:pt x="2510155" y="4994529"/>
                    </a:cubicBezTo>
                    <a:cubicBezTo>
                      <a:pt x="1123950" y="4994529"/>
                      <a:pt x="0" y="3876421"/>
                      <a:pt x="0" y="2497328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FFFFFF">
                      <a:alpha val="0"/>
                    </a:srgbClr>
                  </a:gs>
                  <a:gs pos="61000">
                    <a:srgbClr val="FFFFFF">
                      <a:alpha val="0"/>
                    </a:srgbClr>
                  </a:gs>
                  <a:gs pos="100000">
                    <a:srgbClr val="5ED2F1">
                      <a:alpha val="100000"/>
                    </a:srgbClr>
                  </a:gs>
                </a:gsLst>
                <a:path path="circle">
                  <a:fillToRect l="50000" r="50000" t="50000" b="50000"/>
                </a:path>
              </a:gradFill>
            </p:spPr>
          </p:sp>
          <p:sp>
            <p:nvSpPr>
              <p:cNvPr name="Freeform 26" id="26"/>
              <p:cNvSpPr/>
              <p:nvPr/>
            </p:nvSpPr>
            <p:spPr>
              <a:xfrm flipH="false" flipV="false" rot="0">
                <a:off x="0" y="0"/>
                <a:ext cx="5096510" cy="5070856"/>
              </a:xfrm>
              <a:custGeom>
                <a:avLst/>
                <a:gdLst/>
                <a:ahLst/>
                <a:cxnLst/>
                <a:rect r="r" b="b" t="t" l="l"/>
                <a:pathLst>
                  <a:path h="5070856" w="5096510">
                    <a:moveTo>
                      <a:pt x="0" y="2535428"/>
                    </a:moveTo>
                    <a:cubicBezTo>
                      <a:pt x="0" y="1134999"/>
                      <a:pt x="1141095" y="0"/>
                      <a:pt x="2548255" y="0"/>
                    </a:cubicBezTo>
                    <a:lnTo>
                      <a:pt x="2548255" y="38100"/>
                    </a:lnTo>
                    <a:lnTo>
                      <a:pt x="2548255" y="0"/>
                    </a:lnTo>
                    <a:cubicBezTo>
                      <a:pt x="3955415" y="0"/>
                      <a:pt x="5096510" y="1134999"/>
                      <a:pt x="5096510" y="2535428"/>
                    </a:cubicBezTo>
                    <a:lnTo>
                      <a:pt x="5058410" y="2535428"/>
                    </a:lnTo>
                    <a:lnTo>
                      <a:pt x="5096510" y="2535428"/>
                    </a:lnTo>
                    <a:cubicBezTo>
                      <a:pt x="5096510" y="3935857"/>
                      <a:pt x="3955415" y="5070856"/>
                      <a:pt x="2548255" y="5070856"/>
                    </a:cubicBezTo>
                    <a:lnTo>
                      <a:pt x="2548255" y="5032756"/>
                    </a:lnTo>
                    <a:lnTo>
                      <a:pt x="2548255" y="5070856"/>
                    </a:lnTo>
                    <a:cubicBezTo>
                      <a:pt x="1141095" y="5070729"/>
                      <a:pt x="0" y="3935857"/>
                      <a:pt x="0" y="2535428"/>
                    </a:cubicBezTo>
                    <a:lnTo>
                      <a:pt x="38100" y="2535428"/>
                    </a:lnTo>
                    <a:lnTo>
                      <a:pt x="76200" y="2535428"/>
                    </a:lnTo>
                    <a:lnTo>
                      <a:pt x="38100" y="2535428"/>
                    </a:lnTo>
                    <a:lnTo>
                      <a:pt x="0" y="2535428"/>
                    </a:lnTo>
                    <a:moveTo>
                      <a:pt x="76200" y="2535428"/>
                    </a:moveTo>
                    <a:cubicBezTo>
                      <a:pt x="76200" y="2556510"/>
                      <a:pt x="59182" y="2573528"/>
                      <a:pt x="38100" y="2573528"/>
                    </a:cubicBezTo>
                    <a:cubicBezTo>
                      <a:pt x="17018" y="2573528"/>
                      <a:pt x="0" y="2556510"/>
                      <a:pt x="0" y="2535428"/>
                    </a:cubicBezTo>
                    <a:cubicBezTo>
                      <a:pt x="0" y="2514346"/>
                      <a:pt x="17018" y="2497328"/>
                      <a:pt x="38100" y="2497328"/>
                    </a:cubicBezTo>
                    <a:cubicBezTo>
                      <a:pt x="59182" y="2497328"/>
                      <a:pt x="76200" y="2514346"/>
                      <a:pt x="76200" y="2535428"/>
                    </a:cubicBezTo>
                    <a:cubicBezTo>
                      <a:pt x="76200" y="3893312"/>
                      <a:pt x="1182751" y="4994529"/>
                      <a:pt x="2548255" y="4994529"/>
                    </a:cubicBezTo>
                    <a:cubicBezTo>
                      <a:pt x="3913759" y="4994529"/>
                      <a:pt x="5020310" y="3893312"/>
                      <a:pt x="5020310" y="2535301"/>
                    </a:cubicBezTo>
                    <a:cubicBezTo>
                      <a:pt x="5020310" y="1177290"/>
                      <a:pt x="3913632" y="76200"/>
                      <a:pt x="2548255" y="76200"/>
                    </a:cubicBezTo>
                    <a:lnTo>
                      <a:pt x="2548255" y="38100"/>
                    </a:lnTo>
                    <a:lnTo>
                      <a:pt x="2548255" y="76200"/>
                    </a:lnTo>
                    <a:cubicBezTo>
                      <a:pt x="1182751" y="76200"/>
                      <a:pt x="76200" y="1177417"/>
                      <a:pt x="76200" y="2535428"/>
                    </a:cubicBezTo>
                    <a:close/>
                  </a:path>
                </a:pathLst>
              </a:custGeom>
              <a:solidFill>
                <a:srgbClr val="5ED2F1"/>
              </a:solidFill>
            </p:spPr>
          </p:sp>
        </p:grpSp>
        <p:sp>
          <p:nvSpPr>
            <p:cNvPr name="Freeform 27" id="27"/>
            <p:cNvSpPr/>
            <p:nvPr/>
          </p:nvSpPr>
          <p:spPr>
            <a:xfrm flipH="false" flipV="false" rot="0">
              <a:off x="338447" y="329927"/>
              <a:ext cx="4462643" cy="4462643"/>
            </a:xfrm>
            <a:custGeom>
              <a:avLst/>
              <a:gdLst/>
              <a:ahLst/>
              <a:cxnLst/>
              <a:rect r="r" b="b" t="t" l="l"/>
              <a:pathLst>
                <a:path h="4462643" w="4462643">
                  <a:moveTo>
                    <a:pt x="0" y="0"/>
                  </a:moveTo>
                  <a:lnTo>
                    <a:pt x="4462642" y="0"/>
                  </a:lnTo>
                  <a:lnTo>
                    <a:pt x="4462642" y="4462642"/>
                  </a:lnTo>
                  <a:lnTo>
                    <a:pt x="0" y="44626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0" t="0" r="0" b="0"/>
              </a:stretch>
            </a:blip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2349830" y="897548"/>
            <a:ext cx="13910829" cy="946200"/>
            <a:chOff x="0" y="0"/>
            <a:chExt cx="18547772" cy="1261600"/>
          </a:xfrm>
        </p:grpSpPr>
        <p:grpSp>
          <p:nvGrpSpPr>
            <p:cNvPr name="Group 29" id="29"/>
            <p:cNvGrpSpPr/>
            <p:nvPr/>
          </p:nvGrpSpPr>
          <p:grpSpPr>
            <a:xfrm rot="0">
              <a:off x="5012091" y="0"/>
              <a:ext cx="8093600" cy="1261600"/>
              <a:chOff x="0" y="0"/>
              <a:chExt cx="8093600" cy="1261600"/>
            </a:xfrm>
          </p:grpSpPr>
          <p:sp>
            <p:nvSpPr>
              <p:cNvPr name="Freeform 30" id="30"/>
              <p:cNvSpPr/>
              <p:nvPr/>
            </p:nvSpPr>
            <p:spPr>
              <a:xfrm flipH="false" flipV="false" rot="0">
                <a:off x="0" y="0"/>
                <a:ext cx="8093600" cy="1261600"/>
              </a:xfrm>
              <a:custGeom>
                <a:avLst/>
                <a:gdLst/>
                <a:ahLst/>
                <a:cxnLst/>
                <a:rect r="r" b="b" t="t" l="l"/>
                <a:pathLst>
                  <a:path h="1261600" w="8093600">
                    <a:moveTo>
                      <a:pt x="0" y="0"/>
                    </a:moveTo>
                    <a:lnTo>
                      <a:pt x="8093600" y="0"/>
                    </a:lnTo>
                    <a:lnTo>
                      <a:pt x="8093600" y="1261600"/>
                    </a:lnTo>
                    <a:lnTo>
                      <a:pt x="0" y="1261600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31" id="31"/>
              <p:cNvSpPr txBox="true"/>
              <p:nvPr/>
            </p:nvSpPr>
            <p:spPr>
              <a:xfrm>
                <a:off x="0" y="-9525"/>
                <a:ext cx="8093600" cy="1271125"/>
              </a:xfrm>
              <a:prstGeom prst="rect">
                <a:avLst/>
              </a:prstGeom>
            </p:spPr>
            <p:txBody>
              <a:bodyPr anchor="ctr" rtlCol="false" tIns="0" lIns="0" bIns="0" rIns="0"/>
              <a:lstStyle/>
              <a:p>
                <a:pPr algn="ctr">
                  <a:lnSpc>
                    <a:spcPts val="9600"/>
                  </a:lnSpc>
                </a:pPr>
                <a:r>
                  <a:rPr lang="en-US" b="true" sz="80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OUR TEAM</a:t>
                </a:r>
              </a:p>
            </p:txBody>
          </p:sp>
        </p:grpSp>
        <p:sp>
          <p:nvSpPr>
            <p:cNvPr name="Freeform 32" id="32"/>
            <p:cNvSpPr/>
            <p:nvPr/>
          </p:nvSpPr>
          <p:spPr>
            <a:xfrm flipH="false" flipV="false" rot="0">
              <a:off x="16068011" y="174869"/>
              <a:ext cx="2479761" cy="911863"/>
            </a:xfrm>
            <a:custGeom>
              <a:avLst/>
              <a:gdLst/>
              <a:ahLst/>
              <a:cxnLst/>
              <a:rect r="r" b="b" t="t" l="l"/>
              <a:pathLst>
                <a:path h="911863" w="2479761">
                  <a:moveTo>
                    <a:pt x="0" y="0"/>
                  </a:moveTo>
                  <a:lnTo>
                    <a:pt x="2479761" y="0"/>
                  </a:lnTo>
                  <a:lnTo>
                    <a:pt x="2479761" y="911862"/>
                  </a:lnTo>
                  <a:lnTo>
                    <a:pt x="0" y="9118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-5077" r="0" b="-5077"/>
              </a:stretch>
            </a:blipFill>
          </p:spPr>
        </p:sp>
        <p:sp>
          <p:nvSpPr>
            <p:cNvPr name="Freeform 33" id="33"/>
            <p:cNvSpPr/>
            <p:nvPr/>
          </p:nvSpPr>
          <p:spPr>
            <a:xfrm flipH="false" flipV="false" rot="-10800000">
              <a:off x="0" y="174869"/>
              <a:ext cx="2479761" cy="911863"/>
            </a:xfrm>
            <a:custGeom>
              <a:avLst/>
              <a:gdLst/>
              <a:ahLst/>
              <a:cxnLst/>
              <a:rect r="r" b="b" t="t" l="l"/>
              <a:pathLst>
                <a:path h="911863" w="2479761">
                  <a:moveTo>
                    <a:pt x="0" y="0"/>
                  </a:moveTo>
                  <a:lnTo>
                    <a:pt x="2479761" y="0"/>
                  </a:lnTo>
                  <a:lnTo>
                    <a:pt x="2479761" y="911862"/>
                  </a:lnTo>
                  <a:lnTo>
                    <a:pt x="0" y="9118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0" t="-5077" r="0" b="-5077"/>
              </a:stretch>
            </a:blipFill>
          </p:spPr>
        </p:sp>
      </p:grp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2392640" y="1158078"/>
            <a:ext cx="13502720" cy="5569872"/>
          </a:xfrm>
          <a:custGeom>
            <a:avLst/>
            <a:gdLst/>
            <a:ahLst/>
            <a:cxnLst/>
            <a:rect r="r" b="b" t="t" l="l"/>
            <a:pathLst>
              <a:path h="5569872" w="13502720">
                <a:moveTo>
                  <a:pt x="0" y="0"/>
                </a:moveTo>
                <a:lnTo>
                  <a:pt x="13502720" y="0"/>
                </a:lnTo>
                <a:lnTo>
                  <a:pt x="13502720" y="5569872"/>
                </a:lnTo>
                <a:lnTo>
                  <a:pt x="0" y="556987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527" y="2678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120888" y="4624853"/>
            <a:ext cx="8071800" cy="2587495"/>
            <a:chOff x="0" y="0"/>
            <a:chExt cx="10762400" cy="3449993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10762400" cy="3449993"/>
            </a:xfrm>
            <a:custGeom>
              <a:avLst/>
              <a:gdLst/>
              <a:ahLst/>
              <a:cxnLst/>
              <a:rect r="r" b="b" t="t" l="l"/>
              <a:pathLst>
                <a:path h="3449993" w="10762400">
                  <a:moveTo>
                    <a:pt x="0" y="0"/>
                  </a:moveTo>
                  <a:lnTo>
                    <a:pt x="10762400" y="0"/>
                  </a:lnTo>
                  <a:lnTo>
                    <a:pt x="10762400" y="3449993"/>
                  </a:lnTo>
                  <a:lnTo>
                    <a:pt x="0" y="34499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9525"/>
              <a:ext cx="10762400" cy="344046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8399"/>
                </a:lnSpc>
              </a:pP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PROBLEM VS. SOLUTION</a:t>
              </a:r>
            </a:p>
          </p:txBody>
        </p:sp>
      </p:grpSp>
      <p:grpSp>
        <p:nvGrpSpPr>
          <p:cNvPr name="Group 7" id="7"/>
          <p:cNvGrpSpPr/>
          <p:nvPr/>
        </p:nvGrpSpPr>
        <p:grpSpPr>
          <a:xfrm rot="0">
            <a:off x="5876999" y="2112506"/>
            <a:ext cx="6534000" cy="3299511"/>
            <a:chOff x="0" y="0"/>
            <a:chExt cx="8712000" cy="4399348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9" id="9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01</a:t>
              </a:r>
            </a:p>
          </p:txBody>
        </p:sp>
      </p:grpSp>
      <p:sp>
        <p:nvSpPr>
          <p:cNvPr name="Freeform 10" id="10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-5077" r="0" b="-5077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-5077" r="0" b="-5077"/>
            </a:stretch>
          </a:blipFill>
        </p:spPr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-5356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4066733" y="1861745"/>
            <a:ext cx="6846600" cy="1052400"/>
            <a:chOff x="0" y="0"/>
            <a:chExt cx="9128800" cy="1403200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9128800" cy="1403200"/>
            </a:xfrm>
            <a:custGeom>
              <a:avLst/>
              <a:gdLst/>
              <a:ahLst/>
              <a:cxnLst/>
              <a:rect r="r" b="b" t="t" l="l"/>
              <a:pathLst>
                <a:path h="1403200" w="9128800">
                  <a:moveTo>
                    <a:pt x="0" y="0"/>
                  </a:moveTo>
                  <a:lnTo>
                    <a:pt x="9128800" y="0"/>
                  </a:lnTo>
                  <a:lnTo>
                    <a:pt x="9128800" y="1403200"/>
                  </a:lnTo>
                  <a:lnTo>
                    <a:pt x="0" y="14032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0"/>
              <a:ext cx="9128800" cy="1403200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7200"/>
                </a:lnSpc>
              </a:pPr>
              <a:r>
                <a:rPr lang="en-US" b="true" sz="6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PROBLEM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7005482" y="8576340"/>
            <a:ext cx="127452" cy="42678"/>
            <a:chOff x="0" y="0"/>
            <a:chExt cx="169936" cy="56904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254"/>
              <a:ext cx="169672" cy="56642"/>
            </a:xfrm>
            <a:custGeom>
              <a:avLst/>
              <a:gdLst/>
              <a:ahLst/>
              <a:cxnLst/>
              <a:rect r="r" b="b" t="t" l="l"/>
              <a:pathLst>
                <a:path h="56642" w="169672">
                  <a:moveTo>
                    <a:pt x="169672" y="0"/>
                  </a:moveTo>
                  <a:lnTo>
                    <a:pt x="0" y="56642"/>
                  </a:lnTo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7032448" y="8649670"/>
            <a:ext cx="123572" cy="42678"/>
            <a:chOff x="0" y="0"/>
            <a:chExt cx="164763" cy="56904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254"/>
              <a:ext cx="164719" cy="56642"/>
            </a:xfrm>
            <a:custGeom>
              <a:avLst/>
              <a:gdLst/>
              <a:ahLst/>
              <a:cxnLst/>
              <a:rect r="r" b="b" t="t" l="l"/>
              <a:pathLst>
                <a:path h="56642" w="164719">
                  <a:moveTo>
                    <a:pt x="164719" y="0"/>
                  </a:moveTo>
                  <a:lnTo>
                    <a:pt x="0" y="56642"/>
                  </a:lnTo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1341450" y="3111627"/>
            <a:ext cx="12146850" cy="4063746"/>
            <a:chOff x="0" y="0"/>
            <a:chExt cx="16195800" cy="5418328"/>
          </a:xfrm>
        </p:grpSpPr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16195799" cy="5418328"/>
            </a:xfrm>
            <a:custGeom>
              <a:avLst/>
              <a:gdLst/>
              <a:ahLst/>
              <a:cxnLst/>
              <a:rect r="r" b="b" t="t" l="l"/>
              <a:pathLst>
                <a:path h="5418328" w="16195799">
                  <a:moveTo>
                    <a:pt x="0" y="0"/>
                  </a:moveTo>
                  <a:lnTo>
                    <a:pt x="16195799" y="0"/>
                  </a:lnTo>
                  <a:lnTo>
                    <a:pt x="16195799" y="5418328"/>
                  </a:lnTo>
                  <a:lnTo>
                    <a:pt x="0" y="541832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2" id="12"/>
            <p:cNvSpPr txBox="true"/>
            <p:nvPr/>
          </p:nvSpPr>
          <p:spPr>
            <a:xfrm>
              <a:off x="0" y="-266700"/>
              <a:ext cx="16195800" cy="5685028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Traditional lie det</a:t>
              </a: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ection (e.g., polygraph) is subjective and unreliable.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Conscious control of facial expressions can fool human observers.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Short duration of micro-expressions makes manual detection difficult.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Existing methods are time-consuming and require expert analysis.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High false positives in current detection systems.</a:t>
              </a:r>
            </a:p>
            <a:p>
              <a:pPr algn="just">
                <a:lnSpc>
                  <a:spcPts val="5599"/>
                </a:lnSpc>
              </a:pPr>
            </a:p>
          </p:txBody>
        </p:sp>
      </p:grpSp>
      <p:sp>
        <p:nvSpPr>
          <p:cNvPr name="Freeform 13" id="13"/>
          <p:cNvSpPr/>
          <p:nvPr/>
        </p:nvSpPr>
        <p:spPr>
          <a:xfrm flipH="false" flipV="false" rot="0">
            <a:off x="14437570" y="1974844"/>
            <a:ext cx="1872700" cy="1878954"/>
          </a:xfrm>
          <a:custGeom>
            <a:avLst/>
            <a:gdLst/>
            <a:ahLst/>
            <a:cxnLst/>
            <a:rect r="r" b="b" t="t" l="l"/>
            <a:pathLst>
              <a:path h="1878954" w="1872700">
                <a:moveTo>
                  <a:pt x="0" y="0"/>
                </a:moveTo>
                <a:lnTo>
                  <a:pt x="1872700" y="0"/>
                </a:lnTo>
                <a:lnTo>
                  <a:pt x="1872700" y="1878954"/>
                </a:lnTo>
                <a:lnTo>
                  <a:pt x="0" y="187895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14" id="14"/>
          <p:cNvGrpSpPr/>
          <p:nvPr/>
        </p:nvGrpSpPr>
        <p:grpSpPr>
          <a:xfrm rot="0">
            <a:off x="13920809" y="1461017"/>
            <a:ext cx="2906256" cy="2906256"/>
            <a:chOff x="0" y="0"/>
            <a:chExt cx="3875008" cy="3875008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3875024" cy="3875024"/>
            </a:xfrm>
            <a:custGeom>
              <a:avLst/>
              <a:gdLst/>
              <a:ahLst/>
              <a:cxnLst/>
              <a:rect r="r" b="b" t="t" l="l"/>
              <a:pathLst>
                <a:path h="3875024" w="3875024">
                  <a:moveTo>
                    <a:pt x="0" y="1937512"/>
                  </a:moveTo>
                  <a:cubicBezTo>
                    <a:pt x="0" y="867410"/>
                    <a:pt x="867410" y="0"/>
                    <a:pt x="1937512" y="0"/>
                  </a:cubicBezTo>
                  <a:lnTo>
                    <a:pt x="1937512" y="38100"/>
                  </a:lnTo>
                  <a:lnTo>
                    <a:pt x="1937512" y="0"/>
                  </a:lnTo>
                  <a:cubicBezTo>
                    <a:pt x="3007614" y="0"/>
                    <a:pt x="3875024" y="867410"/>
                    <a:pt x="3875024" y="1937512"/>
                  </a:cubicBezTo>
                  <a:lnTo>
                    <a:pt x="3836924" y="1937512"/>
                  </a:lnTo>
                  <a:lnTo>
                    <a:pt x="3875024" y="1937512"/>
                  </a:lnTo>
                  <a:cubicBezTo>
                    <a:pt x="3875024" y="3007614"/>
                    <a:pt x="3007614" y="3875024"/>
                    <a:pt x="1937512" y="3875024"/>
                  </a:cubicBezTo>
                  <a:lnTo>
                    <a:pt x="1937512" y="3836924"/>
                  </a:lnTo>
                  <a:lnTo>
                    <a:pt x="1937512" y="3875024"/>
                  </a:lnTo>
                  <a:cubicBezTo>
                    <a:pt x="867410" y="3875024"/>
                    <a:pt x="0" y="3007614"/>
                    <a:pt x="0" y="1937512"/>
                  </a:cubicBezTo>
                  <a:lnTo>
                    <a:pt x="38100" y="1937512"/>
                  </a:lnTo>
                  <a:lnTo>
                    <a:pt x="76200" y="1937512"/>
                  </a:lnTo>
                  <a:lnTo>
                    <a:pt x="38100" y="1937512"/>
                  </a:lnTo>
                  <a:lnTo>
                    <a:pt x="0" y="1937512"/>
                  </a:lnTo>
                  <a:moveTo>
                    <a:pt x="76200" y="1937512"/>
                  </a:moveTo>
                  <a:cubicBezTo>
                    <a:pt x="76200" y="1958594"/>
                    <a:pt x="59182" y="1975612"/>
                    <a:pt x="38100" y="1975612"/>
                  </a:cubicBezTo>
                  <a:cubicBezTo>
                    <a:pt x="17018" y="1975612"/>
                    <a:pt x="0" y="1958594"/>
                    <a:pt x="0" y="1937512"/>
                  </a:cubicBezTo>
                  <a:cubicBezTo>
                    <a:pt x="0" y="1916430"/>
                    <a:pt x="17018" y="1899412"/>
                    <a:pt x="38100" y="1899412"/>
                  </a:cubicBezTo>
                  <a:cubicBezTo>
                    <a:pt x="59182" y="1899412"/>
                    <a:pt x="76200" y="1916430"/>
                    <a:pt x="76200" y="1937512"/>
                  </a:cubicBezTo>
                  <a:cubicBezTo>
                    <a:pt x="76200" y="2965450"/>
                    <a:pt x="909574" y="3798824"/>
                    <a:pt x="1937512" y="3798824"/>
                  </a:cubicBezTo>
                  <a:cubicBezTo>
                    <a:pt x="2965450" y="3798824"/>
                    <a:pt x="3798824" y="2965450"/>
                    <a:pt x="3798824" y="1937512"/>
                  </a:cubicBezTo>
                  <a:cubicBezTo>
                    <a:pt x="3798824" y="909574"/>
                    <a:pt x="2965450" y="76200"/>
                    <a:pt x="1937512" y="76200"/>
                  </a:cubicBezTo>
                  <a:lnTo>
                    <a:pt x="1937512" y="38100"/>
                  </a:lnTo>
                  <a:lnTo>
                    <a:pt x="1937512" y="76200"/>
                  </a:lnTo>
                  <a:cubicBezTo>
                    <a:pt x="909574" y="76200"/>
                    <a:pt x="76200" y="909574"/>
                    <a:pt x="76200" y="1937512"/>
                  </a:cubicBezTo>
                  <a:close/>
                </a:path>
              </a:pathLst>
            </a:custGeom>
            <a:solidFill>
              <a:srgbClr val="81F5FF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3488300" y="1028700"/>
            <a:ext cx="3771000" cy="3771000"/>
            <a:chOff x="0" y="0"/>
            <a:chExt cx="5028000" cy="50280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50800" y="50800"/>
              <a:ext cx="4926457" cy="4926457"/>
            </a:xfrm>
            <a:custGeom>
              <a:avLst/>
              <a:gdLst/>
              <a:ahLst/>
              <a:cxnLst/>
              <a:rect r="r" b="b" t="t" l="l"/>
              <a:pathLst>
                <a:path h="4926457" w="4926457">
                  <a:moveTo>
                    <a:pt x="0" y="2463165"/>
                  </a:moveTo>
                  <a:cubicBezTo>
                    <a:pt x="0" y="1102868"/>
                    <a:pt x="1102868" y="0"/>
                    <a:pt x="2463165" y="0"/>
                  </a:cubicBezTo>
                  <a:cubicBezTo>
                    <a:pt x="3823462" y="0"/>
                    <a:pt x="4926457" y="1102868"/>
                    <a:pt x="4926457" y="2463165"/>
                  </a:cubicBezTo>
                  <a:cubicBezTo>
                    <a:pt x="4926457" y="3823462"/>
                    <a:pt x="3823589" y="4926457"/>
                    <a:pt x="2463165" y="4926457"/>
                  </a:cubicBezTo>
                  <a:cubicBezTo>
                    <a:pt x="1102741" y="4926457"/>
                    <a:pt x="0" y="3823589"/>
                    <a:pt x="0" y="2463165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0"/>
                  </a:srgbClr>
                </a:gs>
                <a:gs pos="61000">
                  <a:srgbClr val="FFFFFF">
                    <a:alpha val="0"/>
                  </a:srgbClr>
                </a:gs>
                <a:gs pos="100000">
                  <a:srgbClr val="5ED2F1">
                    <a:alpha val="100000"/>
                  </a:srgbClr>
                </a:gs>
              </a:gsLst>
              <a:path path="circle">
                <a:fillToRect l="50" r="99950" t="50" b="99950"/>
              </a:path>
              <a:tileRect r="0" l="-99900" b="0" t="-99900"/>
            </a:gra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5028057" cy="5028057"/>
            </a:xfrm>
            <a:custGeom>
              <a:avLst/>
              <a:gdLst/>
              <a:ahLst/>
              <a:cxnLst/>
              <a:rect r="r" b="b" t="t" l="l"/>
              <a:pathLst>
                <a:path h="5028057" w="5028057">
                  <a:moveTo>
                    <a:pt x="0" y="2513965"/>
                  </a:moveTo>
                  <a:cubicBezTo>
                    <a:pt x="0" y="1125601"/>
                    <a:pt x="1125601" y="0"/>
                    <a:pt x="2513965" y="0"/>
                  </a:cubicBezTo>
                  <a:lnTo>
                    <a:pt x="2513965" y="50800"/>
                  </a:lnTo>
                  <a:lnTo>
                    <a:pt x="2513965" y="0"/>
                  </a:lnTo>
                  <a:cubicBezTo>
                    <a:pt x="3902456" y="0"/>
                    <a:pt x="5028057" y="1125601"/>
                    <a:pt x="5028057" y="2513965"/>
                  </a:cubicBezTo>
                  <a:lnTo>
                    <a:pt x="4977257" y="2513965"/>
                  </a:lnTo>
                  <a:lnTo>
                    <a:pt x="5028057" y="2513965"/>
                  </a:lnTo>
                  <a:cubicBezTo>
                    <a:pt x="5028057" y="3902456"/>
                    <a:pt x="3902456" y="5027930"/>
                    <a:pt x="2514092" y="5027930"/>
                  </a:cubicBezTo>
                  <a:lnTo>
                    <a:pt x="2514092" y="4977130"/>
                  </a:lnTo>
                  <a:lnTo>
                    <a:pt x="2514092" y="5027930"/>
                  </a:lnTo>
                  <a:cubicBezTo>
                    <a:pt x="1125601" y="5028057"/>
                    <a:pt x="0" y="3902456"/>
                    <a:pt x="0" y="2513965"/>
                  </a:cubicBezTo>
                  <a:lnTo>
                    <a:pt x="50800" y="2513965"/>
                  </a:lnTo>
                  <a:lnTo>
                    <a:pt x="101600" y="2513965"/>
                  </a:lnTo>
                  <a:lnTo>
                    <a:pt x="50800" y="2513965"/>
                  </a:lnTo>
                  <a:lnTo>
                    <a:pt x="0" y="2513965"/>
                  </a:lnTo>
                  <a:moveTo>
                    <a:pt x="101600" y="2513965"/>
                  </a:moveTo>
                  <a:cubicBezTo>
                    <a:pt x="101600" y="2542032"/>
                    <a:pt x="78867" y="2564765"/>
                    <a:pt x="50800" y="2564765"/>
                  </a:cubicBezTo>
                  <a:cubicBezTo>
                    <a:pt x="22733" y="2564765"/>
                    <a:pt x="0" y="2542032"/>
                    <a:pt x="0" y="2513965"/>
                  </a:cubicBezTo>
                  <a:cubicBezTo>
                    <a:pt x="0" y="2485898"/>
                    <a:pt x="22733" y="2463165"/>
                    <a:pt x="50800" y="2463165"/>
                  </a:cubicBezTo>
                  <a:cubicBezTo>
                    <a:pt x="78867" y="2463165"/>
                    <a:pt x="101600" y="2485898"/>
                    <a:pt x="101600" y="2513965"/>
                  </a:cubicBezTo>
                  <a:cubicBezTo>
                    <a:pt x="101600" y="3846322"/>
                    <a:pt x="1181608" y="4926457"/>
                    <a:pt x="2513965" y="4926457"/>
                  </a:cubicBezTo>
                  <a:cubicBezTo>
                    <a:pt x="3846322" y="4926457"/>
                    <a:pt x="4926330" y="3846449"/>
                    <a:pt x="4926330" y="2514092"/>
                  </a:cubicBezTo>
                  <a:cubicBezTo>
                    <a:pt x="4926330" y="1181735"/>
                    <a:pt x="3846322" y="101600"/>
                    <a:pt x="2513965" y="101600"/>
                  </a:cubicBezTo>
                  <a:lnTo>
                    <a:pt x="2513965" y="50800"/>
                  </a:lnTo>
                  <a:lnTo>
                    <a:pt x="2513965" y="101600"/>
                  </a:lnTo>
                  <a:cubicBezTo>
                    <a:pt x="1181608" y="101600"/>
                    <a:pt x="101600" y="1181608"/>
                    <a:pt x="101600" y="2513965"/>
                  </a:cubicBezTo>
                  <a:close/>
                </a:path>
              </a:pathLst>
            </a:custGeom>
            <a:solidFill>
              <a:srgbClr val="81F5FF"/>
            </a:solidFill>
          </p:spPr>
        </p:sp>
      </p:grpSp>
      <p:sp>
        <p:nvSpPr>
          <p:cNvPr name="Freeform 19" id="19"/>
          <p:cNvSpPr/>
          <p:nvPr/>
        </p:nvSpPr>
        <p:spPr>
          <a:xfrm flipH="false" flipV="false" rot="0">
            <a:off x="11356717" y="1921826"/>
            <a:ext cx="1960133" cy="932240"/>
          </a:xfrm>
          <a:custGeom>
            <a:avLst/>
            <a:gdLst/>
            <a:ahLst/>
            <a:cxnLst/>
            <a:rect r="r" b="b" t="t" l="l"/>
            <a:pathLst>
              <a:path h="932240" w="1960133">
                <a:moveTo>
                  <a:pt x="0" y="0"/>
                </a:moveTo>
                <a:lnTo>
                  <a:pt x="1960133" y="0"/>
                </a:lnTo>
                <a:lnTo>
                  <a:pt x="1960133" y="932240"/>
                </a:lnTo>
                <a:lnTo>
                  <a:pt x="0" y="932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0">
            <a:off x="1658117" y="1921826"/>
            <a:ext cx="1960133" cy="932240"/>
          </a:xfrm>
          <a:custGeom>
            <a:avLst/>
            <a:gdLst/>
            <a:ahLst/>
            <a:cxnLst/>
            <a:rect r="r" b="b" t="t" l="l"/>
            <a:pathLst>
              <a:path h="932240" w="1960133">
                <a:moveTo>
                  <a:pt x="0" y="0"/>
                </a:moveTo>
                <a:lnTo>
                  <a:pt x="1960133" y="0"/>
                </a:lnTo>
                <a:lnTo>
                  <a:pt x="1960133" y="932240"/>
                </a:lnTo>
                <a:lnTo>
                  <a:pt x="0" y="9322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392300" y="3111627"/>
            <a:ext cx="11695950" cy="4063746"/>
            <a:chOff x="0" y="0"/>
            <a:chExt cx="15594600" cy="5418328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15594600" cy="5418328"/>
            </a:xfrm>
            <a:custGeom>
              <a:avLst/>
              <a:gdLst/>
              <a:ahLst/>
              <a:cxnLst/>
              <a:rect r="r" b="b" t="t" l="l"/>
              <a:pathLst>
                <a:path h="5418328" w="15594600">
                  <a:moveTo>
                    <a:pt x="0" y="0"/>
                  </a:moveTo>
                  <a:lnTo>
                    <a:pt x="15594600" y="0"/>
                  </a:lnTo>
                  <a:lnTo>
                    <a:pt x="15594600" y="5418328"/>
                  </a:lnTo>
                  <a:lnTo>
                    <a:pt x="0" y="541832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266700"/>
              <a:ext cx="15594600" cy="568502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Us</a:t>
              </a: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e Computer Vision to analyze micro-expressions frame-by-frame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AI models can detect subtle, rapid facial movements automatically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Objective and scalable detection, reducing human bias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Real-time analysis possible with modern hardware and algorithms</a:t>
              </a:r>
            </a:p>
            <a:p>
              <a:pPr algn="just" marL="604519" indent="-302260" lvl="1">
                <a:lnSpc>
                  <a:spcPts val="5599"/>
                </a:lnSpc>
                <a:buFont typeface="Arial"/>
                <a:buChar char="•"/>
              </a:pPr>
              <a:r>
                <a:rPr lang="en-US" b="true" sz="2799">
                  <a:solidFill>
                    <a:srgbClr val="FFFFFF"/>
                  </a:solidFill>
                  <a:latin typeface="Times New Roman Semi-Bold"/>
                  <a:ea typeface="Times New Roman Semi-Bold"/>
                  <a:cs typeface="Times New Roman Semi-Bold"/>
                  <a:sym typeface="Times New Roman Semi-Bold"/>
                </a:rPr>
                <a:t>Increased accuracy and consistency in lie detection scenarios</a:t>
              </a:r>
            </a:p>
            <a:p>
              <a:pPr algn="just">
                <a:lnSpc>
                  <a:spcPts val="5599"/>
                </a:lnSpc>
              </a:pPr>
            </a:p>
          </p:txBody>
        </p:sp>
      </p:grpSp>
      <p:sp>
        <p:nvSpPr>
          <p:cNvPr name="Freeform 6" id="6"/>
          <p:cNvSpPr/>
          <p:nvPr/>
        </p:nvSpPr>
        <p:spPr>
          <a:xfrm flipH="false" flipV="false" rot="0">
            <a:off x="14579310" y="2153538"/>
            <a:ext cx="1588980" cy="1521324"/>
          </a:xfrm>
          <a:custGeom>
            <a:avLst/>
            <a:gdLst/>
            <a:ahLst/>
            <a:cxnLst/>
            <a:rect r="r" b="b" t="t" l="l"/>
            <a:pathLst>
              <a:path h="1521324" w="1588980">
                <a:moveTo>
                  <a:pt x="0" y="0"/>
                </a:moveTo>
                <a:lnTo>
                  <a:pt x="1588980" y="0"/>
                </a:lnTo>
                <a:lnTo>
                  <a:pt x="1588980" y="1521324"/>
                </a:lnTo>
                <a:lnTo>
                  <a:pt x="0" y="15213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7" id="7"/>
          <p:cNvGrpSpPr/>
          <p:nvPr/>
        </p:nvGrpSpPr>
        <p:grpSpPr>
          <a:xfrm rot="0">
            <a:off x="13920673" y="1460925"/>
            <a:ext cx="2906550" cy="2906550"/>
            <a:chOff x="0" y="0"/>
            <a:chExt cx="3875400" cy="3875400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3875278" cy="3875405"/>
            </a:xfrm>
            <a:custGeom>
              <a:avLst/>
              <a:gdLst/>
              <a:ahLst/>
              <a:cxnLst/>
              <a:rect r="r" b="b" t="t" l="l"/>
              <a:pathLst>
                <a:path h="3875405" w="3875278">
                  <a:moveTo>
                    <a:pt x="0" y="1937639"/>
                  </a:moveTo>
                  <a:cubicBezTo>
                    <a:pt x="0" y="867537"/>
                    <a:pt x="867537" y="0"/>
                    <a:pt x="1937639" y="0"/>
                  </a:cubicBezTo>
                  <a:lnTo>
                    <a:pt x="1937639" y="38100"/>
                  </a:lnTo>
                  <a:lnTo>
                    <a:pt x="1937639" y="0"/>
                  </a:lnTo>
                  <a:cubicBezTo>
                    <a:pt x="3007741" y="0"/>
                    <a:pt x="3875278" y="867537"/>
                    <a:pt x="3875278" y="1937639"/>
                  </a:cubicBezTo>
                  <a:lnTo>
                    <a:pt x="3837178" y="1937639"/>
                  </a:lnTo>
                  <a:lnTo>
                    <a:pt x="3875278" y="1937639"/>
                  </a:lnTo>
                  <a:cubicBezTo>
                    <a:pt x="3875278" y="3007741"/>
                    <a:pt x="3007741" y="3875278"/>
                    <a:pt x="1937639" y="3875278"/>
                  </a:cubicBezTo>
                  <a:lnTo>
                    <a:pt x="1937639" y="3837178"/>
                  </a:lnTo>
                  <a:lnTo>
                    <a:pt x="1937639" y="3875278"/>
                  </a:lnTo>
                  <a:cubicBezTo>
                    <a:pt x="867537" y="3875405"/>
                    <a:pt x="0" y="3007868"/>
                    <a:pt x="0" y="1937639"/>
                  </a:cubicBezTo>
                  <a:lnTo>
                    <a:pt x="38100" y="1937639"/>
                  </a:lnTo>
                  <a:lnTo>
                    <a:pt x="76200" y="1937639"/>
                  </a:lnTo>
                  <a:lnTo>
                    <a:pt x="38100" y="1937639"/>
                  </a:lnTo>
                  <a:lnTo>
                    <a:pt x="0" y="1937639"/>
                  </a:lnTo>
                  <a:moveTo>
                    <a:pt x="76200" y="1937639"/>
                  </a:moveTo>
                  <a:cubicBezTo>
                    <a:pt x="76200" y="1958721"/>
                    <a:pt x="59182" y="1975739"/>
                    <a:pt x="38100" y="1975739"/>
                  </a:cubicBezTo>
                  <a:cubicBezTo>
                    <a:pt x="17018" y="1975739"/>
                    <a:pt x="0" y="1958721"/>
                    <a:pt x="0" y="1937639"/>
                  </a:cubicBezTo>
                  <a:cubicBezTo>
                    <a:pt x="0" y="1916557"/>
                    <a:pt x="17018" y="1899539"/>
                    <a:pt x="38100" y="1899539"/>
                  </a:cubicBezTo>
                  <a:cubicBezTo>
                    <a:pt x="59182" y="1899539"/>
                    <a:pt x="76200" y="1916557"/>
                    <a:pt x="76200" y="1937639"/>
                  </a:cubicBezTo>
                  <a:cubicBezTo>
                    <a:pt x="76200" y="2965704"/>
                    <a:pt x="909574" y="3799078"/>
                    <a:pt x="1937639" y="3799078"/>
                  </a:cubicBezTo>
                  <a:cubicBezTo>
                    <a:pt x="2965704" y="3799078"/>
                    <a:pt x="3799078" y="2965704"/>
                    <a:pt x="3799078" y="1937639"/>
                  </a:cubicBezTo>
                  <a:cubicBezTo>
                    <a:pt x="3799078" y="909574"/>
                    <a:pt x="2965831" y="76200"/>
                    <a:pt x="1937639" y="76200"/>
                  </a:cubicBezTo>
                  <a:lnTo>
                    <a:pt x="1937639" y="38100"/>
                  </a:lnTo>
                  <a:lnTo>
                    <a:pt x="1937639" y="76200"/>
                  </a:lnTo>
                  <a:cubicBezTo>
                    <a:pt x="909574" y="76200"/>
                    <a:pt x="76200" y="909574"/>
                    <a:pt x="76200" y="1937639"/>
                  </a:cubicBezTo>
                  <a:close/>
                </a:path>
              </a:pathLst>
            </a:custGeom>
            <a:solidFill>
              <a:srgbClr val="81F5FF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13488300" y="1028700"/>
            <a:ext cx="3771000" cy="3771000"/>
            <a:chOff x="0" y="0"/>
            <a:chExt cx="5028000" cy="5028000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50800" y="50800"/>
              <a:ext cx="4926457" cy="4926457"/>
            </a:xfrm>
            <a:custGeom>
              <a:avLst/>
              <a:gdLst/>
              <a:ahLst/>
              <a:cxnLst/>
              <a:rect r="r" b="b" t="t" l="l"/>
              <a:pathLst>
                <a:path h="4926457" w="4926457">
                  <a:moveTo>
                    <a:pt x="0" y="2463165"/>
                  </a:moveTo>
                  <a:cubicBezTo>
                    <a:pt x="0" y="1102868"/>
                    <a:pt x="1102868" y="0"/>
                    <a:pt x="2463165" y="0"/>
                  </a:cubicBezTo>
                  <a:cubicBezTo>
                    <a:pt x="3823462" y="0"/>
                    <a:pt x="4926457" y="1102868"/>
                    <a:pt x="4926457" y="2463165"/>
                  </a:cubicBezTo>
                  <a:cubicBezTo>
                    <a:pt x="4926457" y="3823462"/>
                    <a:pt x="3823589" y="4926457"/>
                    <a:pt x="2463165" y="4926457"/>
                  </a:cubicBezTo>
                  <a:cubicBezTo>
                    <a:pt x="1102741" y="4926457"/>
                    <a:pt x="0" y="3823589"/>
                    <a:pt x="0" y="2463165"/>
                  </a:cubicBezTo>
                  <a:close/>
                </a:path>
              </a:pathLst>
            </a:custGeom>
            <a:gradFill rotWithShape="true">
              <a:gsLst>
                <a:gs pos="0">
                  <a:srgbClr val="FFFFFF">
                    <a:alpha val="0"/>
                  </a:srgbClr>
                </a:gs>
                <a:gs pos="61000">
                  <a:srgbClr val="FFFFFF">
                    <a:alpha val="0"/>
                  </a:srgbClr>
                </a:gs>
                <a:gs pos="100000">
                  <a:srgbClr val="5ED2F1">
                    <a:alpha val="100000"/>
                  </a:srgbClr>
                </a:gs>
              </a:gsLst>
              <a:path path="circle">
                <a:fillToRect l="50" r="99950" t="50" b="99950"/>
              </a:path>
              <a:tileRect r="0" l="-99900" b="0" t="-99900"/>
            </a:gradFill>
          </p:spPr>
        </p:sp>
        <p:sp>
          <p:nvSpPr>
            <p:cNvPr name="Freeform 11" id="11"/>
            <p:cNvSpPr/>
            <p:nvPr/>
          </p:nvSpPr>
          <p:spPr>
            <a:xfrm flipH="false" flipV="false" rot="0">
              <a:off x="0" y="0"/>
              <a:ext cx="5028057" cy="5028057"/>
            </a:xfrm>
            <a:custGeom>
              <a:avLst/>
              <a:gdLst/>
              <a:ahLst/>
              <a:cxnLst/>
              <a:rect r="r" b="b" t="t" l="l"/>
              <a:pathLst>
                <a:path h="5028057" w="5028057">
                  <a:moveTo>
                    <a:pt x="0" y="2513965"/>
                  </a:moveTo>
                  <a:cubicBezTo>
                    <a:pt x="0" y="1125601"/>
                    <a:pt x="1125601" y="0"/>
                    <a:pt x="2513965" y="0"/>
                  </a:cubicBezTo>
                  <a:lnTo>
                    <a:pt x="2513965" y="50800"/>
                  </a:lnTo>
                  <a:lnTo>
                    <a:pt x="2513965" y="0"/>
                  </a:lnTo>
                  <a:cubicBezTo>
                    <a:pt x="3902456" y="0"/>
                    <a:pt x="5028057" y="1125601"/>
                    <a:pt x="5028057" y="2513965"/>
                  </a:cubicBezTo>
                  <a:lnTo>
                    <a:pt x="4977257" y="2513965"/>
                  </a:lnTo>
                  <a:lnTo>
                    <a:pt x="5028057" y="2513965"/>
                  </a:lnTo>
                  <a:cubicBezTo>
                    <a:pt x="5028057" y="3902456"/>
                    <a:pt x="3902456" y="5027930"/>
                    <a:pt x="2514092" y="5027930"/>
                  </a:cubicBezTo>
                  <a:lnTo>
                    <a:pt x="2514092" y="4977130"/>
                  </a:lnTo>
                  <a:lnTo>
                    <a:pt x="2514092" y="5027930"/>
                  </a:lnTo>
                  <a:cubicBezTo>
                    <a:pt x="1125601" y="5028057"/>
                    <a:pt x="0" y="3902456"/>
                    <a:pt x="0" y="2513965"/>
                  </a:cubicBezTo>
                  <a:lnTo>
                    <a:pt x="50800" y="2513965"/>
                  </a:lnTo>
                  <a:lnTo>
                    <a:pt x="101600" y="2513965"/>
                  </a:lnTo>
                  <a:lnTo>
                    <a:pt x="50800" y="2513965"/>
                  </a:lnTo>
                  <a:lnTo>
                    <a:pt x="0" y="2513965"/>
                  </a:lnTo>
                  <a:moveTo>
                    <a:pt x="101600" y="2513965"/>
                  </a:moveTo>
                  <a:cubicBezTo>
                    <a:pt x="101600" y="2542032"/>
                    <a:pt x="78867" y="2564765"/>
                    <a:pt x="50800" y="2564765"/>
                  </a:cubicBezTo>
                  <a:cubicBezTo>
                    <a:pt x="22733" y="2564765"/>
                    <a:pt x="0" y="2542032"/>
                    <a:pt x="0" y="2513965"/>
                  </a:cubicBezTo>
                  <a:cubicBezTo>
                    <a:pt x="0" y="2485898"/>
                    <a:pt x="22733" y="2463165"/>
                    <a:pt x="50800" y="2463165"/>
                  </a:cubicBezTo>
                  <a:cubicBezTo>
                    <a:pt x="78867" y="2463165"/>
                    <a:pt x="101600" y="2485898"/>
                    <a:pt x="101600" y="2513965"/>
                  </a:cubicBezTo>
                  <a:cubicBezTo>
                    <a:pt x="101600" y="3846322"/>
                    <a:pt x="1181608" y="4926457"/>
                    <a:pt x="2513965" y="4926457"/>
                  </a:cubicBezTo>
                  <a:cubicBezTo>
                    <a:pt x="3846322" y="4926457"/>
                    <a:pt x="4926330" y="3846449"/>
                    <a:pt x="4926330" y="2514092"/>
                  </a:cubicBezTo>
                  <a:cubicBezTo>
                    <a:pt x="4926330" y="1181735"/>
                    <a:pt x="3846322" y="101600"/>
                    <a:pt x="2513965" y="101600"/>
                  </a:cubicBezTo>
                  <a:lnTo>
                    <a:pt x="2513965" y="50800"/>
                  </a:lnTo>
                  <a:lnTo>
                    <a:pt x="2513965" y="101600"/>
                  </a:lnTo>
                  <a:cubicBezTo>
                    <a:pt x="1181608" y="101600"/>
                    <a:pt x="101600" y="1181608"/>
                    <a:pt x="101600" y="2513965"/>
                  </a:cubicBezTo>
                  <a:close/>
                </a:path>
              </a:pathLst>
            </a:custGeom>
            <a:solidFill>
              <a:srgbClr val="81F5FF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064183" y="1728054"/>
            <a:ext cx="6846600" cy="1319784"/>
            <a:chOff x="0" y="0"/>
            <a:chExt cx="9128800" cy="1759712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0" y="0"/>
              <a:ext cx="9128800" cy="1759712"/>
            </a:xfrm>
            <a:custGeom>
              <a:avLst/>
              <a:gdLst/>
              <a:ahLst/>
              <a:cxnLst/>
              <a:rect r="r" b="b" t="t" l="l"/>
              <a:pathLst>
                <a:path h="1759712" w="9128800">
                  <a:moveTo>
                    <a:pt x="0" y="0"/>
                  </a:moveTo>
                  <a:lnTo>
                    <a:pt x="9128800" y="0"/>
                  </a:lnTo>
                  <a:lnTo>
                    <a:pt x="9128800" y="1759712"/>
                  </a:lnTo>
                  <a:lnTo>
                    <a:pt x="0" y="175971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4" id="14"/>
            <p:cNvSpPr txBox="true"/>
            <p:nvPr/>
          </p:nvSpPr>
          <p:spPr>
            <a:xfrm>
              <a:off x="0" y="0"/>
              <a:ext cx="9128800" cy="1759712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ctr">
                <a:lnSpc>
                  <a:spcPts val="7200"/>
                </a:lnSpc>
              </a:pPr>
              <a:r>
                <a:rPr lang="en-US" b="true" sz="6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SOLUTION</a:t>
              </a:r>
            </a:p>
          </p:txBody>
        </p:sp>
      </p:grpSp>
      <p:sp>
        <p:nvSpPr>
          <p:cNvPr name="Freeform 15" id="15"/>
          <p:cNvSpPr/>
          <p:nvPr/>
        </p:nvSpPr>
        <p:spPr>
          <a:xfrm flipH="false" flipV="false" rot="0">
            <a:off x="11356717" y="1921826"/>
            <a:ext cx="1960133" cy="932240"/>
          </a:xfrm>
          <a:custGeom>
            <a:avLst/>
            <a:gdLst/>
            <a:ahLst/>
            <a:cxnLst/>
            <a:rect r="r" b="b" t="t" l="l"/>
            <a:pathLst>
              <a:path h="932240" w="1960133">
                <a:moveTo>
                  <a:pt x="0" y="0"/>
                </a:moveTo>
                <a:lnTo>
                  <a:pt x="1960133" y="0"/>
                </a:lnTo>
                <a:lnTo>
                  <a:pt x="1960133" y="932240"/>
                </a:lnTo>
                <a:lnTo>
                  <a:pt x="0" y="9322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1658117" y="1921826"/>
            <a:ext cx="1960133" cy="932240"/>
          </a:xfrm>
          <a:custGeom>
            <a:avLst/>
            <a:gdLst/>
            <a:ahLst/>
            <a:cxnLst/>
            <a:rect r="r" b="b" t="t" l="l"/>
            <a:pathLst>
              <a:path h="932240" w="1960133">
                <a:moveTo>
                  <a:pt x="0" y="0"/>
                </a:moveTo>
                <a:lnTo>
                  <a:pt x="1960133" y="0"/>
                </a:lnTo>
                <a:lnTo>
                  <a:pt x="1960133" y="932240"/>
                </a:lnTo>
                <a:lnTo>
                  <a:pt x="0" y="93224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527" y="2678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876999" y="2112506"/>
            <a:ext cx="6534000" cy="3299511"/>
            <a:chOff x="0" y="0"/>
            <a:chExt cx="8712000" cy="439934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02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3833965" y="4858163"/>
            <a:ext cx="10620096" cy="3644770"/>
            <a:chOff x="0" y="0"/>
            <a:chExt cx="14160128" cy="485969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4160128" cy="4859693"/>
            </a:xfrm>
            <a:custGeom>
              <a:avLst/>
              <a:gdLst/>
              <a:ahLst/>
              <a:cxnLst/>
              <a:rect r="r" b="b" t="t" l="l"/>
              <a:pathLst>
                <a:path h="4859693" w="14160128">
                  <a:moveTo>
                    <a:pt x="0" y="0"/>
                  </a:moveTo>
                  <a:lnTo>
                    <a:pt x="14160128" y="0"/>
                  </a:lnTo>
                  <a:lnTo>
                    <a:pt x="14160128" y="4859693"/>
                  </a:lnTo>
                  <a:lnTo>
                    <a:pt x="0" y="48596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0"/>
              <a:ext cx="14160128" cy="4859693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7799"/>
                </a:lnSpc>
              </a:pPr>
              <a:r>
                <a:rPr lang="en-US" b="true" sz="64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INTRODUCTION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1812050" y="2077387"/>
            <a:ext cx="5447250" cy="5447250"/>
            <a:chOff x="0" y="0"/>
            <a:chExt cx="7263000" cy="7263000"/>
          </a:xfrm>
        </p:grpSpPr>
        <p:grpSp>
          <p:nvGrpSpPr>
            <p:cNvPr name="Group 4" id="4"/>
            <p:cNvGrpSpPr/>
            <p:nvPr/>
          </p:nvGrpSpPr>
          <p:grpSpPr>
            <a:xfrm rot="0">
              <a:off x="0" y="0"/>
              <a:ext cx="7263000" cy="7263000"/>
              <a:chOff x="0" y="0"/>
              <a:chExt cx="13841600" cy="13841600"/>
            </a:xfrm>
          </p:grpSpPr>
          <p:sp>
            <p:nvSpPr>
              <p:cNvPr name="Freeform 5" id="5"/>
              <p:cNvSpPr/>
              <p:nvPr/>
            </p:nvSpPr>
            <p:spPr>
              <a:xfrm flipH="false" flipV="false" rot="0">
                <a:off x="101600" y="101600"/>
                <a:ext cx="13638276" cy="13638276"/>
              </a:xfrm>
              <a:custGeom>
                <a:avLst/>
                <a:gdLst/>
                <a:ahLst/>
                <a:cxnLst/>
                <a:rect r="r" b="b" t="t" l="l"/>
                <a:pathLst>
                  <a:path h="13638276" w="13638276">
                    <a:moveTo>
                      <a:pt x="0" y="6819138"/>
                    </a:moveTo>
                    <a:cubicBezTo>
                      <a:pt x="0" y="3053080"/>
                      <a:pt x="3053080" y="0"/>
                      <a:pt x="6819138" y="0"/>
                    </a:cubicBezTo>
                    <a:cubicBezTo>
                      <a:pt x="10585197" y="0"/>
                      <a:pt x="13638276" y="3053080"/>
                      <a:pt x="13638276" y="6819138"/>
                    </a:cubicBezTo>
                    <a:cubicBezTo>
                      <a:pt x="13638276" y="10585197"/>
                      <a:pt x="10585197" y="13638276"/>
                      <a:pt x="6819138" y="13638276"/>
                    </a:cubicBezTo>
                    <a:cubicBezTo>
                      <a:pt x="3053080" y="13638276"/>
                      <a:pt x="0" y="10585323"/>
                      <a:pt x="0" y="6819138"/>
                    </a:cubicBezTo>
                    <a:close/>
                  </a:path>
                </a:pathLst>
              </a:custGeom>
              <a:gradFill rotWithShape="true">
                <a:gsLst>
                  <a:gs pos="0">
                    <a:srgbClr val="FFFFFF">
                      <a:alpha val="0"/>
                    </a:srgbClr>
                  </a:gs>
                  <a:gs pos="65000">
                    <a:srgbClr val="FFFFFF">
                      <a:alpha val="0"/>
                    </a:srgbClr>
                  </a:gs>
                  <a:gs pos="100000">
                    <a:srgbClr val="5ED2F1">
                      <a:alpha val="100000"/>
                    </a:srgbClr>
                  </a:gs>
                </a:gsLst>
                <a:path path="circle">
                  <a:fillToRect l="50" r="99950" t="50" b="99950"/>
                </a:path>
                <a:tileRect r="0" l="-99900" b="0" t="-99900"/>
              </a:gradFill>
            </p:spPr>
          </p:sp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13841476" cy="13841603"/>
              </a:xfrm>
              <a:custGeom>
                <a:avLst/>
                <a:gdLst/>
                <a:ahLst/>
                <a:cxnLst/>
                <a:rect r="r" b="b" t="t" l="l"/>
                <a:pathLst>
                  <a:path h="13841603" w="13841476">
                    <a:moveTo>
                      <a:pt x="0" y="6920738"/>
                    </a:moveTo>
                    <a:cubicBezTo>
                      <a:pt x="0" y="3098546"/>
                      <a:pt x="3098546" y="0"/>
                      <a:pt x="6920738" y="0"/>
                    </a:cubicBezTo>
                    <a:lnTo>
                      <a:pt x="6920738" y="101600"/>
                    </a:lnTo>
                    <a:lnTo>
                      <a:pt x="6920738" y="0"/>
                    </a:lnTo>
                    <a:cubicBezTo>
                      <a:pt x="10742930" y="0"/>
                      <a:pt x="13841476" y="3098546"/>
                      <a:pt x="13841476" y="6920738"/>
                    </a:cubicBezTo>
                    <a:cubicBezTo>
                      <a:pt x="13841476" y="10742930"/>
                      <a:pt x="10742930" y="13841476"/>
                      <a:pt x="6920738" y="13841476"/>
                    </a:cubicBezTo>
                    <a:lnTo>
                      <a:pt x="6920738" y="13739876"/>
                    </a:lnTo>
                    <a:lnTo>
                      <a:pt x="6920738" y="13841476"/>
                    </a:lnTo>
                    <a:cubicBezTo>
                      <a:pt x="3098546" y="13841603"/>
                      <a:pt x="0" y="10743057"/>
                      <a:pt x="0" y="6920738"/>
                    </a:cubicBezTo>
                    <a:lnTo>
                      <a:pt x="101600" y="6920738"/>
                    </a:lnTo>
                    <a:lnTo>
                      <a:pt x="164592" y="7000494"/>
                    </a:lnTo>
                    <a:cubicBezTo>
                      <a:pt x="133985" y="7024624"/>
                      <a:pt x="92329" y="7029196"/>
                      <a:pt x="57277" y="7012178"/>
                    </a:cubicBezTo>
                    <a:cubicBezTo>
                      <a:pt x="22225" y="6995160"/>
                      <a:pt x="0" y="6959727"/>
                      <a:pt x="0" y="6920738"/>
                    </a:cubicBezTo>
                    <a:moveTo>
                      <a:pt x="203200" y="6920738"/>
                    </a:moveTo>
                    <a:lnTo>
                      <a:pt x="101600" y="6920738"/>
                    </a:lnTo>
                    <a:lnTo>
                      <a:pt x="38608" y="6840982"/>
                    </a:lnTo>
                    <a:cubicBezTo>
                      <a:pt x="69215" y="6816852"/>
                      <a:pt x="110871" y="6812280"/>
                      <a:pt x="145923" y="6829298"/>
                    </a:cubicBezTo>
                    <a:cubicBezTo>
                      <a:pt x="180975" y="6846316"/>
                      <a:pt x="203200" y="6881749"/>
                      <a:pt x="203200" y="6920738"/>
                    </a:cubicBezTo>
                    <a:cubicBezTo>
                      <a:pt x="203200" y="10630789"/>
                      <a:pt x="3210814" y="13638276"/>
                      <a:pt x="6920738" y="13638276"/>
                    </a:cubicBezTo>
                    <a:cubicBezTo>
                      <a:pt x="10630662" y="13638276"/>
                      <a:pt x="13638276" y="10630662"/>
                      <a:pt x="13638276" y="6920738"/>
                    </a:cubicBezTo>
                    <a:lnTo>
                      <a:pt x="13739876" y="6920738"/>
                    </a:lnTo>
                    <a:lnTo>
                      <a:pt x="13638276" y="6920738"/>
                    </a:lnTo>
                    <a:cubicBezTo>
                      <a:pt x="13638403" y="3210814"/>
                      <a:pt x="10630789" y="203200"/>
                      <a:pt x="6920738" y="203200"/>
                    </a:cubicBezTo>
                    <a:lnTo>
                      <a:pt x="6920738" y="101600"/>
                    </a:lnTo>
                    <a:lnTo>
                      <a:pt x="6920738" y="203200"/>
                    </a:lnTo>
                    <a:cubicBezTo>
                      <a:pt x="3210814" y="203200"/>
                      <a:pt x="203200" y="3210814"/>
                      <a:pt x="203200" y="6920738"/>
                    </a:cubicBezTo>
                    <a:close/>
                  </a:path>
                </a:pathLst>
              </a:custGeom>
              <a:solidFill>
                <a:srgbClr val="81F5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0">
              <a:off x="860641" y="852153"/>
              <a:ext cx="5557966" cy="5557966"/>
              <a:chOff x="0" y="0"/>
              <a:chExt cx="10592200" cy="10592200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10592181" cy="10592308"/>
              </a:xfrm>
              <a:custGeom>
                <a:avLst/>
                <a:gdLst/>
                <a:ahLst/>
                <a:cxnLst/>
                <a:rect r="r" b="b" t="t" l="l"/>
                <a:pathLst>
                  <a:path h="10592308" w="10592181">
                    <a:moveTo>
                      <a:pt x="0" y="5296154"/>
                    </a:moveTo>
                    <a:cubicBezTo>
                      <a:pt x="0" y="2371090"/>
                      <a:pt x="2371090" y="0"/>
                      <a:pt x="5296154" y="0"/>
                    </a:cubicBezTo>
                    <a:lnTo>
                      <a:pt x="5296154" y="38100"/>
                    </a:lnTo>
                    <a:lnTo>
                      <a:pt x="5296154" y="0"/>
                    </a:lnTo>
                    <a:cubicBezTo>
                      <a:pt x="8221091" y="0"/>
                      <a:pt x="10592181" y="2371090"/>
                      <a:pt x="10592181" y="5296154"/>
                    </a:cubicBezTo>
                    <a:lnTo>
                      <a:pt x="10554081" y="5296154"/>
                    </a:lnTo>
                    <a:lnTo>
                      <a:pt x="10592181" y="5296154"/>
                    </a:lnTo>
                    <a:cubicBezTo>
                      <a:pt x="10592181" y="8221091"/>
                      <a:pt x="8221091" y="10592308"/>
                      <a:pt x="5296028" y="10592308"/>
                    </a:cubicBezTo>
                    <a:lnTo>
                      <a:pt x="5296028" y="10554208"/>
                    </a:lnTo>
                    <a:lnTo>
                      <a:pt x="5296028" y="10592308"/>
                    </a:lnTo>
                    <a:cubicBezTo>
                      <a:pt x="2371090" y="10592181"/>
                      <a:pt x="0" y="8221091"/>
                      <a:pt x="0" y="5296154"/>
                    </a:cubicBezTo>
                    <a:lnTo>
                      <a:pt x="38100" y="5296154"/>
                    </a:lnTo>
                    <a:lnTo>
                      <a:pt x="76200" y="5296154"/>
                    </a:lnTo>
                    <a:lnTo>
                      <a:pt x="38100" y="5296154"/>
                    </a:lnTo>
                    <a:lnTo>
                      <a:pt x="0" y="5296154"/>
                    </a:lnTo>
                    <a:moveTo>
                      <a:pt x="76200" y="5296154"/>
                    </a:moveTo>
                    <a:cubicBezTo>
                      <a:pt x="76200" y="5317236"/>
                      <a:pt x="59182" y="5334254"/>
                      <a:pt x="38100" y="5334254"/>
                    </a:cubicBezTo>
                    <a:cubicBezTo>
                      <a:pt x="17018" y="5334254"/>
                      <a:pt x="0" y="5317236"/>
                      <a:pt x="0" y="5296154"/>
                    </a:cubicBezTo>
                    <a:cubicBezTo>
                      <a:pt x="0" y="5275072"/>
                      <a:pt x="17018" y="5258054"/>
                      <a:pt x="38100" y="5258054"/>
                    </a:cubicBezTo>
                    <a:cubicBezTo>
                      <a:pt x="59182" y="5258054"/>
                      <a:pt x="76200" y="5275072"/>
                      <a:pt x="76200" y="5296154"/>
                    </a:cubicBezTo>
                    <a:cubicBezTo>
                      <a:pt x="76200" y="8179054"/>
                      <a:pt x="2413254" y="10516108"/>
                      <a:pt x="5296154" y="10516108"/>
                    </a:cubicBezTo>
                    <a:cubicBezTo>
                      <a:pt x="8179053" y="10516108"/>
                      <a:pt x="10515981" y="8178927"/>
                      <a:pt x="10515981" y="5296154"/>
                    </a:cubicBezTo>
                    <a:cubicBezTo>
                      <a:pt x="10515981" y="2413381"/>
                      <a:pt x="8178927" y="76200"/>
                      <a:pt x="5296154" y="76200"/>
                    </a:cubicBezTo>
                    <a:lnTo>
                      <a:pt x="5296154" y="38100"/>
                    </a:lnTo>
                    <a:lnTo>
                      <a:pt x="5296154" y="76200"/>
                    </a:lnTo>
                    <a:cubicBezTo>
                      <a:pt x="2413254" y="76200"/>
                      <a:pt x="76200" y="2413254"/>
                      <a:pt x="76200" y="5296154"/>
                    </a:cubicBezTo>
                    <a:close/>
                  </a:path>
                </a:pathLst>
              </a:custGeom>
              <a:solidFill>
                <a:srgbClr val="81F5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1028700" y="1731041"/>
            <a:ext cx="10783350" cy="6139942"/>
            <a:chOff x="0" y="0"/>
            <a:chExt cx="14377800" cy="8186589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14377800" cy="8186589"/>
            </a:xfrm>
            <a:custGeom>
              <a:avLst/>
              <a:gdLst/>
              <a:ahLst/>
              <a:cxnLst/>
              <a:rect r="r" b="b" t="t" l="l"/>
              <a:pathLst>
                <a:path h="8186589" w="14377800">
                  <a:moveTo>
                    <a:pt x="0" y="0"/>
                  </a:moveTo>
                  <a:lnTo>
                    <a:pt x="14377800" y="0"/>
                  </a:lnTo>
                  <a:lnTo>
                    <a:pt x="14377800" y="8186589"/>
                  </a:lnTo>
                  <a:lnTo>
                    <a:pt x="0" y="8186589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-123825"/>
              <a:ext cx="14377800" cy="8310414"/>
            </a:xfrm>
            <a:prstGeom prst="rect">
              <a:avLst/>
            </a:prstGeom>
          </p:spPr>
          <p:txBody>
            <a:bodyPr anchor="ctr" rtlCol="false" tIns="0" lIns="0" bIns="0" rIns="0"/>
            <a:lstStyle/>
            <a:p>
              <a:pPr algn="just" marL="690877" indent="-345439" lvl="1">
                <a:lnSpc>
                  <a:spcPts val="4415"/>
                </a:lnSpc>
                <a:buFont typeface="Arial"/>
                <a:buChar char="•"/>
              </a:pPr>
              <a:r>
                <a:rPr lang="en-US" b="true" sz="3199">
                  <a:solidFill>
                    <a:srgbClr val="FFFFFF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Micro-expressions are brief, involuntary facial expressions that last only 1/25 to 1/5 of a second.</a:t>
              </a:r>
            </a:p>
            <a:p>
              <a:pPr algn="just" marL="690877" indent="-345439" lvl="1">
                <a:lnSpc>
                  <a:spcPts val="4415"/>
                </a:lnSpc>
                <a:buFont typeface="Arial"/>
                <a:buChar char="•"/>
              </a:pPr>
              <a:r>
                <a:rPr lang="en-US" b="true" sz="3199">
                  <a:solidFill>
                    <a:srgbClr val="FFFFFF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They r</a:t>
              </a:r>
              <a:r>
                <a:rPr lang="en-US" b="true" sz="3199">
                  <a:solidFill>
                    <a:srgbClr val="FFFFFF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eveal a person's true emotions, even when they try to hide or fake them.</a:t>
              </a:r>
            </a:p>
            <a:p>
              <a:pPr algn="just" marL="690877" indent="-345439" lvl="1">
                <a:lnSpc>
                  <a:spcPts val="4415"/>
                </a:lnSpc>
                <a:buFont typeface="Arial"/>
                <a:buChar char="•"/>
              </a:pPr>
              <a:r>
                <a:rPr lang="en-US" b="true" sz="3199">
                  <a:solidFill>
                    <a:srgbClr val="FFFFFF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Common in high-</a:t>
              </a:r>
              <a:r>
                <a:rPr lang="en-US" b="true" sz="3199">
                  <a:solidFill>
                    <a:srgbClr val="FFFFFF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stress or emotionally intense situations, such as interrogations or interviews.</a:t>
              </a:r>
            </a:p>
            <a:p>
              <a:pPr algn="just" marL="690877" indent="-345439" lvl="1">
                <a:lnSpc>
                  <a:spcPts val="4415"/>
                </a:lnSpc>
                <a:buFont typeface="Arial"/>
                <a:buChar char="•"/>
              </a:pPr>
              <a:r>
                <a:rPr lang="en-US" b="true" sz="3199">
                  <a:solidFill>
                    <a:srgbClr val="FFFFFF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Linked to six universal emotions: happiness, sadness, fear, anger, surprise, and disgust.</a:t>
              </a:r>
            </a:p>
            <a:p>
              <a:pPr algn="just" marL="690877" indent="-345439" lvl="1">
                <a:lnSpc>
                  <a:spcPts val="4415"/>
                </a:lnSpc>
                <a:buFont typeface="Arial"/>
                <a:buChar char="•"/>
              </a:pPr>
              <a:r>
                <a:rPr lang="en-US" b="true" sz="3199">
                  <a:solidFill>
                    <a:srgbClr val="FFFFFF"/>
                  </a:solidFill>
                  <a:latin typeface="Times New Roman Medium"/>
                  <a:ea typeface="Times New Roman Medium"/>
                  <a:cs typeface="Times New Roman Medium"/>
                  <a:sym typeface="Times New Roman Medium"/>
                </a:rPr>
                <a:t>First studied and classified by psychologist Paul Ekman, a pioneer in emotion research.</a:t>
              </a:r>
            </a:p>
            <a:p>
              <a:pPr algn="just">
                <a:lnSpc>
                  <a:spcPts val="4415"/>
                </a:lnSpc>
              </a:pP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7324275" y="7524637"/>
            <a:ext cx="5681984" cy="1020080"/>
            <a:chOff x="0" y="0"/>
            <a:chExt cx="7575979" cy="1360106"/>
          </a:xfrm>
        </p:grpSpPr>
        <p:grpSp>
          <p:nvGrpSpPr>
            <p:cNvPr name="Group 13" id="13"/>
            <p:cNvGrpSpPr/>
            <p:nvPr/>
          </p:nvGrpSpPr>
          <p:grpSpPr>
            <a:xfrm rot="-10800000">
              <a:off x="0" y="0"/>
              <a:ext cx="7575979" cy="933803"/>
              <a:chOff x="0" y="0"/>
              <a:chExt cx="7575979" cy="933803"/>
            </a:xfrm>
          </p:grpSpPr>
          <p:sp>
            <p:nvSpPr>
              <p:cNvPr name="Freeform 14" id="14"/>
              <p:cNvSpPr/>
              <p:nvPr/>
            </p:nvSpPr>
            <p:spPr>
              <a:xfrm flipH="false" flipV="false" rot="0">
                <a:off x="14097" y="8890"/>
                <a:ext cx="7523607" cy="924687"/>
              </a:xfrm>
              <a:custGeom>
                <a:avLst/>
                <a:gdLst/>
                <a:ahLst/>
                <a:cxnLst/>
                <a:rect r="r" b="b" t="t" l="l"/>
                <a:pathLst>
                  <a:path h="924687" w="7523607">
                    <a:moveTo>
                      <a:pt x="48514" y="0"/>
                    </a:moveTo>
                    <a:lnTo>
                      <a:pt x="1086485" y="857250"/>
                    </a:lnTo>
                    <a:lnTo>
                      <a:pt x="1062228" y="886587"/>
                    </a:lnTo>
                    <a:lnTo>
                      <a:pt x="1062228" y="848487"/>
                    </a:lnTo>
                    <a:lnTo>
                      <a:pt x="7523607" y="848487"/>
                    </a:lnTo>
                    <a:lnTo>
                      <a:pt x="7523607" y="924687"/>
                    </a:lnTo>
                    <a:lnTo>
                      <a:pt x="1062228" y="924687"/>
                    </a:lnTo>
                    <a:cubicBezTo>
                      <a:pt x="1053338" y="924687"/>
                      <a:pt x="1044829" y="921639"/>
                      <a:pt x="1037971" y="915924"/>
                    </a:cubicBezTo>
                    <a:lnTo>
                      <a:pt x="0" y="58801"/>
                    </a:lnTo>
                    <a:close/>
                  </a:path>
                </a:pathLst>
              </a:custGeom>
              <a:solidFill>
                <a:srgbClr val="5ED2F1"/>
              </a:solidFill>
            </p:spPr>
          </p:sp>
        </p:grpSp>
        <p:sp>
          <p:nvSpPr>
            <p:cNvPr name="Freeform 15" id="15"/>
            <p:cNvSpPr/>
            <p:nvPr/>
          </p:nvSpPr>
          <p:spPr>
            <a:xfrm flipH="false" flipV="false" rot="0">
              <a:off x="312399" y="757867"/>
              <a:ext cx="5463812" cy="602240"/>
            </a:xfrm>
            <a:custGeom>
              <a:avLst/>
              <a:gdLst/>
              <a:ahLst/>
              <a:cxnLst/>
              <a:rect r="r" b="b" t="t" l="l"/>
              <a:pathLst>
                <a:path h="602240" w="5463812">
                  <a:moveTo>
                    <a:pt x="0" y="0"/>
                  </a:moveTo>
                  <a:lnTo>
                    <a:pt x="5463812" y="0"/>
                  </a:lnTo>
                  <a:lnTo>
                    <a:pt x="5463812" y="602239"/>
                  </a:lnTo>
                  <a:lnTo>
                    <a:pt x="0" y="6022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 l="0" t="0" r="0" b="0"/>
              </a:stretch>
            </a:blip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12614894" y="2880231"/>
            <a:ext cx="3841561" cy="3841561"/>
            <a:chOff x="0" y="0"/>
            <a:chExt cx="812800" cy="8128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33505" t="0" r="0" b="0"/>
              </a:stretch>
            </a:blipFill>
          </p:spPr>
        </p:sp>
      </p:grp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0000">
                <a:alpha val="100000"/>
              </a:srgbClr>
            </a:gs>
            <a:gs pos="50000">
              <a:srgbClr val="241441">
                <a:alpha val="100000"/>
              </a:srgbClr>
            </a:gs>
            <a:gs pos="100000">
              <a:srgbClr val="000000">
                <a:alpha val="100000"/>
              </a:srgbClr>
            </a:gs>
          </a:gsLst>
          <a:lin ang="54007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-9527" y="2678"/>
            <a:ext cx="18287998" cy="10287000"/>
          </a:xfrm>
          <a:custGeom>
            <a:avLst/>
            <a:gdLst/>
            <a:ahLst/>
            <a:cxnLst/>
            <a:rect r="r" b="b" t="t" l="l"/>
            <a:pathLst>
              <a:path h="10287000" w="18287998">
                <a:moveTo>
                  <a:pt x="0" y="0"/>
                </a:moveTo>
                <a:lnTo>
                  <a:pt x="18287998" y="0"/>
                </a:lnTo>
                <a:lnTo>
                  <a:pt x="18287998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-474" r="0" b="-474"/>
            </a:stretch>
          </a:blipFill>
        </p:spPr>
      </p:sp>
      <p:grpSp>
        <p:nvGrpSpPr>
          <p:cNvPr name="Group 4" id="4"/>
          <p:cNvGrpSpPr/>
          <p:nvPr/>
        </p:nvGrpSpPr>
        <p:grpSpPr>
          <a:xfrm rot="0">
            <a:off x="5876999" y="2112506"/>
            <a:ext cx="6534000" cy="3299511"/>
            <a:chOff x="0" y="0"/>
            <a:chExt cx="8712000" cy="4399348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8712000" cy="4399348"/>
            </a:xfrm>
            <a:custGeom>
              <a:avLst/>
              <a:gdLst/>
              <a:ahLst/>
              <a:cxnLst/>
              <a:rect r="r" b="b" t="t" l="l"/>
              <a:pathLst>
                <a:path h="4399348" w="8712000">
                  <a:moveTo>
                    <a:pt x="0" y="0"/>
                  </a:moveTo>
                  <a:lnTo>
                    <a:pt x="8712000" y="0"/>
                  </a:lnTo>
                  <a:lnTo>
                    <a:pt x="8712000" y="4399348"/>
                  </a:lnTo>
                  <a:lnTo>
                    <a:pt x="0" y="439934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0"/>
              <a:ext cx="8712000" cy="4399348"/>
            </a:xfrm>
            <a:prstGeom prst="rect">
              <a:avLst/>
            </a:prstGeom>
          </p:spPr>
          <p:txBody>
            <a:bodyPr anchor="b" rtlCol="false" tIns="0" lIns="0" bIns="0" rIns="0"/>
            <a:lstStyle/>
            <a:p>
              <a:pPr algn="ctr">
                <a:lnSpc>
                  <a:spcPts val="18000"/>
                </a:lnSpc>
              </a:pPr>
              <a:r>
                <a:rPr lang="en-US" b="true" sz="15000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03</a:t>
              </a:r>
            </a:p>
          </p:txBody>
        </p:sp>
      </p:grpSp>
      <p:sp>
        <p:nvSpPr>
          <p:cNvPr name="Freeform 7" id="7"/>
          <p:cNvSpPr/>
          <p:nvPr/>
        </p:nvSpPr>
        <p:spPr>
          <a:xfrm flipH="false" flipV="false" rot="0">
            <a:off x="2117103" y="1262323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117103" y="8381239"/>
            <a:ext cx="14053820" cy="643438"/>
          </a:xfrm>
          <a:custGeom>
            <a:avLst/>
            <a:gdLst/>
            <a:ahLst/>
            <a:cxnLst/>
            <a:rect r="r" b="b" t="t" l="l"/>
            <a:pathLst>
              <a:path h="643438" w="14053820">
                <a:moveTo>
                  <a:pt x="0" y="0"/>
                </a:moveTo>
                <a:lnTo>
                  <a:pt x="14053820" y="0"/>
                </a:lnTo>
                <a:lnTo>
                  <a:pt x="14053820" y="643438"/>
                </a:lnTo>
                <a:lnTo>
                  <a:pt x="0" y="6434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5697248" y="8865492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5697248" y="1080968"/>
            <a:ext cx="6919078" cy="328592"/>
          </a:xfrm>
          <a:custGeom>
            <a:avLst/>
            <a:gdLst/>
            <a:ahLst/>
            <a:cxnLst/>
            <a:rect r="r" b="b" t="t" l="l"/>
            <a:pathLst>
              <a:path h="328592" w="6919078">
                <a:moveTo>
                  <a:pt x="0" y="0"/>
                </a:moveTo>
                <a:lnTo>
                  <a:pt x="6919078" y="0"/>
                </a:lnTo>
                <a:lnTo>
                  <a:pt x="6919078" y="328592"/>
                </a:lnTo>
                <a:lnTo>
                  <a:pt x="0" y="32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3989911" y="4615232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5"/>
                </a:lnTo>
                <a:lnTo>
                  <a:pt x="0" y="1037295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3559972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329864" y="4624853"/>
            <a:ext cx="2181012" cy="1037295"/>
          </a:xfrm>
          <a:custGeom>
            <a:avLst/>
            <a:gdLst/>
            <a:ahLst/>
            <a:cxnLst/>
            <a:rect r="r" b="b" t="t" l="l"/>
            <a:pathLst>
              <a:path h="1037295" w="2181012">
                <a:moveTo>
                  <a:pt x="0" y="0"/>
                </a:moveTo>
                <a:lnTo>
                  <a:pt x="2181012" y="0"/>
                </a:lnTo>
                <a:lnTo>
                  <a:pt x="2181012" y="1037296"/>
                </a:lnTo>
                <a:lnTo>
                  <a:pt x="0" y="1037296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-10800000">
            <a:off x="2768014" y="5412017"/>
            <a:ext cx="1859820" cy="683897"/>
          </a:xfrm>
          <a:custGeom>
            <a:avLst/>
            <a:gdLst/>
            <a:ahLst/>
            <a:cxnLst/>
            <a:rect r="r" b="b" t="t" l="l"/>
            <a:pathLst>
              <a:path h="683897" w="1859820">
                <a:moveTo>
                  <a:pt x="0" y="0"/>
                </a:moveTo>
                <a:lnTo>
                  <a:pt x="1859821" y="0"/>
                </a:lnTo>
                <a:lnTo>
                  <a:pt x="1859821" y="683897"/>
                </a:lnTo>
                <a:lnTo>
                  <a:pt x="0" y="68389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-5077" r="0" b="-5077"/>
            </a:stretch>
          </a:blipFill>
        </p:spPr>
      </p:sp>
      <p:grpSp>
        <p:nvGrpSpPr>
          <p:cNvPr name="Group 15" id="15"/>
          <p:cNvGrpSpPr/>
          <p:nvPr/>
        </p:nvGrpSpPr>
        <p:grpSpPr>
          <a:xfrm rot="0">
            <a:off x="4284250" y="4736469"/>
            <a:ext cx="9745073" cy="3644770"/>
            <a:chOff x="0" y="0"/>
            <a:chExt cx="12993431" cy="4859693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12993430" cy="4859693"/>
            </a:xfrm>
            <a:custGeom>
              <a:avLst/>
              <a:gdLst/>
              <a:ahLst/>
              <a:cxnLst/>
              <a:rect r="r" b="b" t="t" l="l"/>
              <a:pathLst>
                <a:path h="4859693" w="12993430">
                  <a:moveTo>
                    <a:pt x="0" y="0"/>
                  </a:moveTo>
                  <a:lnTo>
                    <a:pt x="12993430" y="0"/>
                  </a:lnTo>
                  <a:lnTo>
                    <a:pt x="12993430" y="4859693"/>
                  </a:lnTo>
                  <a:lnTo>
                    <a:pt x="0" y="4859693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7" id="17"/>
            <p:cNvSpPr txBox="true"/>
            <p:nvPr/>
          </p:nvSpPr>
          <p:spPr>
            <a:xfrm>
              <a:off x="0" y="9525"/>
              <a:ext cx="12993431" cy="485016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8399"/>
                </a:lnSpc>
              </a:pP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ROLE OF</a:t>
              </a:r>
              <a:r>
                <a:rPr lang="en-US" b="true" sz="6999">
                  <a:solidFill>
                    <a:srgbClr val="FFFFFF"/>
                  </a:solidFill>
                  <a:latin typeface="Prompt Bold"/>
                  <a:ea typeface="Prompt Bold"/>
                  <a:cs typeface="Prompt Bold"/>
                  <a:sym typeface="Prompt Bold"/>
                </a:rPr>
                <a:t> COMPUTER VISION</a:t>
              </a:r>
            </a:p>
          </p:txBody>
        </p:sp>
      </p:grp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343D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2678"/>
            <a:ext cx="18287996" cy="10281644"/>
          </a:xfrm>
          <a:custGeom>
            <a:avLst/>
            <a:gdLst/>
            <a:ahLst/>
            <a:cxnLst/>
            <a:rect r="r" b="b" t="t" l="l"/>
            <a:pathLst>
              <a:path h="10281644" w="18287996">
                <a:moveTo>
                  <a:pt x="0" y="0"/>
                </a:moveTo>
                <a:lnTo>
                  <a:pt x="18287996" y="0"/>
                </a:lnTo>
                <a:lnTo>
                  <a:pt x="18287996" y="10281644"/>
                </a:lnTo>
                <a:lnTo>
                  <a:pt x="0" y="1028164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1440000" y="1028700"/>
            <a:ext cx="15408000" cy="1490087"/>
            <a:chOff x="0" y="0"/>
            <a:chExt cx="20544000" cy="1986782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0544000" cy="1986782"/>
            </a:xfrm>
            <a:custGeom>
              <a:avLst/>
              <a:gdLst/>
              <a:ahLst/>
              <a:cxnLst/>
              <a:rect r="r" b="b" t="t" l="l"/>
              <a:pathLst>
                <a:path h="1986782" w="20544000">
                  <a:moveTo>
                    <a:pt x="0" y="0"/>
                  </a:moveTo>
                  <a:lnTo>
                    <a:pt x="20544000" y="0"/>
                  </a:lnTo>
                  <a:lnTo>
                    <a:pt x="20544000" y="1986782"/>
                  </a:lnTo>
                  <a:lnTo>
                    <a:pt x="0" y="1986782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0"/>
              <a:ext cx="20544000" cy="1986782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ctr">
                <a:lnSpc>
                  <a:spcPts val="9599"/>
                </a:lnSpc>
              </a:pPr>
              <a:r>
                <a:rPr lang="en-US" b="true" sz="7999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F-A-C-E</a:t>
              </a:r>
            </a:p>
          </p:txBody>
        </p:sp>
      </p:grpSp>
      <p:grpSp>
        <p:nvGrpSpPr>
          <p:cNvPr name="Group 6" id="6"/>
          <p:cNvGrpSpPr/>
          <p:nvPr/>
        </p:nvGrpSpPr>
        <p:grpSpPr>
          <a:xfrm rot="0">
            <a:off x="11406432" y="3253029"/>
            <a:ext cx="4310400" cy="1890471"/>
            <a:chOff x="0" y="0"/>
            <a:chExt cx="5747200" cy="2520628"/>
          </a:xfrm>
        </p:grpSpPr>
        <p:sp>
          <p:nvSpPr>
            <p:cNvPr name="Freeform 7" id="7"/>
            <p:cNvSpPr/>
            <p:nvPr/>
          </p:nvSpPr>
          <p:spPr>
            <a:xfrm flipH="false" flipV="false" rot="0">
              <a:off x="0" y="0"/>
              <a:ext cx="5747200" cy="2520628"/>
            </a:xfrm>
            <a:custGeom>
              <a:avLst/>
              <a:gdLst/>
              <a:ahLst/>
              <a:cxnLst/>
              <a:rect r="r" b="b" t="t" l="l"/>
              <a:pathLst>
                <a:path h="2520628" w="5747200">
                  <a:moveTo>
                    <a:pt x="0" y="0"/>
                  </a:moveTo>
                  <a:lnTo>
                    <a:pt x="5747200" y="0"/>
                  </a:lnTo>
                  <a:lnTo>
                    <a:pt x="5747200" y="2520628"/>
                  </a:lnTo>
                  <a:lnTo>
                    <a:pt x="0" y="252062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8" id="8"/>
            <p:cNvSpPr txBox="true"/>
            <p:nvPr/>
          </p:nvSpPr>
          <p:spPr>
            <a:xfrm>
              <a:off x="0" y="0"/>
              <a:ext cx="5747200" cy="252062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F3F3F3"/>
                  </a:solidFill>
                  <a:latin typeface="Fira Sans"/>
                  <a:ea typeface="Fira Sans"/>
                  <a:cs typeface="Fira Sans"/>
                  <a:sym typeface="Fira Sans"/>
                </a:rPr>
                <a:t>A</a:t>
              </a:r>
              <a:r>
                <a:rPr lang="en-US" sz="2799">
                  <a:solidFill>
                    <a:srgbClr val="F3F3F3"/>
                  </a:solidFill>
                  <a:latin typeface="Fira Sans"/>
                  <a:ea typeface="Fira Sans"/>
                  <a:cs typeface="Fira Sans"/>
                  <a:sym typeface="Fira Sans"/>
                </a:rPr>
                <a:t>utomated detection of subtle and rapid muscle movements.</a:t>
              </a:r>
            </a:p>
            <a:p>
              <a:pPr algn="l">
                <a:lnSpc>
                  <a:spcPts val="3359"/>
                </a:lnSpc>
              </a:pPr>
            </a:p>
          </p:txBody>
        </p:sp>
      </p:grpSp>
      <p:grpSp>
        <p:nvGrpSpPr>
          <p:cNvPr name="Group 9" id="9"/>
          <p:cNvGrpSpPr/>
          <p:nvPr/>
        </p:nvGrpSpPr>
        <p:grpSpPr>
          <a:xfrm rot="0">
            <a:off x="4638364" y="3253029"/>
            <a:ext cx="4310400" cy="1890471"/>
            <a:chOff x="0" y="0"/>
            <a:chExt cx="5747200" cy="2520628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5747200" cy="2520628"/>
            </a:xfrm>
            <a:custGeom>
              <a:avLst/>
              <a:gdLst/>
              <a:ahLst/>
              <a:cxnLst/>
              <a:rect r="r" b="b" t="t" l="l"/>
              <a:pathLst>
                <a:path h="2520628" w="5747200">
                  <a:moveTo>
                    <a:pt x="0" y="0"/>
                  </a:moveTo>
                  <a:lnTo>
                    <a:pt x="5747200" y="0"/>
                  </a:lnTo>
                  <a:lnTo>
                    <a:pt x="5747200" y="2520628"/>
                  </a:lnTo>
                  <a:lnTo>
                    <a:pt x="0" y="252062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0" y="0"/>
              <a:ext cx="5747200" cy="2520628"/>
            </a:xfrm>
            <a:prstGeom prst="rect">
              <a:avLst/>
            </a:prstGeom>
          </p:spPr>
          <p:txBody>
            <a:bodyPr anchor="t" rtlCol="false" tIns="0" lIns="0" bIns="0" rIns="0"/>
            <a:lstStyle/>
            <a:p>
              <a:pPr algn="l">
                <a:lnSpc>
                  <a:spcPts val="3359"/>
                </a:lnSpc>
              </a:pPr>
              <a:r>
                <a:rPr lang="en-US" sz="2799">
                  <a:solidFill>
                    <a:srgbClr val="F3F3F3"/>
                  </a:solidFill>
                  <a:latin typeface="Fira Sans"/>
                  <a:ea typeface="Fira Sans"/>
                  <a:cs typeface="Fira Sans"/>
                  <a:sym typeface="Fira Sans"/>
                </a:rPr>
                <a:t>Fram</a:t>
              </a:r>
              <a:r>
                <a:rPr lang="en-US" sz="2799">
                  <a:solidFill>
                    <a:srgbClr val="F3F3F3"/>
                  </a:solidFill>
                  <a:latin typeface="Fira Sans"/>
                  <a:ea typeface="Fira Sans"/>
                  <a:cs typeface="Fira Sans"/>
                  <a:sym typeface="Fira Sans"/>
                </a:rPr>
                <a:t>e-by-frame analysis of facial features using computer vision algorithms.</a:t>
              </a:r>
            </a:p>
          </p:txBody>
        </p:sp>
      </p:grpSp>
      <p:grpSp>
        <p:nvGrpSpPr>
          <p:cNvPr name="Group 12" id="12"/>
          <p:cNvGrpSpPr/>
          <p:nvPr/>
        </p:nvGrpSpPr>
        <p:grpSpPr>
          <a:xfrm rot="0">
            <a:off x="2571168" y="3253029"/>
            <a:ext cx="1793700" cy="1793700"/>
            <a:chOff x="0" y="0"/>
            <a:chExt cx="2391600" cy="2391600"/>
          </a:xfrm>
        </p:grpSpPr>
        <p:sp>
          <p:nvSpPr>
            <p:cNvPr name="Freeform 13" id="13"/>
            <p:cNvSpPr/>
            <p:nvPr/>
          </p:nvSpPr>
          <p:spPr>
            <a:xfrm flipH="false" flipV="false" rot="0">
              <a:off x="25400" y="25400"/>
              <a:ext cx="2340737" cy="2340737"/>
            </a:xfrm>
            <a:custGeom>
              <a:avLst/>
              <a:gdLst/>
              <a:ahLst/>
              <a:cxnLst/>
              <a:rect r="r" b="b" t="t" l="l"/>
              <a:pathLst>
                <a:path h="2340737" w="2340737">
                  <a:moveTo>
                    <a:pt x="0" y="0"/>
                  </a:moveTo>
                  <a:lnTo>
                    <a:pt x="2340737" y="0"/>
                  </a:lnTo>
                  <a:lnTo>
                    <a:pt x="2340737" y="2340737"/>
                  </a:lnTo>
                  <a:lnTo>
                    <a:pt x="0" y="2340737"/>
                  </a:lnTo>
                </a:path>
              </a:pathLst>
            </a:custGeom>
            <a:solidFill>
              <a:srgbClr val="F3F3F3">
                <a:alpha val="5490"/>
              </a:srgbClr>
            </a:solidFill>
          </p:spPr>
        </p:sp>
        <p:sp>
          <p:nvSpPr>
            <p:cNvPr name="Freeform 14" id="14"/>
            <p:cNvSpPr/>
            <p:nvPr/>
          </p:nvSpPr>
          <p:spPr>
            <a:xfrm flipH="false" flipV="false" rot="0">
              <a:off x="25400" y="0"/>
              <a:ext cx="2366137" cy="2391537"/>
            </a:xfrm>
            <a:custGeom>
              <a:avLst/>
              <a:gdLst/>
              <a:ahLst/>
              <a:cxnLst/>
              <a:rect r="r" b="b" t="t" l="l"/>
              <a:pathLst>
                <a:path h="2391537" w="2366137">
                  <a:moveTo>
                    <a:pt x="0" y="0"/>
                  </a:moveTo>
                  <a:lnTo>
                    <a:pt x="2340737" y="0"/>
                  </a:lnTo>
                  <a:cubicBezTo>
                    <a:pt x="2354707" y="0"/>
                    <a:pt x="2366137" y="11430"/>
                    <a:pt x="2366137" y="25400"/>
                  </a:cubicBezTo>
                  <a:lnTo>
                    <a:pt x="2366137" y="2366137"/>
                  </a:lnTo>
                  <a:cubicBezTo>
                    <a:pt x="2366137" y="2380107"/>
                    <a:pt x="2354707" y="2391537"/>
                    <a:pt x="2340737" y="2391537"/>
                  </a:cubicBezTo>
                  <a:lnTo>
                    <a:pt x="0" y="2391537"/>
                  </a:lnTo>
                  <a:lnTo>
                    <a:pt x="0" y="2340737"/>
                  </a:lnTo>
                  <a:lnTo>
                    <a:pt x="2340737" y="2340737"/>
                  </a:lnTo>
                  <a:lnTo>
                    <a:pt x="2340737" y="2366137"/>
                  </a:lnTo>
                  <a:lnTo>
                    <a:pt x="2315337" y="2366137"/>
                  </a:lnTo>
                  <a:lnTo>
                    <a:pt x="2315337" y="25400"/>
                  </a:lnTo>
                  <a:lnTo>
                    <a:pt x="2340737" y="25400"/>
                  </a:lnTo>
                  <a:lnTo>
                    <a:pt x="2340737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name="TextBox 15" id="15"/>
            <p:cNvSpPr txBox="true"/>
            <p:nvPr/>
          </p:nvSpPr>
          <p:spPr>
            <a:xfrm>
              <a:off x="0" y="-9525"/>
              <a:ext cx="2391600" cy="2401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9600"/>
                </a:lnSpc>
              </a:pPr>
              <a:r>
                <a:rPr lang="en-US" b="true" sz="80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F</a:t>
              </a:r>
            </a:p>
          </p:txBody>
        </p:sp>
      </p:grpSp>
      <p:grpSp>
        <p:nvGrpSpPr>
          <p:cNvPr name="Group 16" id="16"/>
          <p:cNvGrpSpPr/>
          <p:nvPr/>
        </p:nvGrpSpPr>
        <p:grpSpPr>
          <a:xfrm rot="0">
            <a:off x="9336506" y="3253029"/>
            <a:ext cx="1793700" cy="1793700"/>
            <a:chOff x="0" y="0"/>
            <a:chExt cx="2391600" cy="2391600"/>
          </a:xfrm>
        </p:grpSpPr>
        <p:sp>
          <p:nvSpPr>
            <p:cNvPr name="Freeform 17" id="17"/>
            <p:cNvSpPr/>
            <p:nvPr/>
          </p:nvSpPr>
          <p:spPr>
            <a:xfrm flipH="false" flipV="false" rot="0">
              <a:off x="25400" y="25400"/>
              <a:ext cx="2340737" cy="2340737"/>
            </a:xfrm>
            <a:custGeom>
              <a:avLst/>
              <a:gdLst/>
              <a:ahLst/>
              <a:cxnLst/>
              <a:rect r="r" b="b" t="t" l="l"/>
              <a:pathLst>
                <a:path h="2340737" w="2340737">
                  <a:moveTo>
                    <a:pt x="0" y="0"/>
                  </a:moveTo>
                  <a:lnTo>
                    <a:pt x="2340737" y="0"/>
                  </a:lnTo>
                  <a:lnTo>
                    <a:pt x="2340737" y="2340737"/>
                  </a:lnTo>
                  <a:lnTo>
                    <a:pt x="0" y="2340737"/>
                  </a:lnTo>
                </a:path>
              </a:pathLst>
            </a:custGeom>
            <a:solidFill>
              <a:srgbClr val="F3F3F3">
                <a:alpha val="5490"/>
              </a:srgbClr>
            </a:solidFill>
          </p:spPr>
        </p:sp>
        <p:sp>
          <p:nvSpPr>
            <p:cNvPr name="Freeform 18" id="18"/>
            <p:cNvSpPr/>
            <p:nvPr/>
          </p:nvSpPr>
          <p:spPr>
            <a:xfrm flipH="false" flipV="false" rot="0">
              <a:off x="25400" y="0"/>
              <a:ext cx="2366137" cy="2391537"/>
            </a:xfrm>
            <a:custGeom>
              <a:avLst/>
              <a:gdLst/>
              <a:ahLst/>
              <a:cxnLst/>
              <a:rect r="r" b="b" t="t" l="l"/>
              <a:pathLst>
                <a:path h="2391537" w="2366137">
                  <a:moveTo>
                    <a:pt x="0" y="0"/>
                  </a:moveTo>
                  <a:lnTo>
                    <a:pt x="2340737" y="0"/>
                  </a:lnTo>
                  <a:cubicBezTo>
                    <a:pt x="2354707" y="0"/>
                    <a:pt x="2366137" y="11430"/>
                    <a:pt x="2366137" y="25400"/>
                  </a:cubicBezTo>
                  <a:lnTo>
                    <a:pt x="2366137" y="2366137"/>
                  </a:lnTo>
                  <a:cubicBezTo>
                    <a:pt x="2366137" y="2380107"/>
                    <a:pt x="2354707" y="2391537"/>
                    <a:pt x="2340737" y="2391537"/>
                  </a:cubicBezTo>
                  <a:lnTo>
                    <a:pt x="0" y="2391537"/>
                  </a:lnTo>
                  <a:lnTo>
                    <a:pt x="0" y="2340737"/>
                  </a:lnTo>
                  <a:lnTo>
                    <a:pt x="2340737" y="2340737"/>
                  </a:lnTo>
                  <a:lnTo>
                    <a:pt x="2340737" y="2366137"/>
                  </a:lnTo>
                  <a:lnTo>
                    <a:pt x="2315337" y="2366137"/>
                  </a:lnTo>
                  <a:lnTo>
                    <a:pt x="2315337" y="25400"/>
                  </a:lnTo>
                  <a:lnTo>
                    <a:pt x="2340737" y="25400"/>
                  </a:lnTo>
                  <a:lnTo>
                    <a:pt x="2340737" y="508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F3F3F3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0" y="-9525"/>
              <a:ext cx="2391600" cy="240112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9600"/>
                </a:lnSpc>
              </a:pPr>
              <a:r>
                <a:rPr lang="en-US" b="true" sz="8000">
                  <a:solidFill>
                    <a:srgbClr val="F3F3F3"/>
                  </a:solidFill>
                  <a:latin typeface="Rajdhani Bold"/>
                  <a:ea typeface="Rajdhani Bold"/>
                  <a:cs typeface="Rajdhani Bold"/>
                  <a:sym typeface="Rajdhani Bold"/>
                </a:rPr>
                <a:t>A</a:t>
              </a: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2571168" y="6378594"/>
            <a:ext cx="13145663" cy="1957517"/>
            <a:chOff x="0" y="0"/>
            <a:chExt cx="17527551" cy="2610023"/>
          </a:xfrm>
        </p:grpSpPr>
        <p:grpSp>
          <p:nvGrpSpPr>
            <p:cNvPr name="Group 21" id="21"/>
            <p:cNvGrpSpPr/>
            <p:nvPr/>
          </p:nvGrpSpPr>
          <p:grpSpPr>
            <a:xfrm rot="0">
              <a:off x="2756261" y="89395"/>
              <a:ext cx="5747200" cy="2520628"/>
              <a:chOff x="0" y="0"/>
              <a:chExt cx="5747200" cy="2520628"/>
            </a:xfrm>
          </p:grpSpPr>
          <p:sp>
            <p:nvSpPr>
              <p:cNvPr name="Freeform 22" id="22"/>
              <p:cNvSpPr/>
              <p:nvPr/>
            </p:nvSpPr>
            <p:spPr>
              <a:xfrm flipH="false" flipV="false" rot="0">
                <a:off x="0" y="0"/>
                <a:ext cx="5747200" cy="2520628"/>
              </a:xfrm>
              <a:custGeom>
                <a:avLst/>
                <a:gdLst/>
                <a:ahLst/>
                <a:cxnLst/>
                <a:rect r="r" b="b" t="t" l="l"/>
                <a:pathLst>
                  <a:path h="2520628" w="5747200">
                    <a:moveTo>
                      <a:pt x="0" y="0"/>
                    </a:moveTo>
                    <a:lnTo>
                      <a:pt x="5747200" y="0"/>
                    </a:lnTo>
                    <a:lnTo>
                      <a:pt x="5747200" y="2520628"/>
                    </a:lnTo>
                    <a:lnTo>
                      <a:pt x="0" y="2520628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23" id="23"/>
              <p:cNvSpPr txBox="true"/>
              <p:nvPr/>
            </p:nvSpPr>
            <p:spPr>
              <a:xfrm>
                <a:off x="0" y="0"/>
                <a:ext cx="5747200" cy="2520628"/>
              </a:xfrm>
              <a:prstGeom prst="rect">
                <a:avLst/>
              </a:prstGeom>
            </p:spPr>
            <p:txBody>
              <a:bodyPr anchor="t" rtlCol="false" tIns="0" lIns="0" bIns="0" rIns="0"/>
              <a:lstStyle/>
              <a:p>
                <a:pPr algn="l">
                  <a:lnSpc>
                    <a:spcPts val="3359"/>
                  </a:lnSpc>
                </a:pPr>
                <a:r>
                  <a:rPr lang="en-US" sz="2799">
                    <a:solidFill>
                      <a:srgbClr val="F3F3F3"/>
                    </a:solidFill>
                    <a:latin typeface="Fira Sans"/>
                    <a:ea typeface="Fira Sans"/>
                    <a:cs typeface="Fira Sans"/>
                    <a:sym typeface="Fira Sans"/>
                  </a:rPr>
                  <a:t>Conve</a:t>
                </a:r>
                <a:r>
                  <a:rPr lang="en-US" sz="2799">
                    <a:solidFill>
                      <a:srgbClr val="F3F3F3"/>
                    </a:solidFill>
                    <a:latin typeface="Fira Sans"/>
                    <a:ea typeface="Fira Sans"/>
                    <a:cs typeface="Fira Sans"/>
                    <a:sym typeface="Fira Sans"/>
                  </a:rPr>
                  <a:t>rts visual facial cues into measurable data for analysis.</a:t>
                </a:r>
              </a:p>
              <a:p>
                <a:pPr algn="l">
                  <a:lnSpc>
                    <a:spcPts val="3359"/>
                  </a:lnSpc>
                </a:pPr>
              </a:p>
            </p:txBody>
          </p:sp>
        </p:grpSp>
        <p:grpSp>
          <p:nvGrpSpPr>
            <p:cNvPr name="Group 24" id="24"/>
            <p:cNvGrpSpPr/>
            <p:nvPr/>
          </p:nvGrpSpPr>
          <p:grpSpPr>
            <a:xfrm rot="0">
              <a:off x="11780351" y="89395"/>
              <a:ext cx="5747200" cy="2520628"/>
              <a:chOff x="0" y="0"/>
              <a:chExt cx="5747200" cy="2520628"/>
            </a:xfrm>
          </p:grpSpPr>
          <p:sp>
            <p:nvSpPr>
              <p:cNvPr name="Freeform 25" id="25"/>
              <p:cNvSpPr/>
              <p:nvPr/>
            </p:nvSpPr>
            <p:spPr>
              <a:xfrm flipH="false" flipV="false" rot="0">
                <a:off x="0" y="0"/>
                <a:ext cx="5747200" cy="2520628"/>
              </a:xfrm>
              <a:custGeom>
                <a:avLst/>
                <a:gdLst/>
                <a:ahLst/>
                <a:cxnLst/>
                <a:rect r="r" b="b" t="t" l="l"/>
                <a:pathLst>
                  <a:path h="2520628" w="5747200">
                    <a:moveTo>
                      <a:pt x="0" y="0"/>
                    </a:moveTo>
                    <a:lnTo>
                      <a:pt x="5747200" y="0"/>
                    </a:lnTo>
                    <a:lnTo>
                      <a:pt x="5747200" y="2520628"/>
                    </a:lnTo>
                    <a:lnTo>
                      <a:pt x="0" y="2520628"/>
                    </a:ln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</p:spPr>
          </p:sp>
          <p:sp>
            <p:nvSpPr>
              <p:cNvPr name="TextBox 26" id="26"/>
              <p:cNvSpPr txBox="true"/>
              <p:nvPr/>
            </p:nvSpPr>
            <p:spPr>
              <a:xfrm>
                <a:off x="0" y="0"/>
                <a:ext cx="5747200" cy="2520628"/>
              </a:xfrm>
              <a:prstGeom prst="rect">
                <a:avLst/>
              </a:prstGeom>
            </p:spPr>
            <p:txBody>
              <a:bodyPr anchor="t" rtlCol="false" tIns="0" lIns="0" bIns="0" rIns="0"/>
              <a:lstStyle/>
              <a:p>
                <a:pPr algn="l">
                  <a:lnSpc>
                    <a:spcPts val="3359"/>
                  </a:lnSpc>
                </a:pPr>
                <a:r>
                  <a:rPr lang="en-US" sz="2799">
                    <a:solidFill>
                      <a:srgbClr val="F3F3F3"/>
                    </a:solidFill>
                    <a:latin typeface="Fira Sans"/>
                    <a:ea typeface="Fira Sans"/>
                    <a:cs typeface="Fira Sans"/>
                    <a:sym typeface="Fira Sans"/>
                  </a:rPr>
                  <a:t>Enabl</a:t>
                </a:r>
                <a:r>
                  <a:rPr lang="en-US" sz="2799">
                    <a:solidFill>
                      <a:srgbClr val="F3F3F3"/>
                    </a:solidFill>
                    <a:latin typeface="Fira Sans"/>
                    <a:ea typeface="Fira Sans"/>
                    <a:cs typeface="Fira Sans"/>
                    <a:sym typeface="Fira Sans"/>
                  </a:rPr>
                  <a:t>es real-time micro-expression recognition with high precision.</a:t>
                </a:r>
              </a:p>
              <a:p>
                <a:pPr algn="l">
                  <a:lnSpc>
                    <a:spcPts val="3359"/>
                  </a:lnSpc>
                </a:pPr>
              </a:p>
            </p:txBody>
          </p:sp>
        </p:grpSp>
        <p:grpSp>
          <p:nvGrpSpPr>
            <p:cNvPr name="Group 27" id="27"/>
            <p:cNvGrpSpPr/>
            <p:nvPr/>
          </p:nvGrpSpPr>
          <p:grpSpPr>
            <a:xfrm rot="0">
              <a:off x="0" y="0"/>
              <a:ext cx="2391600" cy="2391600"/>
              <a:chOff x="0" y="0"/>
              <a:chExt cx="2391600" cy="2391600"/>
            </a:xfrm>
          </p:grpSpPr>
          <p:sp>
            <p:nvSpPr>
              <p:cNvPr name="Freeform 28" id="28"/>
              <p:cNvSpPr/>
              <p:nvPr/>
            </p:nvSpPr>
            <p:spPr>
              <a:xfrm flipH="false" flipV="false" rot="0">
                <a:off x="25400" y="25400"/>
                <a:ext cx="2340737" cy="2340737"/>
              </a:xfrm>
              <a:custGeom>
                <a:avLst/>
                <a:gdLst/>
                <a:ahLst/>
                <a:cxnLst/>
                <a:rect r="r" b="b" t="t" l="l"/>
                <a:pathLst>
                  <a:path h="2340737" w="2340737">
                    <a:moveTo>
                      <a:pt x="0" y="0"/>
                    </a:moveTo>
                    <a:lnTo>
                      <a:pt x="2340737" y="0"/>
                    </a:lnTo>
                    <a:lnTo>
                      <a:pt x="2340737" y="2340737"/>
                    </a:lnTo>
                    <a:lnTo>
                      <a:pt x="0" y="2340737"/>
                    </a:lnTo>
                  </a:path>
                </a:pathLst>
              </a:custGeom>
              <a:solidFill>
                <a:srgbClr val="F3F3F3">
                  <a:alpha val="5490"/>
                </a:srgbClr>
              </a:solidFill>
            </p:spPr>
          </p:sp>
          <p:sp>
            <p:nvSpPr>
              <p:cNvPr name="Freeform 29" id="29"/>
              <p:cNvSpPr/>
              <p:nvPr/>
            </p:nvSpPr>
            <p:spPr>
              <a:xfrm flipH="false" flipV="false" rot="0">
                <a:off x="25400" y="0"/>
                <a:ext cx="2366137" cy="2391537"/>
              </a:xfrm>
              <a:custGeom>
                <a:avLst/>
                <a:gdLst/>
                <a:ahLst/>
                <a:cxnLst/>
                <a:rect r="r" b="b" t="t" l="l"/>
                <a:pathLst>
                  <a:path h="2391537" w="2366137">
                    <a:moveTo>
                      <a:pt x="0" y="0"/>
                    </a:moveTo>
                    <a:lnTo>
                      <a:pt x="2340737" y="0"/>
                    </a:lnTo>
                    <a:cubicBezTo>
                      <a:pt x="2354707" y="0"/>
                      <a:pt x="2366137" y="11430"/>
                      <a:pt x="2366137" y="25400"/>
                    </a:cubicBezTo>
                    <a:lnTo>
                      <a:pt x="2366137" y="2366137"/>
                    </a:lnTo>
                    <a:cubicBezTo>
                      <a:pt x="2366137" y="2380107"/>
                      <a:pt x="2354707" y="2391537"/>
                      <a:pt x="2340737" y="2391537"/>
                    </a:cubicBezTo>
                    <a:lnTo>
                      <a:pt x="0" y="2391537"/>
                    </a:lnTo>
                    <a:lnTo>
                      <a:pt x="0" y="2340737"/>
                    </a:lnTo>
                    <a:lnTo>
                      <a:pt x="2340737" y="2340737"/>
                    </a:lnTo>
                    <a:lnTo>
                      <a:pt x="2340737" y="2366137"/>
                    </a:lnTo>
                    <a:lnTo>
                      <a:pt x="2315337" y="2366137"/>
                    </a:lnTo>
                    <a:lnTo>
                      <a:pt x="2315337" y="25400"/>
                    </a:lnTo>
                    <a:lnTo>
                      <a:pt x="2340737" y="25400"/>
                    </a:lnTo>
                    <a:lnTo>
                      <a:pt x="2340737" y="50800"/>
                    </a:lnTo>
                    <a:lnTo>
                      <a:pt x="0" y="5080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  <p:sp>
            <p:nvSpPr>
              <p:cNvPr name="TextBox 30" id="30"/>
              <p:cNvSpPr txBox="true"/>
              <p:nvPr/>
            </p:nvSpPr>
            <p:spPr>
              <a:xfrm>
                <a:off x="0" y="-9525"/>
                <a:ext cx="2391600" cy="24011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9600"/>
                  </a:lnSpc>
                </a:pPr>
                <a:r>
                  <a:rPr lang="en-US" b="true" sz="80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C</a:t>
                </a:r>
              </a:p>
            </p:txBody>
          </p:sp>
        </p:grpSp>
        <p:grpSp>
          <p:nvGrpSpPr>
            <p:cNvPr name="Group 31" id="31"/>
            <p:cNvGrpSpPr/>
            <p:nvPr/>
          </p:nvGrpSpPr>
          <p:grpSpPr>
            <a:xfrm rot="0">
              <a:off x="9020451" y="0"/>
              <a:ext cx="2391600" cy="2391600"/>
              <a:chOff x="0" y="0"/>
              <a:chExt cx="2391600" cy="2391600"/>
            </a:xfrm>
          </p:grpSpPr>
          <p:sp>
            <p:nvSpPr>
              <p:cNvPr name="Freeform 32" id="32"/>
              <p:cNvSpPr/>
              <p:nvPr/>
            </p:nvSpPr>
            <p:spPr>
              <a:xfrm flipH="false" flipV="false" rot="0">
                <a:off x="25400" y="25400"/>
                <a:ext cx="2340737" cy="2340737"/>
              </a:xfrm>
              <a:custGeom>
                <a:avLst/>
                <a:gdLst/>
                <a:ahLst/>
                <a:cxnLst/>
                <a:rect r="r" b="b" t="t" l="l"/>
                <a:pathLst>
                  <a:path h="2340737" w="2340737">
                    <a:moveTo>
                      <a:pt x="0" y="0"/>
                    </a:moveTo>
                    <a:lnTo>
                      <a:pt x="2340737" y="0"/>
                    </a:lnTo>
                    <a:lnTo>
                      <a:pt x="2340737" y="2340737"/>
                    </a:lnTo>
                    <a:lnTo>
                      <a:pt x="0" y="2340737"/>
                    </a:lnTo>
                  </a:path>
                </a:pathLst>
              </a:custGeom>
              <a:solidFill>
                <a:srgbClr val="F3F3F3">
                  <a:alpha val="5490"/>
                </a:srgbClr>
              </a:solidFill>
            </p:spPr>
          </p:sp>
          <p:sp>
            <p:nvSpPr>
              <p:cNvPr name="Freeform 33" id="33"/>
              <p:cNvSpPr/>
              <p:nvPr/>
            </p:nvSpPr>
            <p:spPr>
              <a:xfrm flipH="false" flipV="false" rot="0">
                <a:off x="25400" y="0"/>
                <a:ext cx="2366137" cy="2391537"/>
              </a:xfrm>
              <a:custGeom>
                <a:avLst/>
                <a:gdLst/>
                <a:ahLst/>
                <a:cxnLst/>
                <a:rect r="r" b="b" t="t" l="l"/>
                <a:pathLst>
                  <a:path h="2391537" w="2366137">
                    <a:moveTo>
                      <a:pt x="0" y="0"/>
                    </a:moveTo>
                    <a:lnTo>
                      <a:pt x="2340737" y="0"/>
                    </a:lnTo>
                    <a:cubicBezTo>
                      <a:pt x="2354707" y="0"/>
                      <a:pt x="2366137" y="11430"/>
                      <a:pt x="2366137" y="25400"/>
                    </a:cubicBezTo>
                    <a:lnTo>
                      <a:pt x="2366137" y="2366137"/>
                    </a:lnTo>
                    <a:cubicBezTo>
                      <a:pt x="2366137" y="2380107"/>
                      <a:pt x="2354707" y="2391537"/>
                      <a:pt x="2340737" y="2391537"/>
                    </a:cubicBezTo>
                    <a:lnTo>
                      <a:pt x="0" y="2391537"/>
                    </a:lnTo>
                    <a:lnTo>
                      <a:pt x="0" y="2340737"/>
                    </a:lnTo>
                    <a:lnTo>
                      <a:pt x="2340737" y="2340737"/>
                    </a:lnTo>
                    <a:lnTo>
                      <a:pt x="2340737" y="2366137"/>
                    </a:lnTo>
                    <a:lnTo>
                      <a:pt x="2315337" y="2366137"/>
                    </a:lnTo>
                    <a:lnTo>
                      <a:pt x="2315337" y="25400"/>
                    </a:lnTo>
                    <a:lnTo>
                      <a:pt x="2340737" y="25400"/>
                    </a:lnTo>
                    <a:lnTo>
                      <a:pt x="2340737" y="50800"/>
                    </a:lnTo>
                    <a:lnTo>
                      <a:pt x="0" y="50800"/>
                    </a:lnTo>
                    <a:close/>
                  </a:path>
                </a:pathLst>
              </a:custGeom>
              <a:solidFill>
                <a:srgbClr val="F3F3F3"/>
              </a:solidFill>
            </p:spPr>
          </p:sp>
          <p:sp>
            <p:nvSpPr>
              <p:cNvPr name="TextBox 34" id="34"/>
              <p:cNvSpPr txBox="true"/>
              <p:nvPr/>
            </p:nvSpPr>
            <p:spPr>
              <a:xfrm>
                <a:off x="0" y="-9525"/>
                <a:ext cx="2391600" cy="2401125"/>
              </a:xfrm>
              <a:prstGeom prst="rect">
                <a:avLst/>
              </a:prstGeom>
            </p:spPr>
            <p:txBody>
              <a:bodyPr anchor="ctr" rtlCol="false" tIns="50800" lIns="50800" bIns="50800" rIns="50800"/>
              <a:lstStyle/>
              <a:p>
                <a:pPr algn="ctr">
                  <a:lnSpc>
                    <a:spcPts val="9600"/>
                  </a:lnSpc>
                </a:pPr>
                <a:r>
                  <a:rPr lang="en-US" b="true" sz="8000">
                    <a:solidFill>
                      <a:srgbClr val="F3F3F3"/>
                    </a:solidFill>
                    <a:latin typeface="Rajdhani Bold"/>
                    <a:ea typeface="Rajdhani Bold"/>
                    <a:cs typeface="Rajdhani Bold"/>
                    <a:sym typeface="Rajdhani Bold"/>
                  </a:rPr>
                  <a:t>E</a:t>
                </a: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DAGlMfTS7a8</dc:identifier>
  <dcterms:modified xsi:type="dcterms:W3CDTF">2011-08-01T06:04:30Z</dcterms:modified>
  <cp:revision>1</cp:revision>
  <dc:title>Micro-expressions are brief, involuntary facial expressions Reveal true emotions despite attempts to conceal them Useful for detecting deception in high-stakes situations</dc:title>
</cp:coreProperties>
</file>