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3"/>
  </p:notesMasterIdLst>
  <p:sldIdLst>
    <p:sldId id="278" r:id="rId5"/>
    <p:sldId id="279" r:id="rId6"/>
    <p:sldId id="288" r:id="rId7"/>
    <p:sldId id="280" r:id="rId8"/>
    <p:sldId id="282" r:id="rId9"/>
    <p:sldId id="281" r:id="rId10"/>
    <p:sldId id="283" r:id="rId11"/>
    <p:sldId id="289" r:id="rId12"/>
    <p:sldId id="290" r:id="rId13"/>
    <p:sldId id="285" r:id="rId14"/>
    <p:sldId id="291" r:id="rId15"/>
    <p:sldId id="284" r:id="rId16"/>
    <p:sldId id="293" r:id="rId17"/>
    <p:sldId id="294" r:id="rId18"/>
    <p:sldId id="295" r:id="rId19"/>
    <p:sldId id="286" r:id="rId20"/>
    <p:sldId id="287" r:id="rId21"/>
    <p:sldId id="292"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19" autoAdjust="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ruti Sinha" userId="40de58356a431d6c" providerId="LiveId" clId="{4920A244-4DBE-40EF-991C-AF7C740C46DF}"/>
    <pc:docChg chg="modSld sldOrd">
      <pc:chgData name="Shruti Sinha" userId="40de58356a431d6c" providerId="LiveId" clId="{4920A244-4DBE-40EF-991C-AF7C740C46DF}" dt="2025-04-21T06:19:40.831" v="21" actId="20577"/>
      <pc:docMkLst>
        <pc:docMk/>
      </pc:docMkLst>
      <pc:sldChg chg="ord">
        <pc:chgData name="Shruti Sinha" userId="40de58356a431d6c" providerId="LiveId" clId="{4920A244-4DBE-40EF-991C-AF7C740C46DF}" dt="2025-04-21T06:19:20.476" v="1"/>
        <pc:sldMkLst>
          <pc:docMk/>
          <pc:sldMk cId="3864356457" sldId="287"/>
        </pc:sldMkLst>
      </pc:sldChg>
      <pc:sldChg chg="modSp mod">
        <pc:chgData name="Shruti Sinha" userId="40de58356a431d6c" providerId="LiveId" clId="{4920A244-4DBE-40EF-991C-AF7C740C46DF}" dt="2025-04-21T06:19:40.831" v="21" actId="20577"/>
        <pc:sldMkLst>
          <pc:docMk/>
          <pc:sldMk cId="2403908437" sldId="288"/>
        </pc:sldMkLst>
        <pc:graphicFrameChg chg="modGraphic">
          <ac:chgData name="Shruti Sinha" userId="40de58356a431d6c" providerId="LiveId" clId="{4920A244-4DBE-40EF-991C-AF7C740C46DF}" dt="2025-04-21T06:19:40.831" v="21" actId="20577"/>
          <ac:graphicFrameMkLst>
            <pc:docMk/>
            <pc:sldMk cId="2403908437" sldId="288"/>
            <ac:graphicFrameMk id="4" creationId="{CE1884F0-0342-8317-B28A-A93635A4082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D01546-198A-4195-BCF8-F0FF54C90E5E}" type="datetimeFigureOut">
              <a:rPr lang="en-US" smtClean="0"/>
              <a:t>4/21/2025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6DE88F-1F85-4A27-9D34-D74A50E7B0DA}" type="slidenum">
              <a:rPr lang="en-US" smtClean="0"/>
              <a:t>‹#›</a:t>
            </a:fld>
            <a:endParaRPr lang="en-US" dirty="0"/>
          </a:p>
        </p:txBody>
      </p:sp>
    </p:spTree>
    <p:extLst>
      <p:ext uri="{BB962C8B-B14F-4D97-AF65-F5344CB8AC3E}">
        <p14:creationId xmlns:p14="http://schemas.microsoft.com/office/powerpoint/2010/main" val="37300918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a:t>Click to edit Master title style</a:t>
            </a:r>
            <a:endParaRPr lang="en-US" dirty="0"/>
          </a:p>
        </p:txBody>
      </p:sp>
      <p:sp>
        <p:nvSpPr>
          <p:cNvPr id="3" name="Subtitle 2"/>
          <p:cNvSpPr>
            <a:spLocks noGrp="1"/>
          </p:cNvSpPr>
          <p:nvPr>
            <p:ph type="subTitle" idx="1"/>
          </p:nvPr>
        </p:nvSpPr>
        <p:spPr>
          <a:xfrm>
            <a:off x="1370693" y="377348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8D38747-4367-4BD2-8D51-C97E202738E2}" type="datetime1">
              <a:rPr lang="en-US" smtClean="0"/>
              <a:t>4/21/2025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21507467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a:extLst>
              <a:ext uri="{FF2B5EF4-FFF2-40B4-BE49-F238E27FC236}">
                <a16:creationId xmlns:a16="http://schemas.microsoft.com/office/drawing/2014/main" id="{CE39118B-B3AD-4BD4-BA22-DEFF4E76CE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913795" y="5247728"/>
            <a:ext cx="10353762" cy="543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11F1B079-7EF0-44EE-B798-BCC497C9F3B2}" type="datetime1">
              <a:rPr lang="en-US" smtClean="0"/>
              <a:t>4/21/2025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0095022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normAutofit/>
          </a:bodyPr>
          <a:lstStyle>
            <a:lvl1pPr>
              <a:defRPr sz="4000"/>
            </a:lvl1pPr>
          </a:lstStyle>
          <a:p>
            <a:r>
              <a:rPr lang="en-US"/>
              <a:t>Click to edit Master title style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8FF70A8-1D13-4657-95F0-A9EA54967B8D}" type="datetime1">
              <a:rPr lang="en-US" smtClean="0"/>
              <a:t>4/21/2025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05385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normAutofit/>
          </a:bodyPr>
          <a:lstStyle>
            <a:lvl1pPr>
              <a:defRPr sz="3600"/>
            </a:lvl1pPr>
          </a:lstStyle>
          <a:p>
            <a:r>
              <a:rPr lang="en-US"/>
              <a:t>Click to edit Master title style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1EB90AC-71BD-4C7F-8ACA-7B3F18292E63}" type="datetime1">
              <a:rPr lang="en-US" smtClean="0"/>
              <a:t>4/21/2025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
        <p:nvSpPr>
          <p:cNvPr id="11" name="TextBox 10">
            <a:extLst>
              <a:ext uri="{FF2B5EF4-FFF2-40B4-BE49-F238E27FC236}">
                <a16:creationId xmlns:a16="http://schemas.microsoft.com/office/drawing/2014/main" id="{223F0D53-0705-41B7-8554-09D21E7807F9}"/>
              </a:ext>
            </a:extLst>
          </p:cNvPr>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a:extLst>
              <a:ext uri="{FF2B5EF4-FFF2-40B4-BE49-F238E27FC236}">
                <a16:creationId xmlns:a16="http://schemas.microsoft.com/office/drawing/2014/main" id="{C7F647CD-0F1A-4BB3-89E0-A74F1E1B098D}"/>
              </a:ext>
            </a:extLst>
          </p:cNvPr>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7752911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E6EFC2C-8905-46F0-B443-CE905B76BA01}" type="datetime1">
              <a:rPr lang="en-US" smtClean="0"/>
              <a:t>4/21/2025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345092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a:t>Click to edit Master title style</a:t>
            </a:r>
            <a:endParaRPr lang="en-US" dirty="0"/>
          </a:p>
        </p:txBody>
      </p:sp>
      <p:sp>
        <p:nvSpPr>
          <p:cNvPr id="7" name="Text Placeholder 2"/>
          <p:cNvSpPr>
            <a:spLocks noGrp="1"/>
          </p:cNvSpPr>
          <p:nvPr>
            <p:ph type="body" idx="1"/>
          </p:nvPr>
        </p:nvSpPr>
        <p:spPr>
          <a:xfrm>
            <a:off x="913795"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91379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4446711" y="1885949"/>
            <a:ext cx="3300984" cy="764783"/>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4441435" y="2768112"/>
            <a:ext cx="3300984" cy="302308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966572" y="1885950"/>
            <a:ext cx="3300984" cy="764782"/>
          </a:xfrm>
        </p:spPr>
        <p:txBody>
          <a:bodyPr anchor="b">
            <a:noAutofit/>
          </a:bodyPr>
          <a:lstStyle>
            <a:lvl1pPr marL="0" indent="0" algn="ctr">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966572" y="2768110"/>
            <a:ext cx="3300984" cy="302308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D9079DC3-C9B5-499E-9140-0DC28B7074E2}" type="datetime1">
              <a:rPr lang="en-US" smtClean="0"/>
              <a:t>4/21/2025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326478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a:extLst>
              <a:ext uri="{FF2B5EF4-FFF2-40B4-BE49-F238E27FC236}">
                <a16:creationId xmlns:a16="http://schemas.microsoft.com/office/drawing/2014/main" id="{7E87C569-D426-4615-ADA7-B370EA9834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a:extLst>
              <a:ext uri="{FF2B5EF4-FFF2-40B4-BE49-F238E27FC236}">
                <a16:creationId xmlns:a16="http://schemas.microsoft.com/office/drawing/2014/main" id="{7B353ED4-7AD0-46C9-88ED-1A16B1433A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a:extLst>
              <a:ext uri="{FF2B5EF4-FFF2-40B4-BE49-F238E27FC236}">
                <a16:creationId xmlns:a16="http://schemas.microsoft.com/office/drawing/2014/main" id="{F561D985-AD57-459A-B3A6-EBF2960397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a:t>Click to edit Master title style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913795" y="4572443"/>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4441435"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966572" y="4572442"/>
            <a:ext cx="3300984" cy="121875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30BB33EA-E472-4D22-9C03-A9C14AA21CED}" type="datetime1">
              <a:rPr lang="en-US" smtClean="0"/>
              <a:t>4/21/2025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793254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C55A3C-5767-4844-A0A3-83778C2E5409}" type="datetime1">
              <a:rPr lang="en-US" smtClean="0"/>
              <a:t>4/21/2025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154865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3763439"/>
            <a:ext cx="9590550" cy="133349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AE507A8-A5CF-4D38-AB86-7EDDA87A85D4}" type="datetime1">
              <a:rPr lang="en-US" smtClean="0"/>
              <a:t>4/21/2025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84640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10353762" cy="1261872"/>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13795" y="2076450"/>
            <a:ext cx="4856841" cy="3622671"/>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0716" y="2076451"/>
            <a:ext cx="4856841" cy="3622672"/>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DFCD27C-8599-43EF-BA1D-14DDC1946E06}" type="datetime1">
              <a:rPr lang="en-US" smtClean="0"/>
              <a:t>4/21/2025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988205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a:extLst>
              <a:ext uri="{FF2B5EF4-FFF2-40B4-BE49-F238E27FC236}">
                <a16:creationId xmlns:a16="http://schemas.microsoft.com/office/drawing/2014/main" id="{37B721FF-D609-4D98-9D19-CF75AA8A54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29200" cy="4099959"/>
          </a:xfrm>
          <a:prstGeom prst="rect">
            <a:avLst/>
          </a:prstGeom>
        </p:spPr>
      </p:pic>
      <p:pic>
        <p:nvPicPr>
          <p:cNvPr id="21" name="Picture 20" descr="Slate-V2-HD-compPhotoInset.png">
            <a:extLst>
              <a:ext uri="{FF2B5EF4-FFF2-40B4-BE49-F238E27FC236}">
                <a16:creationId xmlns:a16="http://schemas.microsoft.com/office/drawing/2014/main" id="{073936BD-C868-433F-8E84-D6DD8E640E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8357" y="1734506"/>
            <a:ext cx="5029200" cy="4099959"/>
          </a:xfrm>
          <a:prstGeom prst="rect">
            <a:avLst/>
          </a:prstGeom>
        </p:spPr>
      </p:pic>
      <p:sp>
        <p:nvSpPr>
          <p:cNvPr id="2" name="Title 1"/>
          <p:cNvSpPr>
            <a:spLocks noGrp="1"/>
          </p:cNvSpPr>
          <p:nvPr>
            <p:ph type="title"/>
          </p:nvPr>
        </p:nvSpPr>
        <p:spPr>
          <a:xfrm>
            <a:off x="913795" y="609600"/>
            <a:ext cx="10353762" cy="97045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046013" y="1855153"/>
            <a:ext cx="4764764" cy="69249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46013" y="2702103"/>
            <a:ext cx="4764764"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3166" y="1855152"/>
            <a:ext cx="4779582" cy="692495"/>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3167" y="2702103"/>
            <a:ext cx="4779581" cy="3043533"/>
          </a:xfrm>
        </p:spPr>
        <p:txBody>
          <a:bodyPr anchor="t">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9343D99-809A-49C0-96E5-4250D0B498EE}" type="datetime1">
              <a:rPr lang="en-US" smtClean="0"/>
              <a:t>4/21/2025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235120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143DE9B-B678-4EFB-BB7D-A4370204A0B0}" type="datetime1">
              <a:rPr lang="en-US" smtClean="0"/>
              <a:t>4/21/2025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290940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8812DA-F765-4142-A6A3-A8ED7235E082}" type="datetime1">
              <a:rPr lang="en-US" smtClean="0"/>
              <a:t>4/21/2025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655130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800" b="0"/>
            </a:lvl1pPr>
          </a:lstStyle>
          <a:p>
            <a:r>
              <a:rPr lang="en-US"/>
              <a:t>Click to edit Master title style</a:t>
            </a:r>
            <a:endParaRPr lang="en-US" dirty="0"/>
          </a:p>
        </p:txBody>
      </p:sp>
      <p:sp>
        <p:nvSpPr>
          <p:cNvPr id="3" name="Content Placeholder 2"/>
          <p:cNvSpPr>
            <a:spLocks noGrp="1"/>
          </p:cNvSpPr>
          <p:nvPr>
            <p:ph idx="1"/>
          </p:nvPr>
        </p:nvSpPr>
        <p:spPr>
          <a:xfrm>
            <a:off x="4855633" y="609600"/>
            <a:ext cx="6411924" cy="50800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913795" y="2673351"/>
            <a:ext cx="3706889" cy="3016250"/>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E0277FD-7DE6-41D4-930D-AC99F5AFE54E}" type="datetime1">
              <a:rPr lang="en-US" smtClean="0"/>
              <a:t>4/21/2025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7935569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a:extLst>
              <a:ext uri="{FF2B5EF4-FFF2-40B4-BE49-F238E27FC236}">
                <a16:creationId xmlns:a16="http://schemas.microsoft.com/office/drawing/2014/main" id="{4D06E496-ACBA-4063-B4A1-C5C484EE5A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763701"/>
            <a:ext cx="5707899" cy="1675559"/>
          </a:xfrm>
        </p:spPr>
        <p:txBody>
          <a:bodyPr anchor="b">
            <a:noAutofit/>
          </a:bodyPr>
          <a:lstStyle>
            <a:lvl1pPr algn="ct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73698" y="2679699"/>
            <a:ext cx="4588094" cy="3135695"/>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EA15526-7079-4B7B-987C-1B5FAE11A0FF}" type="datetime1">
              <a:rPr lang="en-US" smtClean="0"/>
              <a:t>4/21/2025</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530567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125730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13795" y="2076450"/>
            <a:ext cx="10353762" cy="3714749"/>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678736" y="6000749"/>
            <a:ext cx="2743200"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073ED0CC-082F-4160-86E5-0D6041F12778}" type="datetime1">
              <a:rPr lang="en-US" smtClean="0"/>
              <a:t>4/21/2025</a:t>
            </a:fld>
            <a:endParaRPr lang="en-US" dirty="0"/>
          </a:p>
        </p:txBody>
      </p:sp>
      <p:sp>
        <p:nvSpPr>
          <p:cNvPr id="5" name="Footer Placeholder 4"/>
          <p:cNvSpPr>
            <a:spLocks noGrp="1"/>
          </p:cNvSpPr>
          <p:nvPr>
            <p:ph type="ftr" sz="quarter" idx="3"/>
          </p:nvPr>
        </p:nvSpPr>
        <p:spPr>
          <a:xfrm>
            <a:off x="913795" y="6000749"/>
            <a:ext cx="6672865" cy="365125"/>
          </a:xfrm>
          <a:prstGeom prst="rect">
            <a:avLst/>
          </a:prstGeom>
        </p:spPr>
        <p:txBody>
          <a:bodyPr vert="horz" lIns="91440" tIns="45720" rIns="91440" bIns="45720" rtlCol="0" anchor="ctr"/>
          <a:lstStyle>
            <a:lvl1pPr algn="l">
              <a:defRPr sz="1100">
                <a:solidFill>
                  <a:schemeClr val="tx1">
                    <a:lumMod val="95000"/>
                  </a:schemeClr>
                </a:solidFill>
                <a:effectLst>
                  <a:outerShdw blurRad="50800" dist="38100" dir="2700000" algn="tl" rotWithShape="0">
                    <a:schemeClr val="bg1">
                      <a:alpha val="43000"/>
                    </a:schemeClr>
                  </a:outerShdw>
                </a:effectLst>
              </a:defRPr>
            </a:lvl1pPr>
          </a:lstStyle>
          <a:p>
            <a:endParaRPr lang="en-US" dirty="0"/>
          </a:p>
        </p:txBody>
      </p:sp>
      <p:sp>
        <p:nvSpPr>
          <p:cNvPr id="6" name="Slide Number Placeholder 5"/>
          <p:cNvSpPr>
            <a:spLocks noGrp="1"/>
          </p:cNvSpPr>
          <p:nvPr>
            <p:ph type="sldNum" sz="quarter" idx="4"/>
          </p:nvPr>
        </p:nvSpPr>
        <p:spPr>
          <a:xfrm>
            <a:off x="10514011" y="6000749"/>
            <a:ext cx="753545" cy="365125"/>
          </a:xfrm>
          <a:prstGeom prst="rect">
            <a:avLst/>
          </a:prstGeom>
        </p:spPr>
        <p:txBody>
          <a:bodyPr vert="horz" lIns="91440" tIns="45720" rIns="91440" bIns="45720" rtlCol="0" anchor="ctr"/>
          <a:lstStyle>
            <a:lvl1pPr algn="r">
              <a:defRPr sz="1100">
                <a:solidFill>
                  <a:schemeClr val="tx1">
                    <a:lumMod val="95000"/>
                  </a:schemeClr>
                </a:solidFill>
                <a:effectLst>
                  <a:outerShdw blurRad="50800" dist="38100" dir="2700000" algn="tl" rotWithShape="0">
                    <a:schemeClr val="bg1">
                      <a:alpha val="43000"/>
                    </a:schemeClr>
                  </a:outerShdw>
                </a:effectLst>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185897835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hf sldNum="0" hdr="0" ftr="0" dt="0"/>
  <p:txStyles>
    <p:titleStyle>
      <a:lvl1pPr algn="ctr" defTabSz="457200" rtl="0" eaLnBrk="1" latinLnBrk="0" hangingPunct="1">
        <a:lnSpc>
          <a:spcPct val="90000"/>
        </a:lnSpc>
        <a:spcBef>
          <a:spcPct val="0"/>
        </a:spcBef>
        <a:buNone/>
        <a:defRPr sz="4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lnSpc>
          <a:spcPct val="110000"/>
        </a:lnSpc>
        <a:spcBef>
          <a:spcPct val="20000"/>
        </a:spcBef>
        <a:spcAft>
          <a:spcPts val="600"/>
        </a:spcAft>
        <a:buClr>
          <a:schemeClr val="tx2"/>
        </a:buClr>
        <a:buSzPct val="70000"/>
        <a:buFont typeface="Wingdings 2" charset="2"/>
        <a:buChar char=""/>
        <a:defRPr sz="23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21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ieeexplore.ieee.org/document/10915522/" TargetMode="External"/><Relationship Id="rId1" Type="http://schemas.openxmlformats.org/officeDocument/2006/relationships/slideLayout" Target="../slideLayouts/slideLayout2.xml"/><Relationship Id="rId4" Type="http://schemas.openxmlformats.org/officeDocument/2006/relationships/image" Target="../media/image19.sv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duotone>
              <a:schemeClr val="bg1">
                <a:shade val="80000"/>
                <a:lumMod val="80000"/>
              </a:schemeClr>
              <a:schemeClr val="bg1">
                <a:tint val="98000"/>
              </a:schemeClr>
            </a:duotone>
          </a:blip>
          <a:stretch/>
        </a:blip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8A1C807-B9AD-4C9B-BF9F-60F03428998E}"/>
              </a:ext>
              <a:ext uri="{C183D7F6-B498-43B3-948B-1728B52AA6E4}">
                <adec:decorative xmlns:adec="http://schemas.microsoft.com/office/drawing/2017/decorative" val="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0" y="0"/>
            <a:ext cx="12192001" cy="6857990"/>
          </a:xfrm>
          <a:prstGeom prst="rect">
            <a:avLst/>
          </a:prstGeom>
        </p:spPr>
      </p:pic>
      <p:sp useBgFill="1">
        <p:nvSpPr>
          <p:cNvPr id="103" name="Freeform 5">
            <a:extLst>
              <a:ext uri="{FF2B5EF4-FFF2-40B4-BE49-F238E27FC236}">
                <a16:creationId xmlns:a16="http://schemas.microsoft.com/office/drawing/2014/main" id="{FE469E50-3893-4ED6-92BA-2985C32B0CA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rot="5400000">
            <a:off x="7131809" y="1385982"/>
            <a:ext cx="4031414" cy="4100418"/>
          </a:xfrm>
          <a:custGeom>
            <a:avLst/>
            <a:gdLst>
              <a:gd name="T0" fmla="*/ 1577 w 1601"/>
              <a:gd name="T1" fmla="*/ 0 h 696"/>
              <a:gd name="T2" fmla="*/ 833 w 1601"/>
              <a:gd name="T3" fmla="*/ 0 h 696"/>
              <a:gd name="T4" fmla="*/ 768 w 1601"/>
              <a:gd name="T5" fmla="*/ 0 h 696"/>
              <a:gd name="T6" fmla="*/ 24 w 1601"/>
              <a:gd name="T7" fmla="*/ 0 h 696"/>
              <a:gd name="T8" fmla="*/ 0 w 1601"/>
              <a:gd name="T9" fmla="*/ 27 h 696"/>
              <a:gd name="T10" fmla="*/ 0 w 1601"/>
              <a:gd name="T11" fmla="*/ 669 h 696"/>
              <a:gd name="T12" fmla="*/ 24 w 1601"/>
              <a:gd name="T13" fmla="*/ 696 h 696"/>
              <a:gd name="T14" fmla="*/ 768 w 1601"/>
              <a:gd name="T15" fmla="*/ 696 h 696"/>
              <a:gd name="T16" fmla="*/ 833 w 1601"/>
              <a:gd name="T17" fmla="*/ 696 h 696"/>
              <a:gd name="T18" fmla="*/ 1577 w 1601"/>
              <a:gd name="T19" fmla="*/ 696 h 696"/>
              <a:gd name="T20" fmla="*/ 1601 w 1601"/>
              <a:gd name="T21" fmla="*/ 669 h 696"/>
              <a:gd name="T22" fmla="*/ 1601 w 1601"/>
              <a:gd name="T23" fmla="*/ 27 h 696"/>
              <a:gd name="T24" fmla="*/ 1577 w 1601"/>
              <a:gd name="T25"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1" h="696">
                <a:moveTo>
                  <a:pt x="1577" y="0"/>
                </a:moveTo>
                <a:cubicBezTo>
                  <a:pt x="833" y="0"/>
                  <a:pt x="833" y="0"/>
                  <a:pt x="833" y="0"/>
                </a:cubicBezTo>
                <a:cubicBezTo>
                  <a:pt x="768" y="0"/>
                  <a:pt x="768" y="0"/>
                  <a:pt x="768" y="0"/>
                </a:cubicBezTo>
                <a:cubicBezTo>
                  <a:pt x="24" y="0"/>
                  <a:pt x="24" y="0"/>
                  <a:pt x="24" y="0"/>
                </a:cubicBezTo>
                <a:cubicBezTo>
                  <a:pt x="11" y="0"/>
                  <a:pt x="0" y="12"/>
                  <a:pt x="0" y="27"/>
                </a:cubicBezTo>
                <a:cubicBezTo>
                  <a:pt x="0" y="669"/>
                  <a:pt x="0" y="669"/>
                  <a:pt x="0" y="669"/>
                </a:cubicBezTo>
                <a:cubicBezTo>
                  <a:pt x="0" y="684"/>
                  <a:pt x="11" y="696"/>
                  <a:pt x="24" y="696"/>
                </a:cubicBezTo>
                <a:cubicBezTo>
                  <a:pt x="768" y="696"/>
                  <a:pt x="768" y="696"/>
                  <a:pt x="768" y="696"/>
                </a:cubicBezTo>
                <a:cubicBezTo>
                  <a:pt x="833" y="696"/>
                  <a:pt x="833" y="696"/>
                  <a:pt x="833" y="696"/>
                </a:cubicBezTo>
                <a:cubicBezTo>
                  <a:pt x="1577" y="696"/>
                  <a:pt x="1577" y="696"/>
                  <a:pt x="1577" y="696"/>
                </a:cubicBezTo>
                <a:cubicBezTo>
                  <a:pt x="1590" y="696"/>
                  <a:pt x="1601" y="684"/>
                  <a:pt x="1601" y="669"/>
                </a:cubicBezTo>
                <a:cubicBezTo>
                  <a:pt x="1601" y="27"/>
                  <a:pt x="1601" y="27"/>
                  <a:pt x="1601" y="27"/>
                </a:cubicBezTo>
                <a:cubicBezTo>
                  <a:pt x="1601" y="12"/>
                  <a:pt x="1590" y="0"/>
                  <a:pt x="1577" y="0"/>
                </a:cubicBezTo>
                <a:close/>
              </a:path>
            </a:pathLst>
          </a:custGeom>
          <a:ln>
            <a:noFill/>
          </a:ln>
          <a:effectLst>
            <a:outerShdw blurRad="50800" dist="38100" dir="5400000" algn="tl" rotWithShape="0">
              <a:srgbClr val="000000">
                <a:alpha val="43000"/>
              </a:srgbClr>
            </a:outerShdw>
          </a:effectLst>
          <a:extLst>
            <a:ext uri="{91240B29-F687-4f45-9708-019B960494DF}">
              <a14:hiddenLine xmlns="" xmlns:a14="http://schemas.microsoft.com/office/drawing/2010/main" xmlns:p14="http://schemas.microsoft.com/office/powerpoint/2010/main" xmlns:a16="http://schemas.microsoft.com/office/drawing/2014/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oudy Old Style"/>
              <a:ea typeface="+mn-ea"/>
              <a:cs typeface="+mn-cs"/>
            </a:endParaRPr>
          </a:p>
        </p:txBody>
      </p:sp>
      <p:sp>
        <p:nvSpPr>
          <p:cNvPr id="2" name="Title 1">
            <a:extLst>
              <a:ext uri="{FF2B5EF4-FFF2-40B4-BE49-F238E27FC236}">
                <a16:creationId xmlns:a16="http://schemas.microsoft.com/office/drawing/2014/main" id="{0D1F047C-C727-42A7-85C5-68C5AA1B1A93}"/>
              </a:ext>
            </a:extLst>
          </p:cNvPr>
          <p:cNvSpPr>
            <a:spLocks noGrp="1"/>
          </p:cNvSpPr>
          <p:nvPr>
            <p:ph type="ctrTitle"/>
          </p:nvPr>
        </p:nvSpPr>
        <p:spPr>
          <a:xfrm>
            <a:off x="7389962" y="1673524"/>
            <a:ext cx="3485073" cy="2420504"/>
          </a:xfrm>
        </p:spPr>
        <p:txBody>
          <a:bodyPr>
            <a:normAutofit fontScale="90000"/>
          </a:bodyPr>
          <a:lstStyle/>
          <a:p>
            <a:pPr algn="l"/>
            <a:r>
              <a:rPr lang="en-US" sz="3600" b="0" i="0" dirty="0">
                <a:solidFill>
                  <a:srgbClr val="FAFAFA"/>
                </a:solidFill>
                <a:effectLst/>
                <a:latin typeface="__DM_Sans_05e5f9"/>
              </a:rPr>
              <a:t>Multiple Disease Prediction using Machine Learning</a:t>
            </a:r>
            <a:br>
              <a:rPr lang="en-US" sz="3600" b="0" i="0" dirty="0">
                <a:solidFill>
                  <a:srgbClr val="FAFAFA"/>
                </a:solidFill>
                <a:effectLst/>
                <a:latin typeface="__DM_Sans_05e5f9"/>
              </a:rPr>
            </a:br>
            <a:r>
              <a:rPr lang="en-US" sz="2000" b="0" i="0" dirty="0">
                <a:solidFill>
                  <a:srgbClr val="FAFAFA"/>
                </a:solidFill>
                <a:effectLst/>
                <a:latin typeface="Bahnschrift Light" panose="020B0502040204020203" pitchFamily="34" charset="0"/>
              </a:rPr>
              <a:t>Diabetes, Heart Disease &amp; Parkinson’s Detection</a:t>
            </a:r>
            <a:endParaRPr lang="en-US" sz="2000" dirty="0">
              <a:latin typeface="Bahnschrift Light" panose="020B0502040204020203" pitchFamily="34" charset="0"/>
            </a:endParaRPr>
          </a:p>
        </p:txBody>
      </p:sp>
      <p:sp>
        <p:nvSpPr>
          <p:cNvPr id="3" name="Subtitle 2">
            <a:extLst>
              <a:ext uri="{FF2B5EF4-FFF2-40B4-BE49-F238E27FC236}">
                <a16:creationId xmlns:a16="http://schemas.microsoft.com/office/drawing/2014/main" id="{DB93FB3F-A8D4-46D3-A1C6-C79C64563729}"/>
              </a:ext>
            </a:extLst>
          </p:cNvPr>
          <p:cNvSpPr>
            <a:spLocks noGrp="1"/>
          </p:cNvSpPr>
          <p:nvPr>
            <p:ph type="subTitle" idx="1"/>
          </p:nvPr>
        </p:nvSpPr>
        <p:spPr>
          <a:xfrm>
            <a:off x="7389965" y="4157933"/>
            <a:ext cx="3485072" cy="1026544"/>
          </a:xfrm>
        </p:spPr>
        <p:txBody>
          <a:bodyPr>
            <a:normAutofit/>
          </a:bodyPr>
          <a:lstStyle/>
          <a:p>
            <a:pPr algn="l"/>
            <a:r>
              <a:rPr lang="en-US" sz="2300" dirty="0"/>
              <a:t>Group:</a:t>
            </a:r>
            <a:r>
              <a:rPr lang="en-US" dirty="0"/>
              <a:t> 13</a:t>
            </a:r>
            <a:endParaRPr lang="en-US" sz="2300" dirty="0"/>
          </a:p>
          <a:p>
            <a:pPr algn="l"/>
            <a:endParaRPr lang="en-US" sz="2300" dirty="0"/>
          </a:p>
        </p:txBody>
      </p:sp>
      <p:pic>
        <p:nvPicPr>
          <p:cNvPr id="1026" name="Picture 2" descr="Heartbeat with solid fill">
            <a:extLst>
              <a:ext uri="{FF2B5EF4-FFF2-40B4-BE49-F238E27FC236}">
                <a16:creationId xmlns:a16="http://schemas.microsoft.com/office/drawing/2014/main" id="{04B28DB3-A1BC-1C12-87E2-4EDD0272AD4C}"/>
              </a:ext>
            </a:extLst>
          </p:cNvPr>
          <p:cNvPicPr>
            <a:picLocks noChangeAspect="1" noChangeArrowheads="1"/>
          </p:cNvPicPr>
          <p:nvPr/>
        </p:nvPicPr>
        <p:blipFill>
          <a:blip r:embed="rId5">
            <a:extLst>
              <a:ext uri="{96DAC541-7B7A-43D3-8B79-37D633B846F1}">
                <asvg:svgBlip xmlns:asvg="http://schemas.microsoft.com/office/drawing/2016/SVG/main" r:embed="rId6"/>
              </a:ext>
            </a:extLst>
          </a:blip>
          <a:srcRect/>
          <a:stretch/>
        </p:blipFill>
        <p:spPr bwMode="auto">
          <a:xfrm>
            <a:off x="163286" y="1705642"/>
            <a:ext cx="7696200" cy="34841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78842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421F8-AB0B-5174-F9FD-ED6393305562}"/>
              </a:ext>
            </a:extLst>
          </p:cNvPr>
          <p:cNvSpPr>
            <a:spLocks noGrp="1"/>
          </p:cNvSpPr>
          <p:nvPr>
            <p:ph type="title"/>
          </p:nvPr>
        </p:nvSpPr>
        <p:spPr/>
        <p:txBody>
          <a:bodyPr/>
          <a:lstStyle/>
          <a:p>
            <a:r>
              <a:rPr lang="en-IN" b="0" i="0" dirty="0">
                <a:solidFill>
                  <a:srgbClr val="FAFAFA"/>
                </a:solidFill>
                <a:effectLst/>
                <a:latin typeface="Sentient"/>
              </a:rPr>
              <a:t>Machine Learning Models Used</a:t>
            </a:r>
            <a:endParaRPr lang="en-IN" dirty="0"/>
          </a:p>
        </p:txBody>
      </p:sp>
      <p:sp>
        <p:nvSpPr>
          <p:cNvPr id="3" name="Content Placeholder 2">
            <a:extLst>
              <a:ext uri="{FF2B5EF4-FFF2-40B4-BE49-F238E27FC236}">
                <a16:creationId xmlns:a16="http://schemas.microsoft.com/office/drawing/2014/main" id="{3161BCBA-0CAF-482E-6509-67FBF44EE8F4}"/>
              </a:ext>
            </a:extLst>
          </p:cNvPr>
          <p:cNvSpPr>
            <a:spLocks noGrp="1"/>
          </p:cNvSpPr>
          <p:nvPr>
            <p:ph idx="1"/>
          </p:nvPr>
        </p:nvSpPr>
        <p:spPr/>
        <p:txBody>
          <a:bodyPr>
            <a:normAutofit lnSpcReduction="10000"/>
          </a:bodyPr>
          <a:lstStyle/>
          <a:p>
            <a:pPr marL="36900" indent="0" algn="l">
              <a:buNone/>
            </a:pPr>
            <a:r>
              <a:rPr lang="en-US" b="0" i="0" dirty="0">
                <a:solidFill>
                  <a:srgbClr val="FAFAFA"/>
                </a:solidFill>
                <a:effectLst/>
                <a:latin typeface="__DM_Sans_05e5f9"/>
              </a:rPr>
              <a:t>Algorithms Tried:</a:t>
            </a:r>
          </a:p>
          <a:p>
            <a:pPr algn="l">
              <a:buFont typeface="Arial" panose="020B0604020202020204" pitchFamily="34" charset="0"/>
              <a:buChar char="•"/>
            </a:pPr>
            <a:r>
              <a:rPr lang="en-US" b="0" i="0" dirty="0">
                <a:solidFill>
                  <a:srgbClr val="FAFAFA"/>
                </a:solidFill>
                <a:effectLst/>
                <a:latin typeface="__DM_Sans_05e5f9"/>
              </a:rPr>
              <a:t>Logistic Regression</a:t>
            </a:r>
          </a:p>
          <a:p>
            <a:pPr algn="l">
              <a:buFont typeface="Arial" panose="020B0604020202020204" pitchFamily="34" charset="0"/>
              <a:buChar char="•"/>
            </a:pPr>
            <a:r>
              <a:rPr lang="en-US" b="0" i="0" dirty="0">
                <a:solidFill>
                  <a:srgbClr val="FAFAFA"/>
                </a:solidFill>
                <a:effectLst/>
                <a:latin typeface="__DM_Sans_05e5f9"/>
              </a:rPr>
              <a:t>Random Forest</a:t>
            </a:r>
          </a:p>
          <a:p>
            <a:pPr algn="l">
              <a:buFont typeface="Arial" panose="020B0604020202020204" pitchFamily="34" charset="0"/>
              <a:buChar char="•"/>
            </a:pPr>
            <a:r>
              <a:rPr lang="en-US" b="0" i="0" dirty="0">
                <a:solidFill>
                  <a:srgbClr val="FAFAFA"/>
                </a:solidFill>
                <a:effectLst/>
                <a:latin typeface="__DM_Sans_05e5f9"/>
              </a:rPr>
              <a:t>Support Vector Machine (SVM)</a:t>
            </a:r>
          </a:p>
          <a:p>
            <a:pPr algn="l">
              <a:buFont typeface="Arial" panose="020B0604020202020204" pitchFamily="34" charset="0"/>
              <a:buChar char="•"/>
            </a:pPr>
            <a:r>
              <a:rPr lang="en-US" b="0" i="0" dirty="0">
                <a:solidFill>
                  <a:srgbClr val="FAFAFA"/>
                </a:solidFill>
                <a:effectLst/>
                <a:latin typeface="__DM_Sans_05e5f9"/>
              </a:rPr>
              <a:t>K-Nearest Neighbors (KNN)</a:t>
            </a:r>
          </a:p>
          <a:p>
            <a:pPr algn="l">
              <a:buFont typeface="Arial" panose="020B0604020202020204" pitchFamily="34" charset="0"/>
              <a:buChar char="•"/>
            </a:pPr>
            <a:r>
              <a:rPr lang="en-US" b="0" i="0" dirty="0">
                <a:solidFill>
                  <a:srgbClr val="FAFAFA"/>
                </a:solidFill>
                <a:effectLst/>
                <a:latin typeface="__DM_Sans_05e5f9"/>
              </a:rPr>
              <a:t>Adaptive Boosting </a:t>
            </a:r>
            <a:r>
              <a:rPr lang="en-US" b="0" i="0" u="none" strike="noStrike" baseline="30000" dirty="0">
                <a:solidFill>
                  <a:srgbClr val="60A5FA"/>
                </a:solidFill>
                <a:effectLst/>
                <a:latin typeface="__DM_Sans_05e5f9"/>
                <a:hlinkClick r:id="rId2" tooltip="Multiple Disease Prediction System using Gradient Boosting | IEEE ..."/>
              </a:rPr>
              <a:t>1</a:t>
            </a:r>
            <a:endParaRPr lang="en-US" b="0" i="0" dirty="0">
              <a:solidFill>
                <a:srgbClr val="FAFAFA"/>
              </a:solidFill>
              <a:effectLst/>
              <a:latin typeface="__DM_Sans_05e5f9"/>
            </a:endParaRPr>
          </a:p>
          <a:p>
            <a:pPr algn="l">
              <a:buFont typeface="Arial" panose="020B0604020202020204" pitchFamily="34" charset="0"/>
              <a:buChar char="•"/>
            </a:pPr>
            <a:r>
              <a:rPr lang="en-US" b="0" i="0" dirty="0" err="1">
                <a:solidFill>
                  <a:srgbClr val="FAFAFA"/>
                </a:solidFill>
                <a:effectLst/>
                <a:latin typeface="__DM_Sans_05e5f9"/>
              </a:rPr>
              <a:t>XGBoost</a:t>
            </a:r>
            <a:r>
              <a:rPr lang="en-US" b="0" i="0" dirty="0">
                <a:solidFill>
                  <a:srgbClr val="FAFAFA"/>
                </a:solidFill>
                <a:effectLst/>
                <a:latin typeface="__DM_Sans_05e5f9"/>
              </a:rPr>
              <a:t> (if applicable)</a:t>
            </a:r>
          </a:p>
          <a:p>
            <a:endParaRPr lang="en-IN" dirty="0"/>
          </a:p>
        </p:txBody>
      </p:sp>
      <p:pic>
        <p:nvPicPr>
          <p:cNvPr id="5" name="Graphic 4" descr="Brain with solid fill">
            <a:extLst>
              <a:ext uri="{FF2B5EF4-FFF2-40B4-BE49-F238E27FC236}">
                <a16:creationId xmlns:a16="http://schemas.microsoft.com/office/drawing/2014/main" id="{56854CB2-3C1B-7F97-3923-30AC4CCE848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455227" y="1785256"/>
            <a:ext cx="3679373" cy="3679373"/>
          </a:xfrm>
          <a:prstGeom prst="rect">
            <a:avLst/>
          </a:prstGeom>
        </p:spPr>
      </p:pic>
    </p:spTree>
    <p:extLst>
      <p:ext uri="{BB962C8B-B14F-4D97-AF65-F5344CB8AC3E}">
        <p14:creationId xmlns:p14="http://schemas.microsoft.com/office/powerpoint/2010/main" val="1116870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1B22C-1B1B-C4BB-2F45-8B0C32C5020F}"/>
              </a:ext>
            </a:extLst>
          </p:cNvPr>
          <p:cNvSpPr>
            <a:spLocks noGrp="1"/>
          </p:cNvSpPr>
          <p:nvPr>
            <p:ph type="title"/>
          </p:nvPr>
        </p:nvSpPr>
        <p:spPr/>
        <p:txBody>
          <a:bodyPr/>
          <a:lstStyle/>
          <a:p>
            <a:r>
              <a:rPr lang="en-IN" dirty="0"/>
              <a:t>Finding Best Model</a:t>
            </a:r>
          </a:p>
        </p:txBody>
      </p:sp>
      <p:pic>
        <p:nvPicPr>
          <p:cNvPr id="3" name="Picture 2">
            <a:extLst>
              <a:ext uri="{FF2B5EF4-FFF2-40B4-BE49-F238E27FC236}">
                <a16:creationId xmlns:a16="http://schemas.microsoft.com/office/drawing/2014/main" id="{EFA3308D-7749-E49C-63C0-01CE7BAD2849}"/>
              </a:ext>
            </a:extLst>
          </p:cNvPr>
          <p:cNvPicPr>
            <a:picLocks noChangeAspect="1"/>
          </p:cNvPicPr>
          <p:nvPr/>
        </p:nvPicPr>
        <p:blipFill>
          <a:blip r:embed="rId2"/>
          <a:stretch>
            <a:fillRect/>
          </a:stretch>
        </p:blipFill>
        <p:spPr>
          <a:xfrm>
            <a:off x="8416411" y="2829969"/>
            <a:ext cx="3706761" cy="3418431"/>
          </a:xfrm>
          <a:prstGeom prst="rect">
            <a:avLst/>
          </a:prstGeom>
        </p:spPr>
      </p:pic>
      <p:pic>
        <p:nvPicPr>
          <p:cNvPr id="4" name="Picture 3">
            <a:extLst>
              <a:ext uri="{FF2B5EF4-FFF2-40B4-BE49-F238E27FC236}">
                <a16:creationId xmlns:a16="http://schemas.microsoft.com/office/drawing/2014/main" id="{9EB924CD-3A93-D4B8-70EA-4A51874CD2C8}"/>
              </a:ext>
            </a:extLst>
          </p:cNvPr>
          <p:cNvPicPr>
            <a:picLocks noChangeAspect="1"/>
          </p:cNvPicPr>
          <p:nvPr/>
        </p:nvPicPr>
        <p:blipFill>
          <a:blip r:embed="rId3"/>
          <a:stretch>
            <a:fillRect/>
          </a:stretch>
        </p:blipFill>
        <p:spPr>
          <a:xfrm>
            <a:off x="4380270" y="2829969"/>
            <a:ext cx="3913240" cy="3418431"/>
          </a:xfrm>
          <a:prstGeom prst="rect">
            <a:avLst/>
          </a:prstGeom>
        </p:spPr>
      </p:pic>
      <p:pic>
        <p:nvPicPr>
          <p:cNvPr id="5" name="Picture 4">
            <a:extLst>
              <a:ext uri="{FF2B5EF4-FFF2-40B4-BE49-F238E27FC236}">
                <a16:creationId xmlns:a16="http://schemas.microsoft.com/office/drawing/2014/main" id="{DA507036-2FE3-2D0A-8017-B41826E23550}"/>
              </a:ext>
            </a:extLst>
          </p:cNvPr>
          <p:cNvPicPr>
            <a:picLocks noChangeAspect="1"/>
          </p:cNvPicPr>
          <p:nvPr/>
        </p:nvPicPr>
        <p:blipFill>
          <a:blip r:embed="rId4"/>
          <a:stretch>
            <a:fillRect/>
          </a:stretch>
        </p:blipFill>
        <p:spPr>
          <a:xfrm>
            <a:off x="68825" y="2829968"/>
            <a:ext cx="4188542" cy="3418432"/>
          </a:xfrm>
          <a:prstGeom prst="rect">
            <a:avLst/>
          </a:prstGeom>
        </p:spPr>
      </p:pic>
      <p:sp>
        <p:nvSpPr>
          <p:cNvPr id="6" name="TextBox 5">
            <a:extLst>
              <a:ext uri="{FF2B5EF4-FFF2-40B4-BE49-F238E27FC236}">
                <a16:creationId xmlns:a16="http://schemas.microsoft.com/office/drawing/2014/main" id="{02DE1F14-819C-BFB5-DA44-7893034E21B7}"/>
              </a:ext>
            </a:extLst>
          </p:cNvPr>
          <p:cNvSpPr txBox="1"/>
          <p:nvPr/>
        </p:nvSpPr>
        <p:spPr>
          <a:xfrm>
            <a:off x="1750142" y="2408903"/>
            <a:ext cx="1250663" cy="369332"/>
          </a:xfrm>
          <a:prstGeom prst="rect">
            <a:avLst/>
          </a:prstGeom>
          <a:noFill/>
        </p:spPr>
        <p:txBody>
          <a:bodyPr wrap="none" rtlCol="0">
            <a:spAutoFit/>
          </a:bodyPr>
          <a:lstStyle/>
          <a:p>
            <a:r>
              <a:rPr lang="en-IN" dirty="0"/>
              <a:t>DIABETES</a:t>
            </a:r>
          </a:p>
        </p:txBody>
      </p:sp>
      <p:sp>
        <p:nvSpPr>
          <p:cNvPr id="7" name="TextBox 6">
            <a:extLst>
              <a:ext uri="{FF2B5EF4-FFF2-40B4-BE49-F238E27FC236}">
                <a16:creationId xmlns:a16="http://schemas.microsoft.com/office/drawing/2014/main" id="{57D3212D-B5C3-E6F4-84BD-4416C32B6E2C}"/>
              </a:ext>
            </a:extLst>
          </p:cNvPr>
          <p:cNvSpPr txBox="1"/>
          <p:nvPr/>
        </p:nvSpPr>
        <p:spPr>
          <a:xfrm>
            <a:off x="5624426" y="2406756"/>
            <a:ext cx="990207" cy="369332"/>
          </a:xfrm>
          <a:prstGeom prst="rect">
            <a:avLst/>
          </a:prstGeom>
          <a:noFill/>
        </p:spPr>
        <p:txBody>
          <a:bodyPr wrap="none" rtlCol="0">
            <a:spAutoFit/>
          </a:bodyPr>
          <a:lstStyle/>
          <a:p>
            <a:r>
              <a:rPr lang="en-IN" dirty="0"/>
              <a:t> HEART</a:t>
            </a:r>
          </a:p>
        </p:txBody>
      </p:sp>
      <p:sp>
        <p:nvSpPr>
          <p:cNvPr id="8" name="TextBox 7">
            <a:extLst>
              <a:ext uri="{FF2B5EF4-FFF2-40B4-BE49-F238E27FC236}">
                <a16:creationId xmlns:a16="http://schemas.microsoft.com/office/drawing/2014/main" id="{EAD2D246-96FC-A122-D468-C9874071A1D4}"/>
              </a:ext>
            </a:extLst>
          </p:cNvPr>
          <p:cNvSpPr txBox="1"/>
          <p:nvPr/>
        </p:nvSpPr>
        <p:spPr>
          <a:xfrm>
            <a:off x="9538823" y="2406756"/>
            <a:ext cx="1461939" cy="369332"/>
          </a:xfrm>
          <a:prstGeom prst="rect">
            <a:avLst/>
          </a:prstGeom>
          <a:noFill/>
        </p:spPr>
        <p:txBody>
          <a:bodyPr wrap="none" rtlCol="0">
            <a:spAutoFit/>
          </a:bodyPr>
          <a:lstStyle/>
          <a:p>
            <a:r>
              <a:rPr lang="en-IN" dirty="0"/>
              <a:t>PARKINSON</a:t>
            </a:r>
          </a:p>
        </p:txBody>
      </p:sp>
    </p:spTree>
    <p:extLst>
      <p:ext uri="{BB962C8B-B14F-4D97-AF65-F5344CB8AC3E}">
        <p14:creationId xmlns:p14="http://schemas.microsoft.com/office/powerpoint/2010/main" val="745520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AF357-DEB5-A261-CC69-FB8F01AE056E}"/>
              </a:ext>
            </a:extLst>
          </p:cNvPr>
          <p:cNvSpPr>
            <a:spLocks noGrp="1"/>
          </p:cNvSpPr>
          <p:nvPr>
            <p:ph type="title"/>
          </p:nvPr>
        </p:nvSpPr>
        <p:spPr/>
        <p:txBody>
          <a:bodyPr/>
          <a:lstStyle/>
          <a:p>
            <a:r>
              <a:rPr lang="en-IN" b="1" i="0" dirty="0">
                <a:solidFill>
                  <a:srgbClr val="FAFAFA"/>
                </a:solidFill>
                <a:effectLst/>
                <a:latin typeface="Sentient"/>
              </a:rPr>
              <a:t>Results Summary</a:t>
            </a:r>
            <a:endParaRPr lang="en-IN" b="1" dirty="0"/>
          </a:p>
        </p:txBody>
      </p:sp>
      <p:graphicFrame>
        <p:nvGraphicFramePr>
          <p:cNvPr id="5" name="Table 4">
            <a:extLst>
              <a:ext uri="{FF2B5EF4-FFF2-40B4-BE49-F238E27FC236}">
                <a16:creationId xmlns:a16="http://schemas.microsoft.com/office/drawing/2014/main" id="{1AEDDB3C-4972-862E-5F45-F9EA0F77E22C}"/>
              </a:ext>
            </a:extLst>
          </p:cNvPr>
          <p:cNvGraphicFramePr>
            <a:graphicFrameLocks noGrp="1"/>
          </p:cNvGraphicFramePr>
          <p:nvPr>
            <p:extLst>
              <p:ext uri="{D42A27DB-BD31-4B8C-83A1-F6EECF244321}">
                <p14:modId xmlns:p14="http://schemas.microsoft.com/office/powerpoint/2010/main" val="1087350755"/>
              </p:ext>
            </p:extLst>
          </p:nvPr>
        </p:nvGraphicFramePr>
        <p:xfrm>
          <a:off x="913794" y="1950719"/>
          <a:ext cx="9754205" cy="3938450"/>
        </p:xfrm>
        <a:graphic>
          <a:graphicData uri="http://schemas.openxmlformats.org/drawingml/2006/table">
            <a:tbl>
              <a:tblPr firstRow="1" bandRow="1">
                <a:tableStyleId>{073A0DAA-6AF3-43AB-8588-CEC1D06C72B9}</a:tableStyleId>
              </a:tblPr>
              <a:tblGrid>
                <a:gridCol w="3258432">
                  <a:extLst>
                    <a:ext uri="{9D8B030D-6E8A-4147-A177-3AD203B41FA5}">
                      <a16:colId xmlns:a16="http://schemas.microsoft.com/office/drawing/2014/main" val="832421213"/>
                    </a:ext>
                  </a:extLst>
                </a:gridCol>
                <a:gridCol w="3258432">
                  <a:extLst>
                    <a:ext uri="{9D8B030D-6E8A-4147-A177-3AD203B41FA5}">
                      <a16:colId xmlns:a16="http://schemas.microsoft.com/office/drawing/2014/main" val="3592885905"/>
                    </a:ext>
                  </a:extLst>
                </a:gridCol>
                <a:gridCol w="3237341">
                  <a:extLst>
                    <a:ext uri="{9D8B030D-6E8A-4147-A177-3AD203B41FA5}">
                      <a16:colId xmlns:a16="http://schemas.microsoft.com/office/drawing/2014/main" val="3144903301"/>
                    </a:ext>
                  </a:extLst>
                </a:gridCol>
              </a:tblGrid>
              <a:tr h="987996">
                <a:tc>
                  <a:txBody>
                    <a:bodyPr/>
                    <a:lstStyle/>
                    <a:p>
                      <a:r>
                        <a:rPr lang="en-US" sz="1800" b="1" i="0" kern="1200" dirty="0">
                          <a:solidFill>
                            <a:schemeClr val="lt1"/>
                          </a:solidFill>
                          <a:effectLst/>
                          <a:latin typeface="+mn-lt"/>
                          <a:ea typeface="+mn-ea"/>
                          <a:cs typeface="+mn-cs"/>
                        </a:rPr>
                        <a:t>D</a:t>
                      </a:r>
                      <a:r>
                        <a:rPr lang="en-IN" sz="1800" b="1" i="0" kern="1200" dirty="0">
                          <a:solidFill>
                            <a:schemeClr val="lt1"/>
                          </a:solidFill>
                          <a:effectLst/>
                          <a:latin typeface="+mn-lt"/>
                          <a:ea typeface="+mn-ea"/>
                          <a:cs typeface="+mn-cs"/>
                        </a:rPr>
                        <a:t>ISEASE</a:t>
                      </a:r>
                      <a:endParaRPr lang="en-IN" b="1" dirty="0"/>
                    </a:p>
                  </a:txBody>
                  <a:tcPr/>
                </a:tc>
                <a:tc>
                  <a:txBody>
                    <a:bodyPr/>
                    <a:lstStyle/>
                    <a:p>
                      <a:r>
                        <a:rPr lang="en-US" b="1" dirty="0"/>
                        <a:t>BEST MODEL</a:t>
                      </a:r>
                      <a:endParaRPr lang="en-IN" b="1" dirty="0"/>
                    </a:p>
                  </a:txBody>
                  <a:tcPr/>
                </a:tc>
                <a:tc>
                  <a:txBody>
                    <a:bodyPr/>
                    <a:lstStyle/>
                    <a:p>
                      <a:r>
                        <a:rPr lang="en-US" b="1" dirty="0"/>
                        <a:t>ACCURACY</a:t>
                      </a:r>
                      <a:endParaRPr lang="en-IN" b="1" dirty="0"/>
                    </a:p>
                  </a:txBody>
                  <a:tcPr/>
                </a:tc>
                <a:extLst>
                  <a:ext uri="{0D108BD9-81ED-4DB2-BD59-A6C34878D82A}">
                    <a16:rowId xmlns:a16="http://schemas.microsoft.com/office/drawing/2014/main" val="3948779630"/>
                  </a:ext>
                </a:extLst>
              </a:tr>
              <a:tr h="974462">
                <a:tc>
                  <a:txBody>
                    <a:bodyPr/>
                    <a:lstStyle/>
                    <a:p>
                      <a:r>
                        <a:rPr lang="en-US" b="1" dirty="0"/>
                        <a:t>DIABETES</a:t>
                      </a:r>
                      <a:endParaRPr lang="en-IN" b="1" dirty="0"/>
                    </a:p>
                  </a:txBody>
                  <a:tcPr/>
                </a:tc>
                <a:tc>
                  <a:txBody>
                    <a:bodyPr/>
                    <a:lstStyle/>
                    <a:p>
                      <a:r>
                        <a:rPr lang="en-IN" b="1" dirty="0"/>
                        <a:t>Neural Network</a:t>
                      </a:r>
                    </a:p>
                  </a:txBody>
                  <a:tcPr/>
                </a:tc>
                <a:tc>
                  <a:txBody>
                    <a:bodyPr/>
                    <a:lstStyle/>
                    <a:p>
                      <a:r>
                        <a:rPr lang="en-IN" b="1" dirty="0"/>
                        <a:t>78.57</a:t>
                      </a:r>
                    </a:p>
                  </a:txBody>
                  <a:tcPr/>
                </a:tc>
                <a:extLst>
                  <a:ext uri="{0D108BD9-81ED-4DB2-BD59-A6C34878D82A}">
                    <a16:rowId xmlns:a16="http://schemas.microsoft.com/office/drawing/2014/main" val="960028688"/>
                  </a:ext>
                </a:extLst>
              </a:tr>
              <a:tr h="987996">
                <a:tc>
                  <a:txBody>
                    <a:bodyPr/>
                    <a:lstStyle/>
                    <a:p>
                      <a:r>
                        <a:rPr lang="en-US" b="1" dirty="0"/>
                        <a:t>HEART DISEASE</a:t>
                      </a:r>
                      <a:endParaRPr lang="en-IN" b="1" dirty="0"/>
                    </a:p>
                  </a:txBody>
                  <a:tcPr/>
                </a:tc>
                <a:tc>
                  <a:txBody>
                    <a:bodyPr/>
                    <a:lstStyle/>
                    <a:p>
                      <a:r>
                        <a:rPr lang="en-IN" b="1" dirty="0"/>
                        <a:t>CNN(MNIST)</a:t>
                      </a:r>
                    </a:p>
                  </a:txBody>
                  <a:tcPr/>
                </a:tc>
                <a:tc>
                  <a:txBody>
                    <a:bodyPr/>
                    <a:lstStyle/>
                    <a:p>
                      <a:r>
                        <a:rPr lang="en-IN" b="1" dirty="0"/>
                        <a:t>99.27</a:t>
                      </a:r>
                    </a:p>
                  </a:txBody>
                  <a:tcPr/>
                </a:tc>
                <a:extLst>
                  <a:ext uri="{0D108BD9-81ED-4DB2-BD59-A6C34878D82A}">
                    <a16:rowId xmlns:a16="http://schemas.microsoft.com/office/drawing/2014/main" val="673657558"/>
                  </a:ext>
                </a:extLst>
              </a:tr>
              <a:tr h="987996">
                <a:tc>
                  <a:txBody>
                    <a:bodyPr/>
                    <a:lstStyle/>
                    <a:p>
                      <a:r>
                        <a:rPr lang="en-US" b="1" dirty="0"/>
                        <a:t>PARKINSON’S </a:t>
                      </a:r>
                      <a:endParaRPr lang="en-IN" b="1" dirty="0"/>
                    </a:p>
                  </a:txBody>
                  <a:tcPr/>
                </a:tc>
                <a:tc>
                  <a:txBody>
                    <a:bodyPr/>
                    <a:lstStyle/>
                    <a:p>
                      <a:r>
                        <a:rPr lang="en-IN" b="1" dirty="0"/>
                        <a:t>Ensemble Model</a:t>
                      </a:r>
                    </a:p>
                  </a:txBody>
                  <a:tcPr/>
                </a:tc>
                <a:tc>
                  <a:txBody>
                    <a:bodyPr/>
                    <a:lstStyle/>
                    <a:p>
                      <a:r>
                        <a:rPr lang="en-IN" b="1" dirty="0"/>
                        <a:t>92.31</a:t>
                      </a:r>
                    </a:p>
                  </a:txBody>
                  <a:tcPr/>
                </a:tc>
                <a:extLst>
                  <a:ext uri="{0D108BD9-81ED-4DB2-BD59-A6C34878D82A}">
                    <a16:rowId xmlns:a16="http://schemas.microsoft.com/office/drawing/2014/main" val="4273962874"/>
                  </a:ext>
                </a:extLst>
              </a:tr>
            </a:tbl>
          </a:graphicData>
        </a:graphic>
      </p:graphicFrame>
    </p:spTree>
    <p:extLst>
      <p:ext uri="{BB962C8B-B14F-4D97-AF65-F5344CB8AC3E}">
        <p14:creationId xmlns:p14="http://schemas.microsoft.com/office/powerpoint/2010/main" val="3565324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02A43-1FDE-4A48-6B82-BFE23C262C2D}"/>
              </a:ext>
            </a:extLst>
          </p:cNvPr>
          <p:cNvSpPr>
            <a:spLocks noGrp="1"/>
          </p:cNvSpPr>
          <p:nvPr>
            <p:ph type="title"/>
          </p:nvPr>
        </p:nvSpPr>
        <p:spPr/>
        <p:txBody>
          <a:bodyPr/>
          <a:lstStyle/>
          <a:p>
            <a:r>
              <a:rPr lang="en-IN" dirty="0"/>
              <a:t>VISUALIZATION</a:t>
            </a:r>
          </a:p>
        </p:txBody>
      </p:sp>
      <p:pic>
        <p:nvPicPr>
          <p:cNvPr id="3" name="Picture 2">
            <a:extLst>
              <a:ext uri="{FF2B5EF4-FFF2-40B4-BE49-F238E27FC236}">
                <a16:creationId xmlns:a16="http://schemas.microsoft.com/office/drawing/2014/main" id="{9B832DBA-FFB3-0BBB-9BA8-8CBC9837A01A}"/>
              </a:ext>
            </a:extLst>
          </p:cNvPr>
          <p:cNvPicPr>
            <a:picLocks noChangeAspect="1"/>
          </p:cNvPicPr>
          <p:nvPr/>
        </p:nvPicPr>
        <p:blipFill>
          <a:blip r:embed="rId2"/>
          <a:stretch>
            <a:fillRect/>
          </a:stretch>
        </p:blipFill>
        <p:spPr>
          <a:xfrm>
            <a:off x="530943" y="1783863"/>
            <a:ext cx="10987140" cy="4302305"/>
          </a:xfrm>
          <a:prstGeom prst="rect">
            <a:avLst/>
          </a:prstGeom>
        </p:spPr>
      </p:pic>
    </p:spTree>
    <p:extLst>
      <p:ext uri="{BB962C8B-B14F-4D97-AF65-F5344CB8AC3E}">
        <p14:creationId xmlns:p14="http://schemas.microsoft.com/office/powerpoint/2010/main" val="24736903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8C6BBE3-BBEB-0A4D-C96B-0B8C38DF0E45}"/>
              </a:ext>
            </a:extLst>
          </p:cNvPr>
          <p:cNvPicPr>
            <a:picLocks noChangeAspect="1"/>
          </p:cNvPicPr>
          <p:nvPr/>
        </p:nvPicPr>
        <p:blipFill>
          <a:blip r:embed="rId2"/>
          <a:stretch>
            <a:fillRect/>
          </a:stretch>
        </p:blipFill>
        <p:spPr>
          <a:xfrm>
            <a:off x="808703" y="1045585"/>
            <a:ext cx="10574594" cy="4766829"/>
          </a:xfrm>
          <a:prstGeom prst="rect">
            <a:avLst/>
          </a:prstGeom>
        </p:spPr>
      </p:pic>
    </p:spTree>
    <p:extLst>
      <p:ext uri="{BB962C8B-B14F-4D97-AF65-F5344CB8AC3E}">
        <p14:creationId xmlns:p14="http://schemas.microsoft.com/office/powerpoint/2010/main" val="19864431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C90DB42-9F3A-730D-BEA5-4E85D812110E}"/>
              </a:ext>
            </a:extLst>
          </p:cNvPr>
          <p:cNvPicPr>
            <a:picLocks noChangeAspect="1"/>
          </p:cNvPicPr>
          <p:nvPr/>
        </p:nvPicPr>
        <p:blipFill>
          <a:blip r:embed="rId2"/>
          <a:stretch>
            <a:fillRect/>
          </a:stretch>
        </p:blipFill>
        <p:spPr>
          <a:xfrm>
            <a:off x="417871" y="785121"/>
            <a:ext cx="11356258" cy="5287758"/>
          </a:xfrm>
          <a:prstGeom prst="rect">
            <a:avLst/>
          </a:prstGeom>
        </p:spPr>
      </p:pic>
    </p:spTree>
    <p:extLst>
      <p:ext uri="{BB962C8B-B14F-4D97-AF65-F5344CB8AC3E}">
        <p14:creationId xmlns:p14="http://schemas.microsoft.com/office/powerpoint/2010/main" val="40524126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D2CC2-FECA-25B9-E0DD-80945656D23C}"/>
              </a:ext>
            </a:extLst>
          </p:cNvPr>
          <p:cNvSpPr>
            <a:spLocks noGrp="1"/>
          </p:cNvSpPr>
          <p:nvPr>
            <p:ph type="title"/>
          </p:nvPr>
        </p:nvSpPr>
        <p:spPr/>
        <p:txBody>
          <a:bodyPr/>
          <a:lstStyle/>
          <a:p>
            <a:r>
              <a:rPr lang="en-US" dirty="0"/>
              <a:t>CONCLUSION</a:t>
            </a:r>
            <a:endParaRPr lang="en-IN" dirty="0"/>
          </a:p>
        </p:txBody>
      </p:sp>
      <p:sp>
        <p:nvSpPr>
          <p:cNvPr id="3" name="Content Placeholder 2">
            <a:extLst>
              <a:ext uri="{FF2B5EF4-FFF2-40B4-BE49-F238E27FC236}">
                <a16:creationId xmlns:a16="http://schemas.microsoft.com/office/drawing/2014/main" id="{3000D1AB-2A4D-C2B9-6685-AE43F1248A16}"/>
              </a:ext>
            </a:extLst>
          </p:cNvPr>
          <p:cNvSpPr>
            <a:spLocks noGrp="1"/>
          </p:cNvSpPr>
          <p:nvPr>
            <p:ph idx="1"/>
          </p:nvPr>
        </p:nvSpPr>
        <p:spPr/>
        <p:txBody>
          <a:bodyPr/>
          <a:lstStyle/>
          <a:p>
            <a:pPr algn="l">
              <a:buFont typeface="Arial" panose="020B0604020202020204" pitchFamily="34" charset="0"/>
              <a:buChar char="•"/>
            </a:pPr>
            <a:r>
              <a:rPr lang="en-US" b="0" i="0" dirty="0">
                <a:solidFill>
                  <a:srgbClr val="FAFAFA"/>
                </a:solidFill>
                <a:effectLst/>
                <a:latin typeface="__DM_Sans_05e5f9"/>
              </a:rPr>
              <a:t>ML models can effectively predict multiple diseases with high accuracy.</a:t>
            </a:r>
          </a:p>
          <a:p>
            <a:pPr algn="l">
              <a:buFont typeface="Arial" panose="020B0604020202020204" pitchFamily="34" charset="0"/>
              <a:buChar char="•"/>
            </a:pPr>
            <a:r>
              <a:rPr lang="en-US" b="0" i="0" dirty="0">
                <a:solidFill>
                  <a:srgbClr val="FAFAFA"/>
                </a:solidFill>
                <a:effectLst/>
                <a:latin typeface="__DM_Sans_05e5f9"/>
              </a:rPr>
              <a:t>Shows potential to assist doctors in early diagnosis.</a:t>
            </a:r>
          </a:p>
          <a:p>
            <a:pPr algn="l">
              <a:buFont typeface="Arial" panose="020B0604020202020204" pitchFamily="34" charset="0"/>
              <a:buChar char="•"/>
            </a:pPr>
            <a:r>
              <a:rPr lang="en-US" b="0" i="0" dirty="0">
                <a:solidFill>
                  <a:srgbClr val="FAFAFA"/>
                </a:solidFill>
                <a:effectLst/>
                <a:latin typeface="__DM_Sans_05e5f9"/>
              </a:rPr>
              <a:t>Combining multiple disease models into a unified system is feasible and practical.</a:t>
            </a:r>
          </a:p>
          <a:p>
            <a:endParaRPr lang="en-IN" dirty="0"/>
          </a:p>
        </p:txBody>
      </p:sp>
    </p:spTree>
    <p:extLst>
      <p:ext uri="{BB962C8B-B14F-4D97-AF65-F5344CB8AC3E}">
        <p14:creationId xmlns:p14="http://schemas.microsoft.com/office/powerpoint/2010/main" val="14279213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D73CDC-F4A5-3715-9688-BBC6BC5CCB25}"/>
              </a:ext>
            </a:extLst>
          </p:cNvPr>
          <p:cNvSpPr>
            <a:spLocks noGrp="1"/>
          </p:cNvSpPr>
          <p:nvPr>
            <p:ph type="title"/>
          </p:nvPr>
        </p:nvSpPr>
        <p:spPr/>
        <p:txBody>
          <a:bodyPr/>
          <a:lstStyle/>
          <a:p>
            <a:r>
              <a:rPr lang="en-US" dirty="0"/>
              <a:t>FUTURE WORK</a:t>
            </a:r>
            <a:endParaRPr lang="en-IN" dirty="0"/>
          </a:p>
        </p:txBody>
      </p:sp>
      <p:sp>
        <p:nvSpPr>
          <p:cNvPr id="3" name="Content Placeholder 2">
            <a:extLst>
              <a:ext uri="{FF2B5EF4-FFF2-40B4-BE49-F238E27FC236}">
                <a16:creationId xmlns:a16="http://schemas.microsoft.com/office/drawing/2014/main" id="{D03745B4-6F42-C254-3E44-EA1FE78B3304}"/>
              </a:ext>
            </a:extLst>
          </p:cNvPr>
          <p:cNvSpPr>
            <a:spLocks noGrp="1"/>
          </p:cNvSpPr>
          <p:nvPr>
            <p:ph idx="1"/>
          </p:nvPr>
        </p:nvSpPr>
        <p:spPr/>
        <p:txBody>
          <a:bodyPr/>
          <a:lstStyle/>
          <a:p>
            <a:pPr algn="l">
              <a:buFont typeface="Arial" panose="020B0604020202020204" pitchFamily="34" charset="0"/>
              <a:buChar char="•"/>
            </a:pPr>
            <a:r>
              <a:rPr lang="en-US" b="0" i="0" dirty="0">
                <a:solidFill>
                  <a:srgbClr val="FAFAFA"/>
                </a:solidFill>
                <a:effectLst/>
                <a:latin typeface="__DM_Sans_05e5f9"/>
              </a:rPr>
              <a:t>Add more diseases to the model</a:t>
            </a:r>
          </a:p>
          <a:p>
            <a:pPr algn="l">
              <a:buFont typeface="Arial" panose="020B0604020202020204" pitchFamily="34" charset="0"/>
              <a:buChar char="•"/>
            </a:pPr>
            <a:r>
              <a:rPr lang="en-US" b="0" i="0" dirty="0">
                <a:solidFill>
                  <a:srgbClr val="FAFAFA"/>
                </a:solidFill>
                <a:effectLst/>
                <a:latin typeface="__DM_Sans_05e5f9"/>
              </a:rPr>
              <a:t>Deploy the model as a web/mobile app</a:t>
            </a:r>
          </a:p>
          <a:p>
            <a:pPr algn="l">
              <a:buFont typeface="Arial" panose="020B0604020202020204" pitchFamily="34" charset="0"/>
              <a:buChar char="•"/>
            </a:pPr>
            <a:r>
              <a:rPr lang="en-US" b="0" i="0" dirty="0">
                <a:solidFill>
                  <a:srgbClr val="FAFAFA"/>
                </a:solidFill>
                <a:effectLst/>
                <a:latin typeface="__DM_Sans_05e5f9"/>
              </a:rPr>
              <a:t>Use deep learning</a:t>
            </a:r>
          </a:p>
          <a:p>
            <a:pPr algn="l">
              <a:buFont typeface="Arial" panose="020B0604020202020204" pitchFamily="34" charset="0"/>
              <a:buChar char="•"/>
            </a:pPr>
            <a:r>
              <a:rPr lang="en-US" b="0" i="0" dirty="0">
                <a:solidFill>
                  <a:srgbClr val="FAFAFA"/>
                </a:solidFill>
                <a:effectLst/>
                <a:latin typeface="__DM_Sans_05e5f9"/>
              </a:rPr>
              <a:t> Ensemble techniques</a:t>
            </a:r>
          </a:p>
          <a:p>
            <a:pPr algn="l">
              <a:buFont typeface="Arial" panose="020B0604020202020204" pitchFamily="34" charset="0"/>
              <a:buChar char="•"/>
            </a:pPr>
            <a:r>
              <a:rPr lang="en-US" b="0" i="0" dirty="0">
                <a:solidFill>
                  <a:srgbClr val="FAFAFA"/>
                </a:solidFill>
                <a:effectLst/>
                <a:latin typeface="__DM_Sans_05e5f9"/>
              </a:rPr>
              <a:t>Incorporate real-time patient data from wearables or EHRs</a:t>
            </a:r>
          </a:p>
          <a:p>
            <a:pPr marL="36900" indent="0">
              <a:buNone/>
            </a:pPr>
            <a:endParaRPr lang="en-IN" dirty="0"/>
          </a:p>
        </p:txBody>
      </p:sp>
    </p:spTree>
    <p:extLst>
      <p:ext uri="{BB962C8B-B14F-4D97-AF65-F5344CB8AC3E}">
        <p14:creationId xmlns:p14="http://schemas.microsoft.com/office/powerpoint/2010/main" val="38643564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BB3ECA-CEC8-E4F7-8F78-DED5EFDA129D}"/>
              </a:ext>
            </a:extLst>
          </p:cNvPr>
          <p:cNvSpPr>
            <a:spLocks noGrp="1"/>
          </p:cNvSpPr>
          <p:nvPr>
            <p:ph type="title"/>
          </p:nvPr>
        </p:nvSpPr>
        <p:spPr>
          <a:xfrm>
            <a:off x="913795" y="609599"/>
            <a:ext cx="10353762" cy="5584723"/>
          </a:xfrm>
        </p:spPr>
        <p:txBody>
          <a:bodyPr>
            <a:normAutofit/>
          </a:bodyPr>
          <a:lstStyle/>
          <a:p>
            <a:r>
              <a:rPr lang="en-IN" sz="5400" dirty="0"/>
              <a:t>THANKYOU</a:t>
            </a:r>
          </a:p>
        </p:txBody>
      </p:sp>
    </p:spTree>
    <p:extLst>
      <p:ext uri="{BB962C8B-B14F-4D97-AF65-F5344CB8AC3E}">
        <p14:creationId xmlns:p14="http://schemas.microsoft.com/office/powerpoint/2010/main" val="19219235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029A42F-C093-6860-AA70-CF644A6A0C59}"/>
              </a:ext>
            </a:extLst>
          </p:cNvPr>
          <p:cNvSpPr/>
          <p:nvPr/>
        </p:nvSpPr>
        <p:spPr>
          <a:xfrm>
            <a:off x="2645228" y="489857"/>
            <a:ext cx="7119257" cy="9144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IN"/>
          </a:p>
        </p:txBody>
      </p:sp>
      <p:pic>
        <p:nvPicPr>
          <p:cNvPr id="4" name="Content Placeholder 3">
            <a:extLst>
              <a:ext uri="{FF2B5EF4-FFF2-40B4-BE49-F238E27FC236}">
                <a16:creationId xmlns:a16="http://schemas.microsoft.com/office/drawing/2014/main" id="{FE96B458-2664-7ECC-F4D7-00D44B410151}"/>
              </a:ext>
              <a:ext uri="{C183D7F6-B498-43B3-948B-1728B52AA6E4}">
                <adec:decorative xmlns:adec="http://schemas.microsoft.com/office/drawing/2017/decorative" val="1"/>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rcRect/>
          <a:stretch/>
        </p:blipFill>
        <p:spPr>
          <a:xfrm>
            <a:off x="0" y="0"/>
            <a:ext cx="6612335" cy="6858000"/>
          </a:xfrm>
          <a:prstGeom prst="rect">
            <a:avLst/>
          </a:prstGeom>
        </p:spPr>
      </p:pic>
      <p:graphicFrame>
        <p:nvGraphicFramePr>
          <p:cNvPr id="5" name="Table 4">
            <a:extLst>
              <a:ext uri="{FF2B5EF4-FFF2-40B4-BE49-F238E27FC236}">
                <a16:creationId xmlns:a16="http://schemas.microsoft.com/office/drawing/2014/main" id="{BC6D6044-E4D9-3944-19FE-2D5AD3B2A11E}"/>
              </a:ext>
            </a:extLst>
          </p:cNvPr>
          <p:cNvGraphicFramePr>
            <a:graphicFrameLocks noGrp="1"/>
          </p:cNvGraphicFramePr>
          <p:nvPr>
            <p:extLst>
              <p:ext uri="{D42A27DB-BD31-4B8C-83A1-F6EECF244321}">
                <p14:modId xmlns:p14="http://schemas.microsoft.com/office/powerpoint/2010/main" val="712094373"/>
              </p:ext>
            </p:extLst>
          </p:nvPr>
        </p:nvGraphicFramePr>
        <p:xfrm>
          <a:off x="913794" y="1600201"/>
          <a:ext cx="10137663" cy="4381421"/>
        </p:xfrm>
        <a:graphic>
          <a:graphicData uri="http://schemas.openxmlformats.org/drawingml/2006/table">
            <a:tbl>
              <a:tblPr firstRow="1" bandRow="1">
                <a:tableStyleId>{073A0DAA-6AF3-43AB-8588-CEC1D06C72B9}</a:tableStyleId>
              </a:tblPr>
              <a:tblGrid>
                <a:gridCol w="3379221">
                  <a:extLst>
                    <a:ext uri="{9D8B030D-6E8A-4147-A177-3AD203B41FA5}">
                      <a16:colId xmlns:a16="http://schemas.microsoft.com/office/drawing/2014/main" val="3061465696"/>
                    </a:ext>
                  </a:extLst>
                </a:gridCol>
                <a:gridCol w="3379221">
                  <a:extLst>
                    <a:ext uri="{9D8B030D-6E8A-4147-A177-3AD203B41FA5}">
                      <a16:colId xmlns:a16="http://schemas.microsoft.com/office/drawing/2014/main" val="415499808"/>
                    </a:ext>
                  </a:extLst>
                </a:gridCol>
                <a:gridCol w="3379221">
                  <a:extLst>
                    <a:ext uri="{9D8B030D-6E8A-4147-A177-3AD203B41FA5}">
                      <a16:colId xmlns:a16="http://schemas.microsoft.com/office/drawing/2014/main" val="1056992071"/>
                    </a:ext>
                  </a:extLst>
                </a:gridCol>
              </a:tblGrid>
              <a:tr h="576941">
                <a:tc>
                  <a:txBody>
                    <a:bodyPr/>
                    <a:lstStyle/>
                    <a:p>
                      <a:r>
                        <a:rPr lang="en-US" dirty="0"/>
                        <a:t>NAME</a:t>
                      </a:r>
                      <a:endParaRPr lang="en-IN" dirty="0"/>
                    </a:p>
                  </a:txBody>
                  <a:tcPr/>
                </a:tc>
                <a:tc>
                  <a:txBody>
                    <a:bodyPr/>
                    <a:lstStyle/>
                    <a:p>
                      <a:r>
                        <a:rPr lang="en-US" dirty="0"/>
                        <a:t>REGD. NO</a:t>
                      </a:r>
                      <a:endParaRPr lang="en-IN" dirty="0"/>
                    </a:p>
                  </a:txBody>
                  <a:tcPr/>
                </a:tc>
                <a:tc>
                  <a:txBody>
                    <a:bodyPr/>
                    <a:lstStyle/>
                    <a:p>
                      <a:r>
                        <a:rPr lang="en-IN" dirty="0"/>
                        <a:t>CRANES  REDG.  NO</a:t>
                      </a:r>
                    </a:p>
                  </a:txBody>
                  <a:tcPr/>
                </a:tc>
                <a:extLst>
                  <a:ext uri="{0D108BD9-81ED-4DB2-BD59-A6C34878D82A}">
                    <a16:rowId xmlns:a16="http://schemas.microsoft.com/office/drawing/2014/main" val="3827479315"/>
                  </a:ext>
                </a:extLst>
              </a:tr>
              <a:tr h="951120">
                <a:tc>
                  <a:txBody>
                    <a:bodyPr/>
                    <a:lstStyle/>
                    <a:p>
                      <a:r>
                        <a:rPr lang="en-US" dirty="0"/>
                        <a:t>SOUMYAJIT BANERJEE</a:t>
                      </a:r>
                      <a:endParaRPr lang="en-IN" dirty="0"/>
                    </a:p>
                  </a:txBody>
                  <a:tcPr/>
                </a:tc>
                <a:tc>
                  <a:txBody>
                    <a:bodyPr/>
                    <a:lstStyle/>
                    <a:p>
                      <a:r>
                        <a:rPr lang="en-IN" dirty="0"/>
                        <a:t>2201020717</a:t>
                      </a:r>
                    </a:p>
                  </a:txBody>
                  <a:tcPr/>
                </a:tc>
                <a:tc>
                  <a:txBody>
                    <a:bodyPr/>
                    <a:lstStyle/>
                    <a:p>
                      <a:r>
                        <a:rPr lang="en-IN" dirty="0"/>
                        <a:t>CL2025010601873643</a:t>
                      </a:r>
                    </a:p>
                  </a:txBody>
                  <a:tcPr/>
                </a:tc>
                <a:extLst>
                  <a:ext uri="{0D108BD9-81ED-4DB2-BD59-A6C34878D82A}">
                    <a16:rowId xmlns:a16="http://schemas.microsoft.com/office/drawing/2014/main" val="3342828862"/>
                  </a:ext>
                </a:extLst>
              </a:tr>
              <a:tr h="951120">
                <a:tc>
                  <a:txBody>
                    <a:bodyPr/>
                    <a:lstStyle/>
                    <a:p>
                      <a:r>
                        <a:rPr lang="en-US" dirty="0"/>
                        <a:t>AARUSHI SINGH</a:t>
                      </a:r>
                      <a:endParaRPr lang="en-IN" dirty="0"/>
                    </a:p>
                  </a:txBody>
                  <a:tcPr/>
                </a:tc>
                <a:tc>
                  <a:txBody>
                    <a:bodyPr/>
                    <a:lstStyle/>
                    <a:p>
                      <a:r>
                        <a:rPr lang="en-IN" dirty="0"/>
                        <a:t>2201020601</a:t>
                      </a:r>
                    </a:p>
                  </a:txBody>
                  <a:tcPr/>
                </a:tc>
                <a:tc>
                  <a:txBody>
                    <a:bodyPr/>
                    <a:lstStyle/>
                    <a:p>
                      <a:r>
                        <a:rPr lang="en-IN" dirty="0"/>
                        <a:t>CL2025010601938286</a:t>
                      </a:r>
                    </a:p>
                  </a:txBody>
                  <a:tcPr/>
                </a:tc>
                <a:extLst>
                  <a:ext uri="{0D108BD9-81ED-4DB2-BD59-A6C34878D82A}">
                    <a16:rowId xmlns:a16="http://schemas.microsoft.com/office/drawing/2014/main" val="2494929691"/>
                  </a:ext>
                </a:extLst>
              </a:tr>
              <a:tr h="951120">
                <a:tc>
                  <a:txBody>
                    <a:bodyPr/>
                    <a:lstStyle/>
                    <a:p>
                      <a:r>
                        <a:rPr lang="en-US" dirty="0"/>
                        <a:t>SHRUTI SINHA</a:t>
                      </a:r>
                      <a:endParaRPr lang="en-IN" dirty="0"/>
                    </a:p>
                  </a:txBody>
                  <a:tcPr/>
                </a:tc>
                <a:tc>
                  <a:txBody>
                    <a:bodyPr/>
                    <a:lstStyle/>
                    <a:p>
                      <a:r>
                        <a:rPr lang="en-IN" dirty="0"/>
                        <a:t>2201020415</a:t>
                      </a:r>
                    </a:p>
                  </a:txBody>
                  <a:tcPr/>
                </a:tc>
                <a:tc>
                  <a:txBody>
                    <a:bodyPr/>
                    <a:lstStyle/>
                    <a:p>
                      <a:r>
                        <a:rPr lang="en-IN" dirty="0"/>
                        <a:t>CL2025010601873240</a:t>
                      </a:r>
                    </a:p>
                  </a:txBody>
                  <a:tcPr/>
                </a:tc>
                <a:extLst>
                  <a:ext uri="{0D108BD9-81ED-4DB2-BD59-A6C34878D82A}">
                    <a16:rowId xmlns:a16="http://schemas.microsoft.com/office/drawing/2014/main" val="2259045483"/>
                  </a:ext>
                </a:extLst>
              </a:tr>
              <a:tr h="951120">
                <a:tc>
                  <a:txBody>
                    <a:bodyPr/>
                    <a:lstStyle/>
                    <a:p>
                      <a:r>
                        <a:rPr lang="en-US" dirty="0"/>
                        <a:t>STHITA PRAJNAH PATRA</a:t>
                      </a:r>
                      <a:endParaRPr lang="en-IN" dirty="0"/>
                    </a:p>
                  </a:txBody>
                  <a:tcPr/>
                </a:tc>
                <a:tc>
                  <a:txBody>
                    <a:bodyPr/>
                    <a:lstStyle/>
                    <a:p>
                      <a:r>
                        <a:rPr lang="en-IN" dirty="0"/>
                        <a:t>2201020598</a:t>
                      </a:r>
                    </a:p>
                  </a:txBody>
                  <a:tcPr/>
                </a:tc>
                <a:tc>
                  <a:txBody>
                    <a:bodyPr/>
                    <a:lstStyle/>
                    <a:p>
                      <a:r>
                        <a:rPr lang="en-IN" dirty="0"/>
                        <a:t>CL2025010601895210</a:t>
                      </a:r>
                    </a:p>
                  </a:txBody>
                  <a:tcPr/>
                </a:tc>
                <a:extLst>
                  <a:ext uri="{0D108BD9-81ED-4DB2-BD59-A6C34878D82A}">
                    <a16:rowId xmlns:a16="http://schemas.microsoft.com/office/drawing/2014/main" val="1882319137"/>
                  </a:ext>
                </a:extLst>
              </a:tr>
            </a:tbl>
          </a:graphicData>
        </a:graphic>
      </p:graphicFrame>
      <p:sp>
        <p:nvSpPr>
          <p:cNvPr id="6" name="Rectangle 5">
            <a:extLst>
              <a:ext uri="{FF2B5EF4-FFF2-40B4-BE49-F238E27FC236}">
                <a16:creationId xmlns:a16="http://schemas.microsoft.com/office/drawing/2014/main" id="{B6921CFE-4327-2123-6A8D-D0299971E7E2}"/>
              </a:ext>
            </a:extLst>
          </p:cNvPr>
          <p:cNvSpPr/>
          <p:nvPr/>
        </p:nvSpPr>
        <p:spPr>
          <a:xfrm>
            <a:off x="2645229" y="489857"/>
            <a:ext cx="7119257" cy="751114"/>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36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Algerian" panose="04020705040A02060702" pitchFamily="82" charset="0"/>
              </a:rPr>
              <a:t>TEAM MEMBERS</a:t>
            </a:r>
            <a:endParaRPr lang="en-IN" sz="3600" b="1" dirty="0">
              <a:ln w="9525">
                <a:solidFill>
                  <a:schemeClr val="bg1"/>
                </a:solidFill>
                <a:prstDash val="solid"/>
              </a:ln>
              <a:solidFill>
                <a:schemeClr val="tx1"/>
              </a:solidFill>
              <a:effectLst>
                <a:outerShdw blurRad="12700" dist="38100" dir="2700000" algn="tl" rotWithShape="0">
                  <a:schemeClr val="bg1">
                    <a:lumMod val="50000"/>
                  </a:schemeClr>
                </a:outerShdw>
              </a:effectLst>
              <a:latin typeface="Algerian" panose="04020705040A02060702" pitchFamily="82" charset="0"/>
            </a:endParaRPr>
          </a:p>
        </p:txBody>
      </p:sp>
    </p:spTree>
    <p:extLst>
      <p:ext uri="{BB962C8B-B14F-4D97-AF65-F5344CB8AC3E}">
        <p14:creationId xmlns:p14="http://schemas.microsoft.com/office/powerpoint/2010/main" val="39585705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E2E0-BFA9-2B69-3A7C-B3FE61C5C6E0}"/>
              </a:ext>
            </a:extLst>
          </p:cNvPr>
          <p:cNvSpPr>
            <a:spLocks noGrp="1"/>
          </p:cNvSpPr>
          <p:nvPr>
            <p:ph type="title"/>
          </p:nvPr>
        </p:nvSpPr>
        <p:spPr>
          <a:xfrm>
            <a:off x="884903" y="766915"/>
            <a:ext cx="10579510" cy="1090151"/>
          </a:xfrm>
        </p:spPr>
        <p:txBody>
          <a:bodyPr/>
          <a:lstStyle/>
          <a:p>
            <a:r>
              <a:rPr lang="en-IN" dirty="0"/>
              <a:t>CONTENTS</a:t>
            </a:r>
          </a:p>
        </p:txBody>
      </p:sp>
      <p:graphicFrame>
        <p:nvGraphicFramePr>
          <p:cNvPr id="4" name="Content Placeholder 3">
            <a:extLst>
              <a:ext uri="{FF2B5EF4-FFF2-40B4-BE49-F238E27FC236}">
                <a16:creationId xmlns:a16="http://schemas.microsoft.com/office/drawing/2014/main" id="{CE1884F0-0342-8317-B28A-A93635A40829}"/>
              </a:ext>
            </a:extLst>
          </p:cNvPr>
          <p:cNvGraphicFramePr>
            <a:graphicFrameLocks noGrp="1"/>
          </p:cNvGraphicFramePr>
          <p:nvPr>
            <p:ph idx="1"/>
            <p:extLst>
              <p:ext uri="{D42A27DB-BD31-4B8C-83A1-F6EECF244321}">
                <p14:modId xmlns:p14="http://schemas.microsoft.com/office/powerpoint/2010/main" val="4226632178"/>
              </p:ext>
            </p:extLst>
          </p:nvPr>
        </p:nvGraphicFramePr>
        <p:xfrm>
          <a:off x="1995948" y="2067722"/>
          <a:ext cx="8357420" cy="4389120"/>
        </p:xfrm>
        <a:graphic>
          <a:graphicData uri="http://schemas.openxmlformats.org/drawingml/2006/table">
            <a:tbl>
              <a:tblPr firstRow="1" bandRow="1">
                <a:tableStyleId>{073A0DAA-6AF3-43AB-8588-CEC1D06C72B9}</a:tableStyleId>
              </a:tblPr>
              <a:tblGrid>
                <a:gridCol w="1563498">
                  <a:extLst>
                    <a:ext uri="{9D8B030D-6E8A-4147-A177-3AD203B41FA5}">
                      <a16:colId xmlns:a16="http://schemas.microsoft.com/office/drawing/2014/main" val="2277126054"/>
                    </a:ext>
                  </a:extLst>
                </a:gridCol>
                <a:gridCol w="6793922">
                  <a:extLst>
                    <a:ext uri="{9D8B030D-6E8A-4147-A177-3AD203B41FA5}">
                      <a16:colId xmlns:a16="http://schemas.microsoft.com/office/drawing/2014/main" val="1607576967"/>
                    </a:ext>
                  </a:extLst>
                </a:gridCol>
              </a:tblGrid>
              <a:tr h="365134">
                <a:tc>
                  <a:txBody>
                    <a:bodyPr/>
                    <a:lstStyle/>
                    <a:p>
                      <a:r>
                        <a:rPr lang="en-IN" dirty="0"/>
                        <a:t>SERIAL NO</a:t>
                      </a:r>
                    </a:p>
                  </a:txBody>
                  <a:tcPr/>
                </a:tc>
                <a:tc>
                  <a:txBody>
                    <a:bodyPr/>
                    <a:lstStyle/>
                    <a:p>
                      <a:r>
                        <a:rPr lang="en-IN" dirty="0"/>
                        <a:t>TOPIC</a:t>
                      </a:r>
                    </a:p>
                  </a:txBody>
                  <a:tcPr/>
                </a:tc>
                <a:extLst>
                  <a:ext uri="{0D108BD9-81ED-4DB2-BD59-A6C34878D82A}">
                    <a16:rowId xmlns:a16="http://schemas.microsoft.com/office/drawing/2014/main" val="3606611978"/>
                  </a:ext>
                </a:extLst>
              </a:tr>
              <a:tr h="365134">
                <a:tc>
                  <a:txBody>
                    <a:bodyPr/>
                    <a:lstStyle/>
                    <a:p>
                      <a:r>
                        <a:rPr lang="en-IN" dirty="0"/>
                        <a:t>1</a:t>
                      </a:r>
                    </a:p>
                  </a:txBody>
                  <a:tcPr/>
                </a:tc>
                <a:tc>
                  <a:txBody>
                    <a:bodyPr/>
                    <a:lstStyle/>
                    <a:p>
                      <a:r>
                        <a:rPr lang="en-IN" dirty="0"/>
                        <a:t>INTRODUCTION</a:t>
                      </a:r>
                    </a:p>
                  </a:txBody>
                  <a:tcPr/>
                </a:tc>
                <a:extLst>
                  <a:ext uri="{0D108BD9-81ED-4DB2-BD59-A6C34878D82A}">
                    <a16:rowId xmlns:a16="http://schemas.microsoft.com/office/drawing/2014/main" val="914328032"/>
                  </a:ext>
                </a:extLst>
              </a:tr>
              <a:tr h="365134">
                <a:tc>
                  <a:txBody>
                    <a:bodyPr/>
                    <a:lstStyle/>
                    <a:p>
                      <a:r>
                        <a:rPr lang="en-IN" dirty="0"/>
                        <a:t>2</a:t>
                      </a:r>
                    </a:p>
                  </a:txBody>
                  <a:tcPr/>
                </a:tc>
                <a:tc>
                  <a:txBody>
                    <a:bodyPr/>
                    <a:lstStyle/>
                    <a:p>
                      <a:r>
                        <a:rPr lang="en-IN" dirty="0"/>
                        <a:t>OBJECTIVE</a:t>
                      </a:r>
                    </a:p>
                  </a:txBody>
                  <a:tcPr/>
                </a:tc>
                <a:extLst>
                  <a:ext uri="{0D108BD9-81ED-4DB2-BD59-A6C34878D82A}">
                    <a16:rowId xmlns:a16="http://schemas.microsoft.com/office/drawing/2014/main" val="1511872518"/>
                  </a:ext>
                </a:extLst>
              </a:tr>
              <a:tr h="365134">
                <a:tc>
                  <a:txBody>
                    <a:bodyPr/>
                    <a:lstStyle/>
                    <a:p>
                      <a:r>
                        <a:rPr lang="en-IN" dirty="0"/>
                        <a:t>3</a:t>
                      </a:r>
                    </a:p>
                  </a:txBody>
                  <a:tcPr/>
                </a:tc>
                <a:tc>
                  <a:txBody>
                    <a:bodyPr/>
                    <a:lstStyle/>
                    <a:p>
                      <a:r>
                        <a:rPr lang="en-IN" dirty="0"/>
                        <a:t>DATASET USED</a:t>
                      </a:r>
                    </a:p>
                  </a:txBody>
                  <a:tcPr/>
                </a:tc>
                <a:extLst>
                  <a:ext uri="{0D108BD9-81ED-4DB2-BD59-A6C34878D82A}">
                    <a16:rowId xmlns:a16="http://schemas.microsoft.com/office/drawing/2014/main" val="3149895016"/>
                  </a:ext>
                </a:extLst>
              </a:tr>
              <a:tr h="365134">
                <a:tc>
                  <a:txBody>
                    <a:bodyPr/>
                    <a:lstStyle/>
                    <a:p>
                      <a:r>
                        <a:rPr lang="en-IN" dirty="0"/>
                        <a:t>4</a:t>
                      </a:r>
                    </a:p>
                  </a:txBody>
                  <a:tcPr/>
                </a:tc>
                <a:tc>
                  <a:txBody>
                    <a:bodyPr/>
                    <a:lstStyle/>
                    <a:p>
                      <a:r>
                        <a:rPr lang="en-IN" dirty="0"/>
                        <a:t>DATA PREPROCESSING</a:t>
                      </a:r>
                    </a:p>
                  </a:txBody>
                  <a:tcPr/>
                </a:tc>
                <a:extLst>
                  <a:ext uri="{0D108BD9-81ED-4DB2-BD59-A6C34878D82A}">
                    <a16:rowId xmlns:a16="http://schemas.microsoft.com/office/drawing/2014/main" val="600340887"/>
                  </a:ext>
                </a:extLst>
              </a:tr>
              <a:tr h="365134">
                <a:tc>
                  <a:txBody>
                    <a:bodyPr/>
                    <a:lstStyle/>
                    <a:p>
                      <a:r>
                        <a:rPr lang="en-IN" dirty="0"/>
                        <a:t>5</a:t>
                      </a:r>
                    </a:p>
                  </a:txBody>
                  <a:tcPr/>
                </a:tc>
                <a:tc>
                  <a:txBody>
                    <a:bodyPr/>
                    <a:lstStyle/>
                    <a:p>
                      <a:r>
                        <a:rPr lang="en-IN" dirty="0"/>
                        <a:t>FEATURE IMPORTANCE</a:t>
                      </a:r>
                    </a:p>
                  </a:txBody>
                  <a:tcPr/>
                </a:tc>
                <a:extLst>
                  <a:ext uri="{0D108BD9-81ED-4DB2-BD59-A6C34878D82A}">
                    <a16:rowId xmlns:a16="http://schemas.microsoft.com/office/drawing/2014/main" val="3737393755"/>
                  </a:ext>
                </a:extLst>
              </a:tr>
              <a:tr h="365134">
                <a:tc>
                  <a:txBody>
                    <a:bodyPr/>
                    <a:lstStyle/>
                    <a:p>
                      <a:r>
                        <a:rPr lang="en-IN" dirty="0"/>
                        <a:t>6</a:t>
                      </a:r>
                    </a:p>
                  </a:txBody>
                  <a:tcPr/>
                </a:tc>
                <a:tc>
                  <a:txBody>
                    <a:bodyPr/>
                    <a:lstStyle/>
                    <a:p>
                      <a:r>
                        <a:rPr lang="en-IN" dirty="0"/>
                        <a:t>COORELATION MATRIX</a:t>
                      </a:r>
                    </a:p>
                  </a:txBody>
                  <a:tcPr/>
                </a:tc>
                <a:extLst>
                  <a:ext uri="{0D108BD9-81ED-4DB2-BD59-A6C34878D82A}">
                    <a16:rowId xmlns:a16="http://schemas.microsoft.com/office/drawing/2014/main" val="879719077"/>
                  </a:ext>
                </a:extLst>
              </a:tr>
              <a:tr h="365134">
                <a:tc>
                  <a:txBody>
                    <a:bodyPr/>
                    <a:lstStyle/>
                    <a:p>
                      <a:r>
                        <a:rPr lang="en-IN" dirty="0"/>
                        <a:t>7</a:t>
                      </a:r>
                    </a:p>
                  </a:txBody>
                  <a:tcPr/>
                </a:tc>
                <a:tc>
                  <a:txBody>
                    <a:bodyPr/>
                    <a:lstStyle/>
                    <a:p>
                      <a:r>
                        <a:rPr lang="en-IN" dirty="0"/>
                        <a:t>MACHINE LEARNING MODEL USED</a:t>
                      </a:r>
                    </a:p>
                  </a:txBody>
                  <a:tcPr/>
                </a:tc>
                <a:extLst>
                  <a:ext uri="{0D108BD9-81ED-4DB2-BD59-A6C34878D82A}">
                    <a16:rowId xmlns:a16="http://schemas.microsoft.com/office/drawing/2014/main" val="3943750801"/>
                  </a:ext>
                </a:extLst>
              </a:tr>
              <a:tr h="365134">
                <a:tc>
                  <a:txBody>
                    <a:bodyPr/>
                    <a:lstStyle/>
                    <a:p>
                      <a:r>
                        <a:rPr lang="en-IN" dirty="0"/>
                        <a:t>8</a:t>
                      </a:r>
                    </a:p>
                  </a:txBody>
                  <a:tcPr/>
                </a:tc>
                <a:tc>
                  <a:txBody>
                    <a:bodyPr/>
                    <a:lstStyle/>
                    <a:p>
                      <a:r>
                        <a:rPr lang="en-IN" dirty="0"/>
                        <a:t>FINDING BEST MODEL</a:t>
                      </a:r>
                    </a:p>
                  </a:txBody>
                  <a:tcPr/>
                </a:tc>
                <a:extLst>
                  <a:ext uri="{0D108BD9-81ED-4DB2-BD59-A6C34878D82A}">
                    <a16:rowId xmlns:a16="http://schemas.microsoft.com/office/drawing/2014/main" val="3702414906"/>
                  </a:ext>
                </a:extLst>
              </a:tr>
              <a:tr h="365134">
                <a:tc>
                  <a:txBody>
                    <a:bodyPr/>
                    <a:lstStyle/>
                    <a:p>
                      <a:r>
                        <a:rPr lang="en-IN" dirty="0"/>
                        <a:t>9</a:t>
                      </a:r>
                    </a:p>
                  </a:txBody>
                  <a:tcPr/>
                </a:tc>
                <a:tc>
                  <a:txBody>
                    <a:bodyPr/>
                    <a:lstStyle/>
                    <a:p>
                      <a:r>
                        <a:rPr lang="en-IN" dirty="0"/>
                        <a:t>RESULT SUMMARY</a:t>
                      </a:r>
                    </a:p>
                  </a:txBody>
                  <a:tcPr/>
                </a:tc>
                <a:extLst>
                  <a:ext uri="{0D108BD9-81ED-4DB2-BD59-A6C34878D82A}">
                    <a16:rowId xmlns:a16="http://schemas.microsoft.com/office/drawing/2014/main" val="3384303662"/>
                  </a:ext>
                </a:extLst>
              </a:tr>
              <a:tr h="365134">
                <a:tc>
                  <a:txBody>
                    <a:bodyPr/>
                    <a:lstStyle/>
                    <a:p>
                      <a:r>
                        <a:rPr lang="en-IN" dirty="0"/>
                        <a:t>10</a:t>
                      </a:r>
                    </a:p>
                  </a:txBody>
                  <a:tcPr/>
                </a:tc>
                <a:tc>
                  <a:txBody>
                    <a:bodyPr/>
                    <a:lstStyle/>
                    <a:p>
                      <a:r>
                        <a:rPr lang="en-IN" dirty="0"/>
                        <a:t>FUTURE WORK</a:t>
                      </a:r>
                    </a:p>
                  </a:txBody>
                  <a:tcPr/>
                </a:tc>
                <a:extLst>
                  <a:ext uri="{0D108BD9-81ED-4DB2-BD59-A6C34878D82A}">
                    <a16:rowId xmlns:a16="http://schemas.microsoft.com/office/drawing/2014/main" val="2350187931"/>
                  </a:ext>
                </a:extLst>
              </a:tr>
              <a:tr h="365134">
                <a:tc>
                  <a:txBody>
                    <a:bodyPr/>
                    <a:lstStyle/>
                    <a:p>
                      <a:r>
                        <a:rPr lang="en-IN" dirty="0"/>
                        <a:t>11</a:t>
                      </a:r>
                    </a:p>
                  </a:txBody>
                  <a:tcPr/>
                </a:tc>
                <a:tc>
                  <a:txBody>
                    <a:bodyPr/>
                    <a:lstStyle/>
                    <a:p>
                      <a:r>
                        <a:rPr lang="en-IN" dirty="0"/>
                        <a:t>CONCLUSION</a:t>
                      </a:r>
                    </a:p>
                  </a:txBody>
                  <a:tcPr/>
                </a:tc>
                <a:extLst>
                  <a:ext uri="{0D108BD9-81ED-4DB2-BD59-A6C34878D82A}">
                    <a16:rowId xmlns:a16="http://schemas.microsoft.com/office/drawing/2014/main" val="2685539073"/>
                  </a:ext>
                </a:extLst>
              </a:tr>
            </a:tbl>
          </a:graphicData>
        </a:graphic>
      </p:graphicFrame>
    </p:spTree>
    <p:extLst>
      <p:ext uri="{BB962C8B-B14F-4D97-AF65-F5344CB8AC3E}">
        <p14:creationId xmlns:p14="http://schemas.microsoft.com/office/powerpoint/2010/main" val="2403908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6CFC51-513D-E7B9-ED07-47E6087739F9}"/>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id="{01772777-8D58-F224-3BEB-D75325331441}"/>
              </a:ext>
            </a:extLst>
          </p:cNvPr>
          <p:cNvSpPr>
            <a:spLocks noGrp="1"/>
          </p:cNvSpPr>
          <p:nvPr>
            <p:ph idx="1"/>
          </p:nvPr>
        </p:nvSpPr>
        <p:spPr/>
        <p:txBody>
          <a:bodyPr/>
          <a:lstStyle/>
          <a:p>
            <a:endParaRPr lang="en-IN"/>
          </a:p>
        </p:txBody>
      </p:sp>
      <p:pic>
        <p:nvPicPr>
          <p:cNvPr id="2050" name="Picture 2" descr="Infectious Disease | Google Slides and PowerPoint theme">
            <a:extLst>
              <a:ext uri="{FF2B5EF4-FFF2-40B4-BE49-F238E27FC236}">
                <a16:creationId xmlns:a16="http://schemas.microsoft.com/office/drawing/2014/main" id="{F5B05988-C98E-F4F1-2BDD-44281BD107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1161EFB-85DE-2B5F-A1C5-E7F55C556CA4}"/>
              </a:ext>
            </a:extLst>
          </p:cNvPr>
          <p:cNvSpPr txBox="1"/>
          <p:nvPr/>
        </p:nvSpPr>
        <p:spPr>
          <a:xfrm>
            <a:off x="631609" y="2071007"/>
            <a:ext cx="10635948" cy="4062651"/>
          </a:xfrm>
          <a:prstGeom prst="rect">
            <a:avLst/>
          </a:prstGeom>
          <a:noFill/>
        </p:spPr>
        <p:txBody>
          <a:bodyPr wrap="square" rtlCol="0">
            <a:spAutoFit/>
          </a:bodyPr>
          <a:lstStyle/>
          <a:p>
            <a:pPr algn="l">
              <a:buFont typeface="Arial" panose="020B0604020202020204" pitchFamily="34" charset="0"/>
              <a:buChar char="•"/>
            </a:pPr>
            <a:r>
              <a:rPr lang="en-US" sz="2400" b="1" i="0" u="sng" dirty="0">
                <a:solidFill>
                  <a:srgbClr val="00B050"/>
                </a:solidFill>
                <a:effectLst/>
                <a:latin typeface="Sentient"/>
              </a:rPr>
              <a:t>Problem Statement:</a:t>
            </a:r>
          </a:p>
          <a:p>
            <a:pPr algn="l">
              <a:buFont typeface="Arial" panose="020B0604020202020204" pitchFamily="34" charset="0"/>
              <a:buChar char="•"/>
            </a:pPr>
            <a:endParaRPr lang="en-US" sz="2400" b="1" i="0" u="sng" dirty="0">
              <a:solidFill>
                <a:srgbClr val="00B050"/>
              </a:solidFill>
              <a:effectLst/>
              <a:latin typeface="Sentient"/>
            </a:endParaRPr>
          </a:p>
          <a:p>
            <a:pPr algn="l"/>
            <a:r>
              <a:rPr lang="en-US" sz="2400" b="0" i="0" dirty="0">
                <a:solidFill>
                  <a:srgbClr val="FAFAFA"/>
                </a:solidFill>
                <a:effectLst/>
                <a:latin typeface="__DM_Sans_05e5f9"/>
              </a:rPr>
              <a:t> Early and accurate diagnosis of chronic diseases like diabetes, heart disease, and Parkinson’s is critical. However, patients often experience delayed diagnoses due to overlapping symptoms and the need for multiple tests.</a:t>
            </a:r>
          </a:p>
          <a:p>
            <a:pPr algn="l">
              <a:buFont typeface="Arial" panose="020B0604020202020204" pitchFamily="34" charset="0"/>
              <a:buChar char="•"/>
            </a:pPr>
            <a:endParaRPr lang="en-US" sz="2400" b="0" i="0" dirty="0">
              <a:solidFill>
                <a:srgbClr val="FAFAFA"/>
              </a:solidFill>
              <a:effectLst/>
              <a:latin typeface="__DM_Sans_05e5f9"/>
            </a:endParaRPr>
          </a:p>
          <a:p>
            <a:pPr algn="l">
              <a:buFont typeface="Arial" panose="020B0604020202020204" pitchFamily="34" charset="0"/>
              <a:buChar char="•"/>
            </a:pPr>
            <a:r>
              <a:rPr lang="en-US" sz="2400" b="1" i="0" u="sng" dirty="0">
                <a:solidFill>
                  <a:srgbClr val="00B050"/>
                </a:solidFill>
                <a:effectLst/>
                <a:latin typeface="Sentient"/>
              </a:rPr>
              <a:t>Goal:</a:t>
            </a:r>
            <a:r>
              <a:rPr lang="en-US" sz="2400" b="1" i="0" u="sng" dirty="0">
                <a:solidFill>
                  <a:srgbClr val="00B050"/>
                </a:solidFill>
                <a:effectLst/>
                <a:latin typeface="__DM_Sans_05e5f9"/>
              </a:rPr>
              <a:t> </a:t>
            </a:r>
          </a:p>
          <a:p>
            <a:pPr algn="l">
              <a:buFont typeface="Arial" panose="020B0604020202020204" pitchFamily="34" charset="0"/>
              <a:buChar char="•"/>
            </a:pPr>
            <a:endParaRPr lang="en-US" sz="2400" b="1" i="0" u="sng" dirty="0">
              <a:solidFill>
                <a:srgbClr val="00B050"/>
              </a:solidFill>
              <a:effectLst/>
              <a:latin typeface="__DM_Sans_05e5f9"/>
            </a:endParaRPr>
          </a:p>
          <a:p>
            <a:pPr algn="l"/>
            <a:r>
              <a:rPr lang="en-US" sz="2400" b="0" i="0" dirty="0">
                <a:solidFill>
                  <a:srgbClr val="FAFAFA"/>
                </a:solidFill>
                <a:effectLst/>
                <a:latin typeface="__DM_Sans_05e5f9"/>
              </a:rPr>
              <a:t>To build a unified ML model that can predict the presence of multiple diseases based on relevant clinical features.</a:t>
            </a:r>
          </a:p>
          <a:p>
            <a:endParaRPr lang="en-IN" dirty="0"/>
          </a:p>
        </p:txBody>
      </p:sp>
      <p:sp>
        <p:nvSpPr>
          <p:cNvPr id="7" name="Rectangle 6">
            <a:extLst>
              <a:ext uri="{FF2B5EF4-FFF2-40B4-BE49-F238E27FC236}">
                <a16:creationId xmlns:a16="http://schemas.microsoft.com/office/drawing/2014/main" id="{9DA3F4D0-7013-448A-8103-779B4E9C80B0}"/>
              </a:ext>
            </a:extLst>
          </p:cNvPr>
          <p:cNvSpPr/>
          <p:nvPr/>
        </p:nvSpPr>
        <p:spPr>
          <a:xfrm>
            <a:off x="1393371" y="671052"/>
            <a:ext cx="8948057" cy="903515"/>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US"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INTRODUCTION</a:t>
            </a:r>
            <a:endParaRPr lang="en-IN" sz="40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endParaRPr>
          </a:p>
        </p:txBody>
      </p:sp>
    </p:spTree>
    <p:extLst>
      <p:ext uri="{BB962C8B-B14F-4D97-AF65-F5344CB8AC3E}">
        <p14:creationId xmlns:p14="http://schemas.microsoft.com/office/powerpoint/2010/main" val="20281548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A3A74CA-768C-A1A3-9257-E6DDE8F2680F}"/>
              </a:ext>
            </a:extLst>
          </p:cNvPr>
          <p:cNvSpPr/>
          <p:nvPr/>
        </p:nvSpPr>
        <p:spPr>
          <a:xfrm>
            <a:off x="586986" y="1866900"/>
            <a:ext cx="11092543" cy="4011386"/>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endParaRPr lang="en-IN"/>
          </a:p>
        </p:txBody>
      </p:sp>
      <p:sp>
        <p:nvSpPr>
          <p:cNvPr id="2" name="Title 1">
            <a:extLst>
              <a:ext uri="{FF2B5EF4-FFF2-40B4-BE49-F238E27FC236}">
                <a16:creationId xmlns:a16="http://schemas.microsoft.com/office/drawing/2014/main" id="{A8F63975-E304-5421-41E6-11A09CAC69F8}"/>
              </a:ext>
            </a:extLst>
          </p:cNvPr>
          <p:cNvSpPr>
            <a:spLocks noGrp="1"/>
          </p:cNvSpPr>
          <p:nvPr>
            <p:ph type="title"/>
          </p:nvPr>
        </p:nvSpPr>
        <p:spPr/>
        <p:txBody>
          <a:bodyPr/>
          <a:lstStyle/>
          <a:p>
            <a:r>
              <a:rPr lang="en-US" dirty="0">
                <a:solidFill>
                  <a:schemeClr val="tx1"/>
                </a:solidFill>
              </a:rPr>
              <a:t>OBJECTIVE</a:t>
            </a:r>
            <a:endParaRPr lang="en-IN" dirty="0">
              <a:solidFill>
                <a:schemeClr val="tx1"/>
              </a:solidFill>
            </a:endParaRPr>
          </a:p>
        </p:txBody>
      </p:sp>
      <p:sp>
        <p:nvSpPr>
          <p:cNvPr id="3" name="Content Placeholder 2">
            <a:extLst>
              <a:ext uri="{FF2B5EF4-FFF2-40B4-BE49-F238E27FC236}">
                <a16:creationId xmlns:a16="http://schemas.microsoft.com/office/drawing/2014/main" id="{99FE6AA0-844A-E9C5-4F0C-1678C2D4383C}"/>
              </a:ext>
            </a:extLst>
          </p:cNvPr>
          <p:cNvSpPr>
            <a:spLocks noGrp="1"/>
          </p:cNvSpPr>
          <p:nvPr>
            <p:ph idx="1"/>
          </p:nvPr>
        </p:nvSpPr>
        <p:spPr>
          <a:xfrm>
            <a:off x="1251252" y="2326822"/>
            <a:ext cx="10353762" cy="3714749"/>
          </a:xfrm>
        </p:spPr>
        <p:txBody>
          <a:bodyPr/>
          <a:lstStyle/>
          <a:p>
            <a:pPr algn="l">
              <a:buFont typeface="Arial" panose="020B0604020202020204" pitchFamily="34" charset="0"/>
              <a:buChar char="•"/>
            </a:pPr>
            <a:r>
              <a:rPr lang="en-US" i="0" dirty="0">
                <a:ln w="0"/>
                <a:solidFill>
                  <a:schemeClr val="bg1"/>
                </a:solidFill>
                <a:effectLst>
                  <a:outerShdw blurRad="38100" dist="19050" dir="2700000" algn="tl" rotWithShape="0">
                    <a:schemeClr val="dk1">
                      <a:alpha val="40000"/>
                    </a:schemeClr>
                  </a:outerShdw>
                </a:effectLst>
                <a:latin typeface="__DM_Sans_05e5f9"/>
              </a:rPr>
              <a:t>Predict whether a person has Diabetes, Heart Disease, or Parkinson’s using ML.</a:t>
            </a:r>
          </a:p>
          <a:p>
            <a:pPr algn="l">
              <a:buFont typeface="Arial" panose="020B0604020202020204" pitchFamily="34" charset="0"/>
              <a:buChar char="•"/>
            </a:pPr>
            <a:r>
              <a:rPr lang="en-US" i="0" dirty="0">
                <a:ln w="0"/>
                <a:solidFill>
                  <a:schemeClr val="bg1"/>
                </a:solidFill>
                <a:effectLst>
                  <a:outerShdw blurRad="38100" dist="19050" dir="2700000" algn="tl" rotWithShape="0">
                    <a:schemeClr val="dk1">
                      <a:alpha val="40000"/>
                    </a:schemeClr>
                  </a:outerShdw>
                </a:effectLst>
                <a:latin typeface="__DM_Sans_05e5f9"/>
              </a:rPr>
              <a:t>Use appropriate datasets with relevant features for each disease.</a:t>
            </a:r>
          </a:p>
          <a:p>
            <a:pPr algn="l">
              <a:buFont typeface="Arial" panose="020B0604020202020204" pitchFamily="34" charset="0"/>
              <a:buChar char="•"/>
            </a:pPr>
            <a:r>
              <a:rPr lang="en-US" i="0" dirty="0">
                <a:ln w="0"/>
                <a:solidFill>
                  <a:schemeClr val="bg1"/>
                </a:solidFill>
                <a:effectLst>
                  <a:outerShdw blurRad="38100" dist="19050" dir="2700000" algn="tl" rotWithShape="0">
                    <a:schemeClr val="dk1">
                      <a:alpha val="40000"/>
                    </a:schemeClr>
                  </a:outerShdw>
                </a:effectLst>
                <a:latin typeface="__DM_Sans_05e5f9"/>
              </a:rPr>
              <a:t>Apply data preprocessing, feature selection, and ML algorithms.</a:t>
            </a:r>
          </a:p>
          <a:p>
            <a:pPr algn="l">
              <a:buFont typeface="Arial" panose="020B0604020202020204" pitchFamily="34" charset="0"/>
              <a:buChar char="•"/>
            </a:pPr>
            <a:r>
              <a:rPr lang="en-US" i="0" dirty="0">
                <a:ln w="0"/>
                <a:solidFill>
                  <a:schemeClr val="bg1"/>
                </a:solidFill>
                <a:effectLst>
                  <a:outerShdw blurRad="38100" dist="19050" dir="2700000" algn="tl" rotWithShape="0">
                    <a:schemeClr val="dk1">
                      <a:alpha val="40000"/>
                    </a:schemeClr>
                  </a:outerShdw>
                </a:effectLst>
                <a:latin typeface="__DM_Sans_05e5f9"/>
              </a:rPr>
              <a:t>Evaluate and compare performance across diseases.</a:t>
            </a:r>
          </a:p>
          <a:p>
            <a:endParaRPr lang="en-IN" dirty="0"/>
          </a:p>
        </p:txBody>
      </p:sp>
    </p:spTree>
    <p:extLst>
      <p:ext uri="{BB962C8B-B14F-4D97-AF65-F5344CB8AC3E}">
        <p14:creationId xmlns:p14="http://schemas.microsoft.com/office/powerpoint/2010/main" val="2960563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AE6BE-0793-C34D-C6EB-C45D3760EA2B}"/>
              </a:ext>
            </a:extLst>
          </p:cNvPr>
          <p:cNvSpPr>
            <a:spLocks noGrp="1"/>
          </p:cNvSpPr>
          <p:nvPr>
            <p:ph type="title"/>
          </p:nvPr>
        </p:nvSpPr>
        <p:spPr/>
        <p:txBody>
          <a:bodyPr/>
          <a:lstStyle/>
          <a:p>
            <a:endParaRPr lang="en-IN"/>
          </a:p>
        </p:txBody>
      </p:sp>
      <p:sp>
        <p:nvSpPr>
          <p:cNvPr id="3" name="Text Placeholder 2">
            <a:extLst>
              <a:ext uri="{FF2B5EF4-FFF2-40B4-BE49-F238E27FC236}">
                <a16:creationId xmlns:a16="http://schemas.microsoft.com/office/drawing/2014/main" id="{A79A11C8-BA6C-3DDA-9664-327BC150A93B}"/>
              </a:ext>
            </a:extLst>
          </p:cNvPr>
          <p:cNvSpPr>
            <a:spLocks noGrp="1"/>
          </p:cNvSpPr>
          <p:nvPr>
            <p:ph type="body" idx="1"/>
          </p:nvPr>
        </p:nvSpPr>
        <p:spPr/>
        <p:txBody>
          <a:bodyPr/>
          <a:lstStyle/>
          <a:p>
            <a:endParaRPr lang="en-IN"/>
          </a:p>
        </p:txBody>
      </p:sp>
      <p:sp>
        <p:nvSpPr>
          <p:cNvPr id="4" name="Content Placeholder 3">
            <a:extLst>
              <a:ext uri="{FF2B5EF4-FFF2-40B4-BE49-F238E27FC236}">
                <a16:creationId xmlns:a16="http://schemas.microsoft.com/office/drawing/2014/main" id="{372154D3-C99E-0064-8C52-64D48CA2FBF7}"/>
              </a:ext>
            </a:extLst>
          </p:cNvPr>
          <p:cNvSpPr>
            <a:spLocks noGrp="1"/>
          </p:cNvSpPr>
          <p:nvPr>
            <p:ph sz="half" idx="2"/>
          </p:nvPr>
        </p:nvSpPr>
        <p:spPr/>
        <p:txBody>
          <a:bodyPr/>
          <a:lstStyle/>
          <a:p>
            <a:endParaRPr lang="en-IN"/>
          </a:p>
        </p:txBody>
      </p:sp>
      <p:sp>
        <p:nvSpPr>
          <p:cNvPr id="5" name="Text Placeholder 4">
            <a:extLst>
              <a:ext uri="{FF2B5EF4-FFF2-40B4-BE49-F238E27FC236}">
                <a16:creationId xmlns:a16="http://schemas.microsoft.com/office/drawing/2014/main" id="{2F75E891-A8E2-0C4C-5823-2309003D98E4}"/>
              </a:ext>
            </a:extLst>
          </p:cNvPr>
          <p:cNvSpPr>
            <a:spLocks noGrp="1"/>
          </p:cNvSpPr>
          <p:nvPr>
            <p:ph type="body" sz="quarter" idx="3"/>
          </p:nvPr>
        </p:nvSpPr>
        <p:spPr/>
        <p:txBody>
          <a:bodyPr/>
          <a:lstStyle/>
          <a:p>
            <a:endParaRPr lang="en-IN"/>
          </a:p>
        </p:txBody>
      </p:sp>
      <p:sp>
        <p:nvSpPr>
          <p:cNvPr id="6" name="Content Placeholder 5">
            <a:extLst>
              <a:ext uri="{FF2B5EF4-FFF2-40B4-BE49-F238E27FC236}">
                <a16:creationId xmlns:a16="http://schemas.microsoft.com/office/drawing/2014/main" id="{BBA98AD6-9165-B2CF-E806-777FB9453F3C}"/>
              </a:ext>
            </a:extLst>
          </p:cNvPr>
          <p:cNvSpPr>
            <a:spLocks noGrp="1"/>
          </p:cNvSpPr>
          <p:nvPr>
            <p:ph sz="quarter" idx="4"/>
          </p:nvPr>
        </p:nvSpPr>
        <p:spPr/>
        <p:txBody>
          <a:bodyPr/>
          <a:lstStyle/>
          <a:p>
            <a:endParaRPr lang="en-IN"/>
          </a:p>
        </p:txBody>
      </p:sp>
      <p:pic>
        <p:nvPicPr>
          <p:cNvPr id="4100" name="Picture 4" descr="Data Analytics Wallpapers - Top Free Data Analytics Backgrounds ...">
            <a:extLst>
              <a:ext uri="{FF2B5EF4-FFF2-40B4-BE49-F238E27FC236}">
                <a16:creationId xmlns:a16="http://schemas.microsoft.com/office/drawing/2014/main" id="{0D33D041-4BF1-2055-2D6F-0582CDA9D6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98320988-3F4A-0900-8D24-3F024B7AEA90}"/>
              </a:ext>
            </a:extLst>
          </p:cNvPr>
          <p:cNvSpPr/>
          <p:nvPr/>
        </p:nvSpPr>
        <p:spPr>
          <a:xfrm>
            <a:off x="707571" y="756039"/>
            <a:ext cx="6683829" cy="5644762"/>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r>
              <a:rPr lang="en-IN" sz="4000" b="1" u="sng" dirty="0"/>
              <a:t>DATASET USED </a:t>
            </a:r>
          </a:p>
          <a:p>
            <a:endParaRPr lang="en-IN" sz="1800" dirty="0"/>
          </a:p>
          <a:p>
            <a:r>
              <a:rPr lang="en-IN" sz="2000" dirty="0"/>
              <a:t>Diabetes Dataset:</a:t>
            </a:r>
          </a:p>
          <a:p>
            <a:r>
              <a:rPr lang="en-IN" sz="2000" dirty="0"/>
              <a:t>    *   Source: Pima Indians Diabetes Dataset</a:t>
            </a:r>
          </a:p>
          <a:p>
            <a:r>
              <a:rPr lang="en-IN" sz="2000" dirty="0"/>
              <a:t>    *   Features: Pregnancies, Glucose, BMI, etc.</a:t>
            </a:r>
          </a:p>
          <a:p>
            <a:r>
              <a:rPr lang="en-IN" sz="2000" dirty="0"/>
              <a:t>    </a:t>
            </a:r>
          </a:p>
          <a:p>
            <a:r>
              <a:rPr lang="en-IN" sz="2000" dirty="0"/>
              <a:t>Heart Disease Dataset:</a:t>
            </a:r>
          </a:p>
          <a:p>
            <a:r>
              <a:rPr lang="en-IN" sz="2000" dirty="0"/>
              <a:t>    *   Source: UCI Heart Disease Dataset</a:t>
            </a:r>
          </a:p>
          <a:p>
            <a:r>
              <a:rPr lang="en-IN" sz="2000" dirty="0"/>
              <a:t>    *   Features: Age, Cholesterol, </a:t>
            </a:r>
            <a:r>
              <a:rPr lang="en-IN" sz="2000" dirty="0" err="1"/>
              <a:t>MaxHR</a:t>
            </a:r>
            <a:r>
              <a:rPr lang="en-IN" sz="2000" dirty="0"/>
              <a:t>, etc.</a:t>
            </a:r>
          </a:p>
          <a:p>
            <a:r>
              <a:rPr lang="en-IN" sz="2000" dirty="0"/>
              <a:t>    </a:t>
            </a:r>
          </a:p>
          <a:p>
            <a:r>
              <a:rPr lang="en-IN" sz="2000" dirty="0"/>
              <a:t>Parkinson’s Dataset:</a:t>
            </a:r>
          </a:p>
          <a:p>
            <a:r>
              <a:rPr lang="en-IN" sz="2000" dirty="0"/>
              <a:t>    *   Source: UCI Parkinson’s Dataset</a:t>
            </a:r>
          </a:p>
          <a:p>
            <a:r>
              <a:rPr lang="en-IN" sz="2000" dirty="0"/>
              <a:t>    *   Features: MDVP parameters, Jitter, Shimmer, etc.</a:t>
            </a:r>
          </a:p>
          <a:p>
            <a:r>
              <a:rPr lang="en-IN" sz="2000" dirty="0"/>
              <a:t>   </a:t>
            </a:r>
          </a:p>
        </p:txBody>
      </p:sp>
    </p:spTree>
    <p:extLst>
      <p:ext uri="{BB962C8B-B14F-4D97-AF65-F5344CB8AC3E}">
        <p14:creationId xmlns:p14="http://schemas.microsoft.com/office/powerpoint/2010/main" val="26203898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Premium Photo | Idea and education concept">
            <a:extLst>
              <a:ext uri="{FF2B5EF4-FFF2-40B4-BE49-F238E27FC236}">
                <a16:creationId xmlns:a16="http://schemas.microsoft.com/office/drawing/2014/main" id="{8BB02EB1-24AE-FF30-5F0E-31585DF6F4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09402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a:extLst>
              <a:ext uri="{FF2B5EF4-FFF2-40B4-BE49-F238E27FC236}">
                <a16:creationId xmlns:a16="http://schemas.microsoft.com/office/drawing/2014/main" id="{EAAF9FC9-93B6-FADC-FAE0-FEB0377D355B}"/>
              </a:ext>
            </a:extLst>
          </p:cNvPr>
          <p:cNvSpPr/>
          <p:nvPr/>
        </p:nvSpPr>
        <p:spPr>
          <a:xfrm>
            <a:off x="5170713" y="1555352"/>
            <a:ext cx="6542316" cy="4129603"/>
          </a:xfrm>
          <a:prstGeom prst="ellipse">
            <a:avLst/>
          </a:prstGeom>
        </p:spPr>
        <p:style>
          <a:lnRef idx="3">
            <a:schemeClr val="lt1"/>
          </a:lnRef>
          <a:fillRef idx="1">
            <a:schemeClr val="dk1"/>
          </a:fillRef>
          <a:effectRef idx="1">
            <a:schemeClr val="dk1"/>
          </a:effectRef>
          <a:fontRef idx="minor">
            <a:schemeClr val="lt1"/>
          </a:fontRef>
        </p:style>
        <p:txBody>
          <a:bodyPr rtlCol="0" anchor="ctr"/>
          <a:lstStyle/>
          <a:p>
            <a:pPr algn="l">
              <a:buFont typeface="Arial" panose="020B0604020202020204" pitchFamily="34" charset="0"/>
              <a:buChar char="•"/>
            </a:pPr>
            <a:r>
              <a:rPr lang="en-US" sz="2000" b="0" i="0" dirty="0">
                <a:solidFill>
                  <a:srgbClr val="FAFAFA"/>
                </a:solidFill>
                <a:effectLst/>
                <a:latin typeface="__DM_Sans_05e5f9"/>
              </a:rPr>
              <a:t>Handled missing values</a:t>
            </a:r>
          </a:p>
          <a:p>
            <a:pPr algn="l">
              <a:buFont typeface="Arial" panose="020B0604020202020204" pitchFamily="34" charset="0"/>
              <a:buChar char="•"/>
            </a:pPr>
            <a:r>
              <a:rPr lang="en-US" sz="2000" b="0" i="0" dirty="0">
                <a:solidFill>
                  <a:srgbClr val="FAFAFA"/>
                </a:solidFill>
                <a:effectLst/>
                <a:latin typeface="__DM_Sans_05e5f9"/>
              </a:rPr>
              <a:t>Normalized/standardized data</a:t>
            </a:r>
          </a:p>
          <a:p>
            <a:pPr algn="l">
              <a:buFont typeface="Arial" panose="020B0604020202020204" pitchFamily="34" charset="0"/>
              <a:buChar char="•"/>
            </a:pPr>
            <a:r>
              <a:rPr lang="en-US" sz="2000" b="0" i="0" dirty="0">
                <a:solidFill>
                  <a:srgbClr val="FAFAFA"/>
                </a:solidFill>
                <a:effectLst/>
                <a:latin typeface="__DM_Sans_05e5f9"/>
              </a:rPr>
              <a:t>Converted categorical variables (if any)</a:t>
            </a:r>
          </a:p>
          <a:p>
            <a:pPr algn="l">
              <a:buFont typeface="Arial" panose="020B0604020202020204" pitchFamily="34" charset="0"/>
              <a:buChar char="•"/>
            </a:pPr>
            <a:r>
              <a:rPr lang="en-US" sz="2000" b="0" i="0" dirty="0">
                <a:solidFill>
                  <a:srgbClr val="FAFAFA"/>
                </a:solidFill>
                <a:effectLst/>
                <a:latin typeface="__DM_Sans_05e5f9"/>
              </a:rPr>
              <a:t>Split into Train/Test sets</a:t>
            </a:r>
          </a:p>
          <a:p>
            <a:pPr algn="l">
              <a:buFont typeface="Arial" panose="020B0604020202020204" pitchFamily="34" charset="0"/>
              <a:buChar char="•"/>
            </a:pPr>
            <a:r>
              <a:rPr lang="en-US" sz="2000" b="0" i="0" dirty="0">
                <a:solidFill>
                  <a:srgbClr val="FAFAFA"/>
                </a:solidFill>
                <a:effectLst/>
                <a:latin typeface="__DM_Sans_05e5f9"/>
              </a:rPr>
              <a:t>Feature selection based on correlation and importance</a:t>
            </a:r>
          </a:p>
        </p:txBody>
      </p:sp>
      <p:sp>
        <p:nvSpPr>
          <p:cNvPr id="3" name="Arrow: Right 2">
            <a:extLst>
              <a:ext uri="{FF2B5EF4-FFF2-40B4-BE49-F238E27FC236}">
                <a16:creationId xmlns:a16="http://schemas.microsoft.com/office/drawing/2014/main" id="{B8C8DBEB-F131-3827-52AA-EB0A389E1D94}"/>
              </a:ext>
            </a:extLst>
          </p:cNvPr>
          <p:cNvSpPr/>
          <p:nvPr/>
        </p:nvSpPr>
        <p:spPr>
          <a:xfrm>
            <a:off x="990599" y="1726475"/>
            <a:ext cx="4180114" cy="3787358"/>
          </a:xfrm>
          <a:prstGeom prst="rightArrow">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US" sz="2800" dirty="0"/>
              <a:t>DATA PREPROCESSING</a:t>
            </a:r>
            <a:endParaRPr lang="en-IN" sz="2800" dirty="0"/>
          </a:p>
        </p:txBody>
      </p:sp>
    </p:spTree>
    <p:extLst>
      <p:ext uri="{BB962C8B-B14F-4D97-AF65-F5344CB8AC3E}">
        <p14:creationId xmlns:p14="http://schemas.microsoft.com/office/powerpoint/2010/main" val="21055485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DA4BD-EC3E-EABA-F1E1-3254B2EA6D1D}"/>
              </a:ext>
            </a:extLst>
          </p:cNvPr>
          <p:cNvSpPr>
            <a:spLocks noGrp="1"/>
          </p:cNvSpPr>
          <p:nvPr>
            <p:ph type="title"/>
          </p:nvPr>
        </p:nvSpPr>
        <p:spPr/>
        <p:txBody>
          <a:bodyPr>
            <a:normAutofit/>
          </a:bodyPr>
          <a:lstStyle/>
          <a:p>
            <a:r>
              <a:rPr lang="en-IN" sz="4400" dirty="0"/>
              <a:t>FEATURE IMPORTANCE</a:t>
            </a:r>
          </a:p>
        </p:txBody>
      </p:sp>
      <p:pic>
        <p:nvPicPr>
          <p:cNvPr id="4" name="Picture 3">
            <a:extLst>
              <a:ext uri="{FF2B5EF4-FFF2-40B4-BE49-F238E27FC236}">
                <a16:creationId xmlns:a16="http://schemas.microsoft.com/office/drawing/2014/main" id="{EF8FBA71-8817-5B33-F7C9-18C1744E2006}"/>
              </a:ext>
            </a:extLst>
          </p:cNvPr>
          <p:cNvPicPr>
            <a:picLocks noChangeAspect="1"/>
          </p:cNvPicPr>
          <p:nvPr/>
        </p:nvPicPr>
        <p:blipFill>
          <a:blip r:embed="rId2"/>
          <a:srcRect l="1732" r="9957"/>
          <a:stretch/>
        </p:blipFill>
        <p:spPr>
          <a:xfrm>
            <a:off x="275303" y="1748623"/>
            <a:ext cx="3726425" cy="3529948"/>
          </a:xfrm>
          <a:prstGeom prst="rect">
            <a:avLst/>
          </a:prstGeom>
        </p:spPr>
      </p:pic>
      <p:pic>
        <p:nvPicPr>
          <p:cNvPr id="6" name="Picture 5">
            <a:extLst>
              <a:ext uri="{FF2B5EF4-FFF2-40B4-BE49-F238E27FC236}">
                <a16:creationId xmlns:a16="http://schemas.microsoft.com/office/drawing/2014/main" id="{9E6E0686-8C0A-054E-F582-2BA72D0F03B0}"/>
              </a:ext>
            </a:extLst>
          </p:cNvPr>
          <p:cNvPicPr>
            <a:picLocks noChangeAspect="1"/>
          </p:cNvPicPr>
          <p:nvPr/>
        </p:nvPicPr>
        <p:blipFill>
          <a:blip r:embed="rId3"/>
          <a:srcRect l="6224" r="3430"/>
          <a:stretch/>
        </p:blipFill>
        <p:spPr>
          <a:xfrm>
            <a:off x="4180118" y="1748623"/>
            <a:ext cx="3821115" cy="3529948"/>
          </a:xfrm>
          <a:prstGeom prst="rect">
            <a:avLst/>
          </a:prstGeom>
        </p:spPr>
      </p:pic>
      <p:pic>
        <p:nvPicPr>
          <p:cNvPr id="7" name="Picture 6">
            <a:extLst>
              <a:ext uri="{FF2B5EF4-FFF2-40B4-BE49-F238E27FC236}">
                <a16:creationId xmlns:a16="http://schemas.microsoft.com/office/drawing/2014/main" id="{568F7C66-0375-1E12-63CD-B0FFB4BB4333}"/>
              </a:ext>
            </a:extLst>
          </p:cNvPr>
          <p:cNvPicPr>
            <a:picLocks noChangeAspect="1"/>
          </p:cNvPicPr>
          <p:nvPr/>
        </p:nvPicPr>
        <p:blipFill>
          <a:blip r:embed="rId4"/>
          <a:srcRect l="7109" r="3245"/>
          <a:stretch/>
        </p:blipFill>
        <p:spPr>
          <a:xfrm>
            <a:off x="8190271" y="1748623"/>
            <a:ext cx="3715777" cy="3507335"/>
          </a:xfrm>
          <a:prstGeom prst="rect">
            <a:avLst/>
          </a:prstGeom>
        </p:spPr>
      </p:pic>
      <p:sp>
        <p:nvSpPr>
          <p:cNvPr id="9" name="TextBox 8">
            <a:extLst>
              <a:ext uri="{FF2B5EF4-FFF2-40B4-BE49-F238E27FC236}">
                <a16:creationId xmlns:a16="http://schemas.microsoft.com/office/drawing/2014/main" id="{54A940CA-083D-A36B-3706-C37EBC2BCDEB}"/>
              </a:ext>
            </a:extLst>
          </p:cNvPr>
          <p:cNvSpPr txBox="1"/>
          <p:nvPr/>
        </p:nvSpPr>
        <p:spPr>
          <a:xfrm>
            <a:off x="913795" y="5494264"/>
            <a:ext cx="2428568" cy="923330"/>
          </a:xfrm>
          <a:prstGeom prst="rect">
            <a:avLst/>
          </a:prstGeom>
          <a:noFill/>
        </p:spPr>
        <p:txBody>
          <a:bodyPr wrap="square" rtlCol="0">
            <a:spAutoFit/>
          </a:bodyPr>
          <a:lstStyle/>
          <a:p>
            <a:r>
              <a:rPr lang="en-IN" b="1" dirty="0"/>
              <a:t>For heart disease</a:t>
            </a:r>
          </a:p>
          <a:p>
            <a:r>
              <a:rPr lang="en-IN" dirty="0"/>
              <a:t>Cp, </a:t>
            </a:r>
            <a:r>
              <a:rPr lang="en-IN" dirty="0" err="1"/>
              <a:t>Thalach</a:t>
            </a:r>
            <a:r>
              <a:rPr lang="en-IN" dirty="0"/>
              <a:t>, Ca are most important feature.</a:t>
            </a:r>
          </a:p>
        </p:txBody>
      </p:sp>
      <p:sp>
        <p:nvSpPr>
          <p:cNvPr id="10" name="TextBox 9">
            <a:extLst>
              <a:ext uri="{FF2B5EF4-FFF2-40B4-BE49-F238E27FC236}">
                <a16:creationId xmlns:a16="http://schemas.microsoft.com/office/drawing/2014/main" id="{D237A845-540D-1D15-5FCF-C8B6454F6577}"/>
              </a:ext>
            </a:extLst>
          </p:cNvPr>
          <p:cNvSpPr txBox="1"/>
          <p:nvPr/>
        </p:nvSpPr>
        <p:spPr>
          <a:xfrm>
            <a:off x="4827229" y="5494264"/>
            <a:ext cx="2526892" cy="923330"/>
          </a:xfrm>
          <a:prstGeom prst="rect">
            <a:avLst/>
          </a:prstGeom>
          <a:noFill/>
        </p:spPr>
        <p:txBody>
          <a:bodyPr wrap="square" rtlCol="0">
            <a:spAutoFit/>
          </a:bodyPr>
          <a:lstStyle/>
          <a:p>
            <a:r>
              <a:rPr lang="en-IN" b="1" dirty="0"/>
              <a:t>For Diabetes</a:t>
            </a:r>
          </a:p>
          <a:p>
            <a:r>
              <a:rPr lang="en-IN" dirty="0"/>
              <a:t>Glucose, </a:t>
            </a:r>
            <a:r>
              <a:rPr lang="en-IN" dirty="0" err="1"/>
              <a:t>Bmi</a:t>
            </a:r>
            <a:r>
              <a:rPr lang="en-IN" dirty="0"/>
              <a:t>, Age are most important feature.</a:t>
            </a:r>
          </a:p>
        </p:txBody>
      </p:sp>
      <p:sp>
        <p:nvSpPr>
          <p:cNvPr id="11" name="TextBox 10">
            <a:extLst>
              <a:ext uri="{FF2B5EF4-FFF2-40B4-BE49-F238E27FC236}">
                <a16:creationId xmlns:a16="http://schemas.microsoft.com/office/drawing/2014/main" id="{34FD0778-1590-E4A0-B915-B91C0BE88B57}"/>
              </a:ext>
            </a:extLst>
          </p:cNvPr>
          <p:cNvSpPr txBox="1"/>
          <p:nvPr/>
        </p:nvSpPr>
        <p:spPr>
          <a:xfrm>
            <a:off x="8465575" y="5494264"/>
            <a:ext cx="3313470" cy="923330"/>
          </a:xfrm>
          <a:prstGeom prst="rect">
            <a:avLst/>
          </a:prstGeom>
          <a:noFill/>
        </p:spPr>
        <p:txBody>
          <a:bodyPr wrap="square" rtlCol="0">
            <a:spAutoFit/>
          </a:bodyPr>
          <a:lstStyle/>
          <a:p>
            <a:r>
              <a:rPr lang="en-IN" b="1" dirty="0"/>
              <a:t>For Parkinson </a:t>
            </a:r>
          </a:p>
          <a:p>
            <a:r>
              <a:rPr lang="en-IN" dirty="0"/>
              <a:t>PPE, </a:t>
            </a:r>
            <a:r>
              <a:rPr lang="en-IN" dirty="0" err="1"/>
              <a:t>MDVP.Fo</a:t>
            </a:r>
            <a:r>
              <a:rPr lang="en-IN" dirty="0"/>
              <a:t>(Hz), spread1 are most important feature.</a:t>
            </a:r>
          </a:p>
        </p:txBody>
      </p:sp>
    </p:spTree>
    <p:extLst>
      <p:ext uri="{BB962C8B-B14F-4D97-AF65-F5344CB8AC3E}">
        <p14:creationId xmlns:p14="http://schemas.microsoft.com/office/powerpoint/2010/main" val="1074236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BC96C-7528-7208-609E-D17E299E26AC}"/>
              </a:ext>
            </a:extLst>
          </p:cNvPr>
          <p:cNvSpPr>
            <a:spLocks noGrp="1"/>
          </p:cNvSpPr>
          <p:nvPr>
            <p:ph type="title"/>
          </p:nvPr>
        </p:nvSpPr>
        <p:spPr>
          <a:xfrm>
            <a:off x="913795" y="658761"/>
            <a:ext cx="10353762" cy="832677"/>
          </a:xfrm>
        </p:spPr>
        <p:txBody>
          <a:bodyPr>
            <a:normAutofit fontScale="90000"/>
          </a:bodyPr>
          <a:lstStyle/>
          <a:p>
            <a:r>
              <a:rPr lang="en-IN" dirty="0"/>
              <a:t>COORELATION MATRIX</a:t>
            </a:r>
            <a:br>
              <a:rPr lang="en-IN" dirty="0"/>
            </a:br>
            <a:endParaRPr lang="en-IN" dirty="0"/>
          </a:p>
        </p:txBody>
      </p:sp>
      <p:pic>
        <p:nvPicPr>
          <p:cNvPr id="3" name="Picture 2">
            <a:extLst>
              <a:ext uri="{FF2B5EF4-FFF2-40B4-BE49-F238E27FC236}">
                <a16:creationId xmlns:a16="http://schemas.microsoft.com/office/drawing/2014/main" id="{6875D9F4-11A0-45FB-FFB5-3D663039C166}"/>
              </a:ext>
            </a:extLst>
          </p:cNvPr>
          <p:cNvPicPr>
            <a:picLocks noChangeAspect="1"/>
          </p:cNvPicPr>
          <p:nvPr/>
        </p:nvPicPr>
        <p:blipFill>
          <a:blip r:embed="rId2"/>
          <a:srcRect l="2553" r="5799"/>
          <a:stretch/>
        </p:blipFill>
        <p:spPr>
          <a:xfrm>
            <a:off x="78658" y="1866900"/>
            <a:ext cx="3802993" cy="3943350"/>
          </a:xfrm>
          <a:prstGeom prst="rect">
            <a:avLst/>
          </a:prstGeom>
        </p:spPr>
      </p:pic>
      <p:pic>
        <p:nvPicPr>
          <p:cNvPr id="4" name="Picture 3">
            <a:extLst>
              <a:ext uri="{FF2B5EF4-FFF2-40B4-BE49-F238E27FC236}">
                <a16:creationId xmlns:a16="http://schemas.microsoft.com/office/drawing/2014/main" id="{8D40805A-1D11-3E33-E05D-8CF4A5300173}"/>
              </a:ext>
            </a:extLst>
          </p:cNvPr>
          <p:cNvPicPr>
            <a:picLocks noChangeAspect="1"/>
          </p:cNvPicPr>
          <p:nvPr/>
        </p:nvPicPr>
        <p:blipFill>
          <a:blip r:embed="rId3"/>
          <a:srcRect l="904" t="8316" r="7584"/>
          <a:stretch/>
        </p:blipFill>
        <p:spPr>
          <a:xfrm>
            <a:off x="3970368" y="1866900"/>
            <a:ext cx="4027128" cy="3943350"/>
          </a:xfrm>
          <a:prstGeom prst="rect">
            <a:avLst/>
          </a:prstGeom>
        </p:spPr>
      </p:pic>
      <p:pic>
        <p:nvPicPr>
          <p:cNvPr id="5" name="Picture 4">
            <a:extLst>
              <a:ext uri="{FF2B5EF4-FFF2-40B4-BE49-F238E27FC236}">
                <a16:creationId xmlns:a16="http://schemas.microsoft.com/office/drawing/2014/main" id="{FFBB3A87-70C9-3058-3D5E-7F3E8170B978}"/>
              </a:ext>
            </a:extLst>
          </p:cNvPr>
          <p:cNvPicPr>
            <a:picLocks noChangeAspect="1"/>
          </p:cNvPicPr>
          <p:nvPr/>
        </p:nvPicPr>
        <p:blipFill>
          <a:blip r:embed="rId4"/>
          <a:srcRect r="6334"/>
          <a:stretch/>
        </p:blipFill>
        <p:spPr>
          <a:xfrm>
            <a:off x="8086214" y="1866900"/>
            <a:ext cx="4027128" cy="3943350"/>
          </a:xfrm>
          <a:prstGeom prst="rect">
            <a:avLst/>
          </a:prstGeom>
        </p:spPr>
      </p:pic>
      <p:sp>
        <p:nvSpPr>
          <p:cNvPr id="6" name="TextBox 5">
            <a:extLst>
              <a:ext uri="{FF2B5EF4-FFF2-40B4-BE49-F238E27FC236}">
                <a16:creationId xmlns:a16="http://schemas.microsoft.com/office/drawing/2014/main" id="{D8AF5BDD-AA78-3AFD-FD1E-F5060AE9F1CE}"/>
              </a:ext>
            </a:extLst>
          </p:cNvPr>
          <p:cNvSpPr txBox="1"/>
          <p:nvPr/>
        </p:nvSpPr>
        <p:spPr>
          <a:xfrm>
            <a:off x="1209368" y="1494503"/>
            <a:ext cx="1700980" cy="369332"/>
          </a:xfrm>
          <a:prstGeom prst="rect">
            <a:avLst/>
          </a:prstGeom>
          <a:noFill/>
        </p:spPr>
        <p:txBody>
          <a:bodyPr wrap="square" rtlCol="0">
            <a:spAutoFit/>
          </a:bodyPr>
          <a:lstStyle/>
          <a:p>
            <a:r>
              <a:rPr lang="en-IN" dirty="0"/>
              <a:t>DIABETES</a:t>
            </a:r>
          </a:p>
        </p:txBody>
      </p:sp>
      <p:sp>
        <p:nvSpPr>
          <p:cNvPr id="7" name="TextBox 6">
            <a:extLst>
              <a:ext uri="{FF2B5EF4-FFF2-40B4-BE49-F238E27FC236}">
                <a16:creationId xmlns:a16="http://schemas.microsoft.com/office/drawing/2014/main" id="{DA783DB3-2AD6-6E42-F176-29271460EF2B}"/>
              </a:ext>
            </a:extLst>
          </p:cNvPr>
          <p:cNvSpPr txBox="1"/>
          <p:nvPr/>
        </p:nvSpPr>
        <p:spPr>
          <a:xfrm>
            <a:off x="5397910" y="1491438"/>
            <a:ext cx="1081548" cy="369332"/>
          </a:xfrm>
          <a:prstGeom prst="rect">
            <a:avLst/>
          </a:prstGeom>
          <a:noFill/>
        </p:spPr>
        <p:txBody>
          <a:bodyPr wrap="square" rtlCol="0">
            <a:spAutoFit/>
          </a:bodyPr>
          <a:lstStyle/>
          <a:p>
            <a:r>
              <a:rPr lang="en-IN" dirty="0"/>
              <a:t>HEART </a:t>
            </a:r>
          </a:p>
        </p:txBody>
      </p:sp>
      <p:sp>
        <p:nvSpPr>
          <p:cNvPr id="8" name="TextBox 7">
            <a:extLst>
              <a:ext uri="{FF2B5EF4-FFF2-40B4-BE49-F238E27FC236}">
                <a16:creationId xmlns:a16="http://schemas.microsoft.com/office/drawing/2014/main" id="{770C6203-C822-EEAA-560E-23DB0565840C}"/>
              </a:ext>
            </a:extLst>
          </p:cNvPr>
          <p:cNvSpPr txBox="1"/>
          <p:nvPr/>
        </p:nvSpPr>
        <p:spPr>
          <a:xfrm>
            <a:off x="9114504" y="1491438"/>
            <a:ext cx="2032210" cy="369332"/>
          </a:xfrm>
          <a:prstGeom prst="rect">
            <a:avLst/>
          </a:prstGeom>
          <a:noFill/>
        </p:spPr>
        <p:txBody>
          <a:bodyPr wrap="square" rtlCol="0">
            <a:spAutoFit/>
          </a:bodyPr>
          <a:lstStyle/>
          <a:p>
            <a:r>
              <a:rPr lang="en-IN" dirty="0"/>
              <a:t>PARKINSON</a:t>
            </a:r>
          </a:p>
        </p:txBody>
      </p:sp>
      <p:sp>
        <p:nvSpPr>
          <p:cNvPr id="9" name="TextBox 8">
            <a:extLst>
              <a:ext uri="{FF2B5EF4-FFF2-40B4-BE49-F238E27FC236}">
                <a16:creationId xmlns:a16="http://schemas.microsoft.com/office/drawing/2014/main" id="{DAB22330-075B-4103-A000-78D7F1451A56}"/>
              </a:ext>
            </a:extLst>
          </p:cNvPr>
          <p:cNvSpPr txBox="1"/>
          <p:nvPr/>
        </p:nvSpPr>
        <p:spPr>
          <a:xfrm>
            <a:off x="1435510" y="6135329"/>
            <a:ext cx="10710583" cy="369332"/>
          </a:xfrm>
          <a:prstGeom prst="rect">
            <a:avLst/>
          </a:prstGeom>
          <a:noFill/>
        </p:spPr>
        <p:txBody>
          <a:bodyPr wrap="square" rtlCol="0">
            <a:spAutoFit/>
          </a:bodyPr>
          <a:lstStyle/>
          <a:p>
            <a:r>
              <a:rPr lang="en-IN" dirty="0"/>
              <a:t>These </a:t>
            </a:r>
            <a:r>
              <a:rPr lang="en-IN" dirty="0" err="1"/>
              <a:t>Coorelation</a:t>
            </a:r>
            <a:r>
              <a:rPr lang="en-IN" dirty="0"/>
              <a:t> matrix shows that how much each feature is </a:t>
            </a:r>
            <a:r>
              <a:rPr lang="en-IN" dirty="0" err="1"/>
              <a:t>coorelated</a:t>
            </a:r>
            <a:r>
              <a:rPr lang="en-IN" dirty="0"/>
              <a:t> with each other. </a:t>
            </a:r>
          </a:p>
        </p:txBody>
      </p:sp>
    </p:spTree>
    <p:extLst>
      <p:ext uri="{BB962C8B-B14F-4D97-AF65-F5344CB8AC3E}">
        <p14:creationId xmlns:p14="http://schemas.microsoft.com/office/powerpoint/2010/main" val="329488057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ateVTI">
  <a:themeElements>
    <a:clrScheme name="Custom 35">
      <a:dk1>
        <a:sysClr val="windowText" lastClr="000000"/>
      </a:dk1>
      <a:lt1>
        <a:sysClr val="window" lastClr="FFFFFF"/>
      </a:lt1>
      <a:dk2>
        <a:srgbClr val="4E3B30"/>
      </a:dk2>
      <a:lt2>
        <a:srgbClr val="F4EDD8"/>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ustom 4">
      <a:majorFont>
        <a:latin typeface="Goudy Old Style"/>
        <a:ea typeface=""/>
        <a:cs typeface=""/>
      </a:majorFont>
      <a:minorFont>
        <a:latin typeface="Goudy Old Style"/>
        <a:ea typeface=""/>
        <a:cs typeface=""/>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VTI" id="{35C4A07C-0176-4A32-9BCB-B016516853F0}" vid="{9B70D35C-BCA8-4715-BB49-8BE54A7FC07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Gre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64B270AB-C138-415C-897E-3C24487DECF1}">
  <ds:schemaRefs>
    <ds:schemaRef ds:uri="http://schemas.microsoft.com/sharepoint/v3/contenttype/forms"/>
  </ds:schemaRefs>
</ds:datastoreItem>
</file>

<file path=customXml/itemProps2.xml><?xml version="1.0" encoding="utf-8"?>
<ds:datastoreItem xmlns:ds="http://schemas.openxmlformats.org/officeDocument/2006/customXml" ds:itemID="{0585E981-8C91-4205-A0C3-C991F42B4C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C4C00F4-06E9-43E3-AD97-88A857CEFA82}">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emplate>{ABBEE1FF-1BDB-41CF-A7EF-5AC33D8660F2}tf55705232_win32</Template>
  <TotalTime>122</TotalTime>
  <Words>482</Words>
  <Application>Microsoft Office PowerPoint</Application>
  <PresentationFormat>Widescreen</PresentationFormat>
  <Paragraphs>125</Paragraphs>
  <Slides>18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__DM_Sans_05e5f9</vt:lpstr>
      <vt:lpstr>Algerian</vt:lpstr>
      <vt:lpstr>Arial</vt:lpstr>
      <vt:lpstr>Bahnschrift Light</vt:lpstr>
      <vt:lpstr>Calibri</vt:lpstr>
      <vt:lpstr>Goudy Old Style</vt:lpstr>
      <vt:lpstr>Sentient</vt:lpstr>
      <vt:lpstr>Wingdings 2</vt:lpstr>
      <vt:lpstr>SlateVTI</vt:lpstr>
      <vt:lpstr>Multiple Disease Prediction using Machine Learning Diabetes, Heart Disease &amp; Parkinson’s Detection</vt:lpstr>
      <vt:lpstr>PowerPoint Presentation</vt:lpstr>
      <vt:lpstr>CONTENTS</vt:lpstr>
      <vt:lpstr>PowerPoint Presentation</vt:lpstr>
      <vt:lpstr>OBJECTIVE</vt:lpstr>
      <vt:lpstr>PowerPoint Presentation</vt:lpstr>
      <vt:lpstr>PowerPoint Presentation</vt:lpstr>
      <vt:lpstr>FEATURE IMPORTANCE</vt:lpstr>
      <vt:lpstr>COORELATION MATRIX </vt:lpstr>
      <vt:lpstr>Machine Learning Models Used</vt:lpstr>
      <vt:lpstr>Finding Best Model</vt:lpstr>
      <vt:lpstr>Results Summary</vt:lpstr>
      <vt:lpstr>VISUALIZATION</vt:lpstr>
      <vt:lpstr>PowerPoint Presentation</vt:lpstr>
      <vt:lpstr>PowerPoint Presentation</vt:lpstr>
      <vt:lpstr>CONCLUSION</vt:lpstr>
      <vt:lpstr>FUTURE WORK</vt:lpstr>
      <vt:lpstr>THANKYOU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Sthita Prajnah Patra</dc:creator>
  <cp:lastModifiedBy>Shruti Sinha</cp:lastModifiedBy>
  <cp:revision>2</cp:revision>
  <dcterms:created xsi:type="dcterms:W3CDTF">2025-04-20T18:30:08Z</dcterms:created>
  <dcterms:modified xsi:type="dcterms:W3CDTF">2025-04-21T06:19:45Z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