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Anton" pitchFamily="2" charset="0"/>
      <p:regular r:id="rId12"/>
    </p:embeddedFont>
    <p:embeddedFont>
      <p:font typeface="Montserrat" panose="00000500000000000000" pitchFamily="2" charset="0"/>
      <p:regular r:id="rId13"/>
    </p:embeddedFont>
    <p:embeddedFont>
      <p:font typeface="Montserrat Bold" panose="020B0604020202020204" charset="0"/>
      <p:regular r:id="rId14"/>
    </p:embeddedFont>
    <p:embeddedFont>
      <p:font typeface="Open Sans" panose="020B0606030504020204" pitchFamily="34" charset="0"/>
      <p:regular r:id="rId15"/>
    </p:embeddedFont>
    <p:embeddedFont>
      <p:font typeface="Open Sans Bold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1" d="100"/>
          <a:sy n="61" d="100"/>
        </p:scale>
        <p:origin x="32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33" b="-933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357611" y="-1286368"/>
            <a:ext cx="3086100" cy="308610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5" name="TextBox 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228484" y="1179613"/>
            <a:ext cx="16842559" cy="2219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715"/>
              </a:lnSpc>
            </a:pPr>
            <a:r>
              <a:rPr lang="en-US" sz="7262">
                <a:solidFill>
                  <a:srgbClr val="FF4454"/>
                </a:solidFill>
                <a:latin typeface="Anton"/>
                <a:ea typeface="Anton"/>
                <a:cs typeface="Anton"/>
                <a:sym typeface="Anton"/>
              </a:rPr>
              <a:t>DETECTING PNEUMONIA IN CHEST X-RAY USING CNN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728489" y="4458852"/>
            <a:ext cx="10987213" cy="3039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59"/>
              </a:lnSpc>
            </a:pPr>
            <a:r>
              <a:rPr lang="en-US" sz="2899" b="1" spc="18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      NAME                              REG NO.</a:t>
            </a:r>
          </a:p>
          <a:p>
            <a:pPr algn="l">
              <a:lnSpc>
                <a:spcPts val="4059"/>
              </a:lnSpc>
            </a:pPr>
            <a:endParaRPr lang="en-US" sz="2899" b="1" spc="185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l">
              <a:lnSpc>
                <a:spcPts val="4059"/>
              </a:lnSpc>
            </a:pPr>
            <a:r>
              <a:rPr lang="en-US" sz="2899" b="1" spc="18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SARASWATI SWAIN         -   2201020258</a:t>
            </a:r>
          </a:p>
          <a:p>
            <a:pPr algn="l">
              <a:lnSpc>
                <a:spcPts val="4059"/>
              </a:lnSpc>
            </a:pPr>
            <a:r>
              <a:rPr lang="en-US" sz="2899" b="1" spc="18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J KIRAN PRABHA             -   2201020684</a:t>
            </a:r>
          </a:p>
          <a:p>
            <a:pPr algn="l">
              <a:lnSpc>
                <a:spcPts val="4059"/>
              </a:lnSpc>
            </a:pPr>
            <a:r>
              <a:rPr lang="en-US" sz="2899" b="1" spc="18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SUVASHREE ROUT           -   2201020259</a:t>
            </a:r>
          </a:p>
          <a:p>
            <a:pPr algn="l">
              <a:lnSpc>
                <a:spcPts val="4059"/>
              </a:lnSpc>
            </a:pPr>
            <a:r>
              <a:rPr lang="en-US" sz="2899" b="1" spc="185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ARYAN SINGH                  -   2201020249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6241813" y="8802151"/>
            <a:ext cx="3086100" cy="308610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6241813" y="8440825"/>
            <a:ext cx="1191540" cy="1191540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222949" y="8925787"/>
            <a:ext cx="3086100" cy="308610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313058" y="304310"/>
            <a:ext cx="6111618" cy="14392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75"/>
              </a:lnSpc>
            </a:pPr>
            <a:r>
              <a:rPr lang="en-US" sz="9396">
                <a:solidFill>
                  <a:srgbClr val="FF4454"/>
                </a:solidFill>
                <a:latin typeface="Anton"/>
                <a:ea typeface="Anton"/>
                <a:cs typeface="Anton"/>
                <a:sym typeface="Anton"/>
              </a:rPr>
              <a:t>CONCLUSION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96278" y="2430528"/>
            <a:ext cx="15426670" cy="57511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2832" lvl="1" indent="-321416" algn="l">
              <a:lnSpc>
                <a:spcPts val="4168"/>
              </a:lnSpc>
              <a:buFont typeface="Arial"/>
              <a:buChar char="•"/>
            </a:pPr>
            <a:r>
              <a:rPr lang="en-US" sz="2977" spc="19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Developed a CNN model for accurate pneumonia detection from chest X-ray images.</a:t>
            </a:r>
          </a:p>
          <a:p>
            <a:pPr marL="642832" lvl="1" indent="-321416" algn="l">
              <a:lnSpc>
                <a:spcPts val="4168"/>
              </a:lnSpc>
              <a:buFont typeface="Arial"/>
              <a:buChar char="•"/>
            </a:pPr>
            <a:r>
              <a:rPr lang="en-US" sz="2977" spc="19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Achieved high accuracy, precision, and recall, demonstrating strong diagnostic potential.</a:t>
            </a:r>
          </a:p>
          <a:p>
            <a:pPr marL="642832" lvl="1" indent="-321416" algn="l">
              <a:lnSpc>
                <a:spcPts val="4168"/>
              </a:lnSpc>
              <a:buFont typeface="Arial"/>
              <a:buChar char="•"/>
            </a:pPr>
            <a:r>
              <a:rPr lang="en-US" sz="2977" spc="19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Offers a quick and reliable diagnostic tool to support healthcare professionals.</a:t>
            </a:r>
          </a:p>
          <a:p>
            <a:pPr marL="642832" lvl="1" indent="-321416" algn="l">
              <a:lnSpc>
                <a:spcPts val="4168"/>
              </a:lnSpc>
              <a:buFont typeface="Arial"/>
              <a:buChar char="•"/>
            </a:pPr>
            <a:r>
              <a:rPr lang="en-US" sz="2977" spc="19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Limitations include dataset size and potential class imbalance, requiring further validation.</a:t>
            </a:r>
          </a:p>
          <a:p>
            <a:pPr marL="642832" lvl="1" indent="-321416" algn="l">
              <a:lnSpc>
                <a:spcPts val="4168"/>
              </a:lnSpc>
              <a:buFont typeface="Arial"/>
              <a:buChar char="•"/>
            </a:pPr>
            <a:r>
              <a:rPr lang="en-US" sz="2977" spc="19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Future work includes exploring advanced architectures and testing in real clinical settings.</a:t>
            </a:r>
          </a:p>
          <a:p>
            <a:pPr algn="l">
              <a:lnSpc>
                <a:spcPts val="4168"/>
              </a:lnSpc>
            </a:pPr>
            <a:endParaRPr lang="en-US" sz="2977" spc="19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57611" y="-1286368"/>
            <a:ext cx="3086100" cy="308610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43479" y="690861"/>
            <a:ext cx="1191540" cy="1191540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027666" y="681336"/>
            <a:ext cx="7038635" cy="1439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75"/>
              </a:lnSpc>
            </a:pPr>
            <a:r>
              <a:rPr lang="en-US" sz="9396">
                <a:solidFill>
                  <a:srgbClr val="FF4454"/>
                </a:solidFill>
                <a:latin typeface="Anton"/>
                <a:ea typeface="Anton"/>
                <a:cs typeface="Anton"/>
                <a:sym typeface="Anton"/>
              </a:rPr>
              <a:t>ABSTRACT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39249" y="2424525"/>
            <a:ext cx="14951135" cy="5855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91784" lvl="1" indent="-295892" algn="l">
              <a:lnSpc>
                <a:spcPts val="4659"/>
              </a:lnSpc>
              <a:buFont typeface="Arial"/>
              <a:buChar char="•"/>
            </a:pPr>
            <a:r>
              <a:rPr lang="en-US" sz="2741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Devel</a:t>
            </a:r>
            <a:r>
              <a:rPr lang="en-US" sz="2741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oped an automated system using deep learning to detect pneumonia from chest X-ray images.</a:t>
            </a:r>
          </a:p>
          <a:p>
            <a:pPr marL="591784" lvl="1" indent="-295892" algn="l">
              <a:lnSpc>
                <a:spcPts val="4659"/>
              </a:lnSpc>
              <a:buFont typeface="Arial"/>
              <a:buChar char="•"/>
            </a:pPr>
            <a:r>
              <a:rPr lang="en-US" sz="2741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Used a Convolutional Neural Network (CNN) on Kaggle’s pneumonia dataset with preprocessing for optimal performance.</a:t>
            </a:r>
          </a:p>
          <a:p>
            <a:pPr marL="591784" lvl="1" indent="-295892" algn="l">
              <a:lnSpc>
                <a:spcPts val="4659"/>
              </a:lnSpc>
              <a:buFont typeface="Arial"/>
              <a:buChar char="•"/>
            </a:pPr>
            <a:r>
              <a:rPr lang="en-US" sz="2741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Achieved high accuracy, precision, recall, and F1-score, demonstrating effective classification.</a:t>
            </a:r>
          </a:p>
          <a:p>
            <a:pPr marL="591784" lvl="1" indent="-295892" algn="l">
              <a:lnSpc>
                <a:spcPts val="4659"/>
              </a:lnSpc>
              <a:buFont typeface="Arial"/>
              <a:buChar char="•"/>
            </a:pPr>
            <a:r>
              <a:rPr lang="en-US" sz="2741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Model provides a faster, reliable diagnostic tool, supporting healthcare professionals.</a:t>
            </a:r>
          </a:p>
          <a:p>
            <a:pPr marL="591784" lvl="1" indent="-295892" algn="l">
              <a:lnSpc>
                <a:spcPts val="4659"/>
              </a:lnSpc>
              <a:buFont typeface="Arial"/>
              <a:buChar char="•"/>
            </a:pPr>
            <a:r>
              <a:rPr lang="en-US" sz="2741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Promising results suggest potential for real-world application with further improvements in accuracy. </a:t>
            </a:r>
          </a:p>
          <a:p>
            <a:pPr marL="0" lvl="0" indent="0" algn="l">
              <a:lnSpc>
                <a:spcPts val="4659"/>
              </a:lnSpc>
              <a:spcBef>
                <a:spcPct val="0"/>
              </a:spcBef>
            </a:pPr>
            <a:endParaRPr lang="en-US" sz="2741" u="none" strike="noStrike">
              <a:solidFill>
                <a:srgbClr val="FFFFFF">
                  <a:alpha val="80000"/>
                </a:srgb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935348" y="-1752872"/>
            <a:ext cx="8549194" cy="854919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222949" y="8925787"/>
            <a:ext cx="3086100" cy="3086100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850098" y="361457"/>
            <a:ext cx="7038635" cy="1438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75"/>
              </a:lnSpc>
            </a:pPr>
            <a:r>
              <a:rPr lang="en-US" sz="9396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INTRODUCTION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75180" y="2836862"/>
            <a:ext cx="16890819" cy="447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82927" lvl="1" indent="-291463" algn="l">
              <a:lnSpc>
                <a:spcPts val="4589"/>
              </a:lnSpc>
              <a:buFont typeface="Arial"/>
              <a:buChar char="•"/>
            </a:pPr>
            <a:r>
              <a:rPr lang="en-US" sz="2699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Pn</a:t>
            </a:r>
            <a:r>
              <a:rPr lang="en-US" sz="26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eumonia is a serious lung infection that leads to inflammation and fluid buildup in the lungs.</a:t>
            </a:r>
          </a:p>
          <a:p>
            <a:pPr marL="582927" lvl="1" indent="-291463" algn="l">
              <a:lnSpc>
                <a:spcPts val="4589"/>
              </a:lnSpc>
              <a:buFont typeface="Arial"/>
              <a:buChar char="•"/>
            </a:pPr>
            <a:r>
              <a:rPr lang="en-US" sz="26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Significant health risk, particularly for children, the elderly, and immunocompromised individuals.</a:t>
            </a:r>
          </a:p>
          <a:p>
            <a:pPr marL="582927" lvl="1" indent="-291463" algn="l">
              <a:lnSpc>
                <a:spcPts val="4589"/>
              </a:lnSpc>
              <a:buFont typeface="Arial"/>
              <a:buChar char="•"/>
            </a:pPr>
            <a:r>
              <a:rPr lang="en-US" sz="26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Early and accurate diagnosis is essential for effective treatment.</a:t>
            </a:r>
          </a:p>
          <a:p>
            <a:pPr marL="582927" lvl="1" indent="-291463" algn="l">
              <a:lnSpc>
                <a:spcPts val="4589"/>
              </a:lnSpc>
              <a:buFont typeface="Arial"/>
              <a:buChar char="•"/>
            </a:pPr>
            <a:r>
              <a:rPr lang="en-US" sz="26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Traditional detection through chest X-rays can be challenging, requiring skilled radiologists.</a:t>
            </a:r>
          </a:p>
          <a:p>
            <a:pPr marL="582927" lvl="1" indent="-291463" algn="l">
              <a:lnSpc>
                <a:spcPts val="4589"/>
              </a:lnSpc>
              <a:buFont typeface="Arial"/>
              <a:buChar char="•"/>
            </a:pPr>
            <a:r>
              <a:rPr lang="en-US" sz="26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Objective: Develop a CNN-based model for automatically detecting pneumonia from chest X-ray images.</a:t>
            </a:r>
          </a:p>
          <a:p>
            <a:pPr marL="582927" lvl="1" indent="-291463" algn="l">
              <a:lnSpc>
                <a:spcPts val="4589"/>
              </a:lnSpc>
              <a:buFont typeface="Arial"/>
              <a:buChar char="•"/>
            </a:pPr>
            <a:r>
              <a:rPr lang="en-US" sz="26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Aim: To create a faster, reliable diagnostic tool to support radiologists and improve patient outcomes. </a:t>
            </a:r>
          </a:p>
          <a:p>
            <a:pPr marL="0" lvl="0" indent="0" algn="l">
              <a:lnSpc>
                <a:spcPts val="3400"/>
              </a:lnSpc>
              <a:spcBef>
                <a:spcPct val="0"/>
              </a:spcBef>
            </a:pPr>
            <a:endParaRPr lang="en-US" sz="2699" u="none" strike="noStrike">
              <a:solidFill>
                <a:srgbClr val="FFFFFF">
                  <a:alpha val="80000"/>
                </a:srgb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222949" y="8925787"/>
            <a:ext cx="3086100" cy="308610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339249" y="161673"/>
            <a:ext cx="14237963" cy="1438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75"/>
              </a:lnSpc>
            </a:pPr>
            <a:r>
              <a:rPr lang="en-US" sz="9396">
                <a:solidFill>
                  <a:srgbClr val="FF4454"/>
                </a:solidFill>
                <a:latin typeface="Anton"/>
                <a:ea typeface="Anton"/>
                <a:cs typeface="Anton"/>
                <a:sym typeface="Anton"/>
              </a:rPr>
              <a:t>FLOWCHART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-1357611" y="-1286368"/>
            <a:ext cx="3086100" cy="308610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8" name="TextBox 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0" y="1028700"/>
            <a:ext cx="1191540" cy="119154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180459" y="2270065"/>
            <a:ext cx="3695338" cy="1505635"/>
            <a:chOff x="0" y="0"/>
            <a:chExt cx="913236" cy="37209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913236" cy="372090"/>
            </a:xfrm>
            <a:custGeom>
              <a:avLst/>
              <a:gdLst/>
              <a:ahLst/>
              <a:cxnLst/>
              <a:rect l="l" t="t" r="r" b="b"/>
              <a:pathLst>
                <a:path w="913236" h="372090">
                  <a:moveTo>
                    <a:pt x="106848" y="0"/>
                  </a:moveTo>
                  <a:lnTo>
                    <a:pt x="806388" y="0"/>
                  </a:lnTo>
                  <a:cubicBezTo>
                    <a:pt x="834726" y="0"/>
                    <a:pt x="861903" y="11257"/>
                    <a:pt x="881941" y="31295"/>
                  </a:cubicBezTo>
                  <a:cubicBezTo>
                    <a:pt x="901979" y="51333"/>
                    <a:pt x="913236" y="78510"/>
                    <a:pt x="913236" y="106848"/>
                  </a:cubicBezTo>
                  <a:lnTo>
                    <a:pt x="913236" y="265243"/>
                  </a:lnTo>
                  <a:cubicBezTo>
                    <a:pt x="913236" y="324253"/>
                    <a:pt x="865398" y="372090"/>
                    <a:pt x="806388" y="372090"/>
                  </a:cubicBezTo>
                  <a:lnTo>
                    <a:pt x="106848" y="372090"/>
                  </a:lnTo>
                  <a:cubicBezTo>
                    <a:pt x="47837" y="372090"/>
                    <a:pt x="0" y="324253"/>
                    <a:pt x="0" y="265243"/>
                  </a:cubicBezTo>
                  <a:lnTo>
                    <a:pt x="0" y="106848"/>
                  </a:lnTo>
                  <a:cubicBezTo>
                    <a:pt x="0" y="47837"/>
                    <a:pt x="47837" y="0"/>
                    <a:pt x="10684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913236" cy="4006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843898" y="2625232"/>
            <a:ext cx="4368460" cy="719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67"/>
              </a:lnSpc>
              <a:spcBef>
                <a:spcPct val="0"/>
              </a:spcBef>
            </a:pPr>
            <a:r>
              <a:rPr lang="en-US" sz="4262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START</a:t>
            </a:r>
          </a:p>
        </p:txBody>
      </p:sp>
      <p:sp>
        <p:nvSpPr>
          <p:cNvPr id="16" name="AutoShape 16"/>
          <p:cNvSpPr/>
          <p:nvPr/>
        </p:nvSpPr>
        <p:spPr>
          <a:xfrm>
            <a:off x="4028129" y="3775699"/>
            <a:ext cx="0" cy="894222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17" name="Group 17"/>
          <p:cNvGrpSpPr/>
          <p:nvPr/>
        </p:nvGrpSpPr>
        <p:grpSpPr>
          <a:xfrm>
            <a:off x="2318726" y="4669922"/>
            <a:ext cx="3521795" cy="1705626"/>
            <a:chOff x="0" y="0"/>
            <a:chExt cx="870348" cy="42151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70348" cy="421514"/>
            </a:xfrm>
            <a:custGeom>
              <a:avLst/>
              <a:gdLst/>
              <a:ahLst/>
              <a:cxnLst/>
              <a:rect l="l" t="t" r="r" b="b"/>
              <a:pathLst>
                <a:path w="870348" h="421514">
                  <a:moveTo>
                    <a:pt x="112113" y="0"/>
                  </a:moveTo>
                  <a:lnTo>
                    <a:pt x="758235" y="0"/>
                  </a:lnTo>
                  <a:cubicBezTo>
                    <a:pt x="820153" y="0"/>
                    <a:pt x="870348" y="50195"/>
                    <a:pt x="870348" y="112113"/>
                  </a:cubicBezTo>
                  <a:lnTo>
                    <a:pt x="870348" y="309402"/>
                  </a:lnTo>
                  <a:cubicBezTo>
                    <a:pt x="870348" y="371320"/>
                    <a:pt x="820153" y="421514"/>
                    <a:pt x="758235" y="421514"/>
                  </a:cubicBezTo>
                  <a:lnTo>
                    <a:pt x="112113" y="421514"/>
                  </a:lnTo>
                  <a:cubicBezTo>
                    <a:pt x="82379" y="421514"/>
                    <a:pt x="53862" y="409703"/>
                    <a:pt x="32837" y="388677"/>
                  </a:cubicBezTo>
                  <a:cubicBezTo>
                    <a:pt x="11812" y="367652"/>
                    <a:pt x="0" y="339136"/>
                    <a:pt x="0" y="309402"/>
                  </a:cubicBezTo>
                  <a:lnTo>
                    <a:pt x="0" y="112113"/>
                  </a:lnTo>
                  <a:cubicBezTo>
                    <a:pt x="0" y="50195"/>
                    <a:pt x="50195" y="0"/>
                    <a:pt x="11211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870348" cy="4500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20" name="AutoShape 20"/>
          <p:cNvSpPr/>
          <p:nvPr/>
        </p:nvSpPr>
        <p:spPr>
          <a:xfrm>
            <a:off x="4048431" y="5871768"/>
            <a:ext cx="0" cy="1348394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1" name="TextBox 21"/>
          <p:cNvSpPr txBox="1"/>
          <p:nvPr/>
        </p:nvSpPr>
        <p:spPr>
          <a:xfrm>
            <a:off x="1843898" y="4853651"/>
            <a:ext cx="4368460" cy="1244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72"/>
              </a:lnSpc>
              <a:spcBef>
                <a:spcPct val="0"/>
              </a:spcBef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DATA COLLECTION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2318726" y="7220161"/>
            <a:ext cx="3521795" cy="1705626"/>
            <a:chOff x="0" y="0"/>
            <a:chExt cx="870348" cy="42151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70348" cy="421514"/>
            </a:xfrm>
            <a:custGeom>
              <a:avLst/>
              <a:gdLst/>
              <a:ahLst/>
              <a:cxnLst/>
              <a:rect l="l" t="t" r="r" b="b"/>
              <a:pathLst>
                <a:path w="870348" h="421514">
                  <a:moveTo>
                    <a:pt x="112113" y="0"/>
                  </a:moveTo>
                  <a:lnTo>
                    <a:pt x="758235" y="0"/>
                  </a:lnTo>
                  <a:cubicBezTo>
                    <a:pt x="820153" y="0"/>
                    <a:pt x="870348" y="50195"/>
                    <a:pt x="870348" y="112113"/>
                  </a:cubicBezTo>
                  <a:lnTo>
                    <a:pt x="870348" y="309402"/>
                  </a:lnTo>
                  <a:cubicBezTo>
                    <a:pt x="870348" y="371320"/>
                    <a:pt x="820153" y="421514"/>
                    <a:pt x="758235" y="421514"/>
                  </a:cubicBezTo>
                  <a:lnTo>
                    <a:pt x="112113" y="421514"/>
                  </a:lnTo>
                  <a:cubicBezTo>
                    <a:pt x="82379" y="421514"/>
                    <a:pt x="53862" y="409703"/>
                    <a:pt x="32837" y="388677"/>
                  </a:cubicBezTo>
                  <a:cubicBezTo>
                    <a:pt x="11812" y="367652"/>
                    <a:pt x="0" y="339136"/>
                    <a:pt x="0" y="309402"/>
                  </a:cubicBezTo>
                  <a:lnTo>
                    <a:pt x="0" y="112113"/>
                  </a:lnTo>
                  <a:cubicBezTo>
                    <a:pt x="0" y="50195"/>
                    <a:pt x="50195" y="0"/>
                    <a:pt x="11211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28575"/>
              <a:ext cx="870348" cy="4500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843898" y="7403891"/>
            <a:ext cx="4368460" cy="1244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72"/>
              </a:lnSpc>
              <a:spcBef>
                <a:spcPct val="0"/>
              </a:spcBef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DATA PROCESSING</a:t>
            </a:r>
          </a:p>
        </p:txBody>
      </p:sp>
      <p:sp>
        <p:nvSpPr>
          <p:cNvPr id="26" name="AutoShape 26"/>
          <p:cNvSpPr/>
          <p:nvPr/>
        </p:nvSpPr>
        <p:spPr>
          <a:xfrm flipV="1">
            <a:off x="5840521" y="8072974"/>
            <a:ext cx="1257423" cy="20302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27" name="Group 27"/>
          <p:cNvGrpSpPr/>
          <p:nvPr/>
        </p:nvGrpSpPr>
        <p:grpSpPr>
          <a:xfrm>
            <a:off x="7087127" y="7220161"/>
            <a:ext cx="3521795" cy="1705626"/>
            <a:chOff x="0" y="0"/>
            <a:chExt cx="870348" cy="42151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70348" cy="421514"/>
            </a:xfrm>
            <a:custGeom>
              <a:avLst/>
              <a:gdLst/>
              <a:ahLst/>
              <a:cxnLst/>
              <a:rect l="l" t="t" r="r" b="b"/>
              <a:pathLst>
                <a:path w="870348" h="421514">
                  <a:moveTo>
                    <a:pt x="112113" y="0"/>
                  </a:moveTo>
                  <a:lnTo>
                    <a:pt x="758235" y="0"/>
                  </a:lnTo>
                  <a:cubicBezTo>
                    <a:pt x="820153" y="0"/>
                    <a:pt x="870348" y="50195"/>
                    <a:pt x="870348" y="112113"/>
                  </a:cubicBezTo>
                  <a:lnTo>
                    <a:pt x="870348" y="309402"/>
                  </a:lnTo>
                  <a:cubicBezTo>
                    <a:pt x="870348" y="371320"/>
                    <a:pt x="820153" y="421514"/>
                    <a:pt x="758235" y="421514"/>
                  </a:cubicBezTo>
                  <a:lnTo>
                    <a:pt x="112113" y="421514"/>
                  </a:lnTo>
                  <a:cubicBezTo>
                    <a:pt x="82379" y="421514"/>
                    <a:pt x="53862" y="409703"/>
                    <a:pt x="32837" y="388677"/>
                  </a:cubicBezTo>
                  <a:cubicBezTo>
                    <a:pt x="11812" y="367652"/>
                    <a:pt x="0" y="339136"/>
                    <a:pt x="0" y="309402"/>
                  </a:cubicBezTo>
                  <a:lnTo>
                    <a:pt x="0" y="112113"/>
                  </a:lnTo>
                  <a:cubicBezTo>
                    <a:pt x="0" y="50195"/>
                    <a:pt x="50195" y="0"/>
                    <a:pt x="11211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28575"/>
              <a:ext cx="870348" cy="4500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6663795" y="7742084"/>
            <a:ext cx="4368460" cy="604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72"/>
              </a:lnSpc>
              <a:spcBef>
                <a:spcPct val="0"/>
              </a:spcBef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DATA DESIGN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7087127" y="4651486"/>
            <a:ext cx="3521795" cy="1705626"/>
            <a:chOff x="0" y="0"/>
            <a:chExt cx="870348" cy="421514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70348" cy="421514"/>
            </a:xfrm>
            <a:custGeom>
              <a:avLst/>
              <a:gdLst/>
              <a:ahLst/>
              <a:cxnLst/>
              <a:rect l="l" t="t" r="r" b="b"/>
              <a:pathLst>
                <a:path w="870348" h="421514">
                  <a:moveTo>
                    <a:pt x="112113" y="0"/>
                  </a:moveTo>
                  <a:lnTo>
                    <a:pt x="758235" y="0"/>
                  </a:lnTo>
                  <a:cubicBezTo>
                    <a:pt x="820153" y="0"/>
                    <a:pt x="870348" y="50195"/>
                    <a:pt x="870348" y="112113"/>
                  </a:cubicBezTo>
                  <a:lnTo>
                    <a:pt x="870348" y="309402"/>
                  </a:lnTo>
                  <a:cubicBezTo>
                    <a:pt x="870348" y="371320"/>
                    <a:pt x="820153" y="421514"/>
                    <a:pt x="758235" y="421514"/>
                  </a:cubicBezTo>
                  <a:lnTo>
                    <a:pt x="112113" y="421514"/>
                  </a:lnTo>
                  <a:cubicBezTo>
                    <a:pt x="82379" y="421514"/>
                    <a:pt x="53862" y="409703"/>
                    <a:pt x="32837" y="388677"/>
                  </a:cubicBezTo>
                  <a:cubicBezTo>
                    <a:pt x="11812" y="367652"/>
                    <a:pt x="0" y="339136"/>
                    <a:pt x="0" y="309402"/>
                  </a:cubicBezTo>
                  <a:lnTo>
                    <a:pt x="0" y="112113"/>
                  </a:lnTo>
                  <a:cubicBezTo>
                    <a:pt x="0" y="50195"/>
                    <a:pt x="50195" y="0"/>
                    <a:pt x="11211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0" y="-28575"/>
              <a:ext cx="870348" cy="4500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6663795" y="4853651"/>
            <a:ext cx="4368460" cy="1244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72"/>
              </a:lnSpc>
              <a:spcBef>
                <a:spcPct val="0"/>
              </a:spcBef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 COMPILATION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7087127" y="2170069"/>
            <a:ext cx="3521795" cy="1705626"/>
            <a:chOff x="0" y="0"/>
            <a:chExt cx="870348" cy="42151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70348" cy="421514"/>
            </a:xfrm>
            <a:custGeom>
              <a:avLst/>
              <a:gdLst/>
              <a:ahLst/>
              <a:cxnLst/>
              <a:rect l="l" t="t" r="r" b="b"/>
              <a:pathLst>
                <a:path w="870348" h="421514">
                  <a:moveTo>
                    <a:pt x="112113" y="0"/>
                  </a:moveTo>
                  <a:lnTo>
                    <a:pt x="758235" y="0"/>
                  </a:lnTo>
                  <a:cubicBezTo>
                    <a:pt x="820153" y="0"/>
                    <a:pt x="870348" y="50195"/>
                    <a:pt x="870348" y="112113"/>
                  </a:cubicBezTo>
                  <a:lnTo>
                    <a:pt x="870348" y="309402"/>
                  </a:lnTo>
                  <a:cubicBezTo>
                    <a:pt x="870348" y="371320"/>
                    <a:pt x="820153" y="421514"/>
                    <a:pt x="758235" y="421514"/>
                  </a:cubicBezTo>
                  <a:lnTo>
                    <a:pt x="112113" y="421514"/>
                  </a:lnTo>
                  <a:cubicBezTo>
                    <a:pt x="82379" y="421514"/>
                    <a:pt x="53862" y="409703"/>
                    <a:pt x="32837" y="388677"/>
                  </a:cubicBezTo>
                  <a:cubicBezTo>
                    <a:pt x="11812" y="367652"/>
                    <a:pt x="0" y="339136"/>
                    <a:pt x="0" y="309402"/>
                  </a:cubicBezTo>
                  <a:lnTo>
                    <a:pt x="0" y="112113"/>
                  </a:lnTo>
                  <a:cubicBezTo>
                    <a:pt x="0" y="50195"/>
                    <a:pt x="50195" y="0"/>
                    <a:pt x="11211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0" y="-28575"/>
              <a:ext cx="870348" cy="4500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6663795" y="2372235"/>
            <a:ext cx="4368460" cy="1244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72"/>
              </a:lnSpc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</a:t>
            </a:r>
          </a:p>
          <a:p>
            <a:pPr algn="ctr">
              <a:lnSpc>
                <a:spcPts val="5072"/>
              </a:lnSpc>
              <a:spcBef>
                <a:spcPct val="0"/>
              </a:spcBef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      TRAINING       </a:t>
            </a:r>
          </a:p>
        </p:txBody>
      </p:sp>
      <p:grpSp>
        <p:nvGrpSpPr>
          <p:cNvPr id="39" name="Group 39"/>
          <p:cNvGrpSpPr/>
          <p:nvPr/>
        </p:nvGrpSpPr>
        <p:grpSpPr>
          <a:xfrm>
            <a:off x="12247368" y="2070074"/>
            <a:ext cx="3521795" cy="1705626"/>
            <a:chOff x="0" y="0"/>
            <a:chExt cx="870348" cy="421514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70348" cy="421514"/>
            </a:xfrm>
            <a:custGeom>
              <a:avLst/>
              <a:gdLst/>
              <a:ahLst/>
              <a:cxnLst/>
              <a:rect l="l" t="t" r="r" b="b"/>
              <a:pathLst>
                <a:path w="870348" h="421514">
                  <a:moveTo>
                    <a:pt x="112113" y="0"/>
                  </a:moveTo>
                  <a:lnTo>
                    <a:pt x="758235" y="0"/>
                  </a:lnTo>
                  <a:cubicBezTo>
                    <a:pt x="820153" y="0"/>
                    <a:pt x="870348" y="50195"/>
                    <a:pt x="870348" y="112113"/>
                  </a:cubicBezTo>
                  <a:lnTo>
                    <a:pt x="870348" y="309402"/>
                  </a:lnTo>
                  <a:cubicBezTo>
                    <a:pt x="870348" y="371320"/>
                    <a:pt x="820153" y="421514"/>
                    <a:pt x="758235" y="421514"/>
                  </a:cubicBezTo>
                  <a:lnTo>
                    <a:pt x="112113" y="421514"/>
                  </a:lnTo>
                  <a:cubicBezTo>
                    <a:pt x="82379" y="421514"/>
                    <a:pt x="53862" y="409703"/>
                    <a:pt x="32837" y="388677"/>
                  </a:cubicBezTo>
                  <a:cubicBezTo>
                    <a:pt x="11812" y="367652"/>
                    <a:pt x="0" y="339136"/>
                    <a:pt x="0" y="309402"/>
                  </a:cubicBezTo>
                  <a:lnTo>
                    <a:pt x="0" y="112113"/>
                  </a:lnTo>
                  <a:cubicBezTo>
                    <a:pt x="0" y="50195"/>
                    <a:pt x="50195" y="0"/>
                    <a:pt x="11211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0" y="-28575"/>
              <a:ext cx="870348" cy="4500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11824035" y="2272239"/>
            <a:ext cx="4368460" cy="1244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72"/>
              </a:lnSpc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</a:t>
            </a:r>
          </a:p>
          <a:p>
            <a:pPr algn="ctr">
              <a:lnSpc>
                <a:spcPts val="5072"/>
              </a:lnSpc>
              <a:spcBef>
                <a:spcPct val="0"/>
              </a:spcBef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      EVALUATION       </a:t>
            </a:r>
          </a:p>
        </p:txBody>
      </p:sp>
      <p:grpSp>
        <p:nvGrpSpPr>
          <p:cNvPr id="43" name="Group 43"/>
          <p:cNvGrpSpPr/>
          <p:nvPr/>
        </p:nvGrpSpPr>
        <p:grpSpPr>
          <a:xfrm>
            <a:off x="12277821" y="4651486"/>
            <a:ext cx="3521795" cy="1705626"/>
            <a:chOff x="0" y="0"/>
            <a:chExt cx="870348" cy="421514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870348" cy="421514"/>
            </a:xfrm>
            <a:custGeom>
              <a:avLst/>
              <a:gdLst/>
              <a:ahLst/>
              <a:cxnLst/>
              <a:rect l="l" t="t" r="r" b="b"/>
              <a:pathLst>
                <a:path w="870348" h="421514">
                  <a:moveTo>
                    <a:pt x="112113" y="0"/>
                  </a:moveTo>
                  <a:lnTo>
                    <a:pt x="758235" y="0"/>
                  </a:lnTo>
                  <a:cubicBezTo>
                    <a:pt x="820153" y="0"/>
                    <a:pt x="870348" y="50195"/>
                    <a:pt x="870348" y="112113"/>
                  </a:cubicBezTo>
                  <a:lnTo>
                    <a:pt x="870348" y="309402"/>
                  </a:lnTo>
                  <a:cubicBezTo>
                    <a:pt x="870348" y="371320"/>
                    <a:pt x="820153" y="421514"/>
                    <a:pt x="758235" y="421514"/>
                  </a:cubicBezTo>
                  <a:lnTo>
                    <a:pt x="112113" y="421514"/>
                  </a:lnTo>
                  <a:cubicBezTo>
                    <a:pt x="82379" y="421514"/>
                    <a:pt x="53862" y="409703"/>
                    <a:pt x="32837" y="388677"/>
                  </a:cubicBezTo>
                  <a:cubicBezTo>
                    <a:pt x="11812" y="367652"/>
                    <a:pt x="0" y="339136"/>
                    <a:pt x="0" y="309402"/>
                  </a:cubicBezTo>
                  <a:lnTo>
                    <a:pt x="0" y="112113"/>
                  </a:lnTo>
                  <a:cubicBezTo>
                    <a:pt x="0" y="50195"/>
                    <a:pt x="50195" y="0"/>
                    <a:pt x="11211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870348" cy="4500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46" name="TextBox 46"/>
          <p:cNvSpPr txBox="1"/>
          <p:nvPr/>
        </p:nvSpPr>
        <p:spPr>
          <a:xfrm>
            <a:off x="11854488" y="4853651"/>
            <a:ext cx="4368460" cy="1244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72"/>
              </a:lnSpc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SAVE</a:t>
            </a:r>
          </a:p>
          <a:p>
            <a:pPr algn="ctr">
              <a:lnSpc>
                <a:spcPts val="5072"/>
              </a:lnSpc>
              <a:spcBef>
                <a:spcPct val="0"/>
              </a:spcBef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      MODEL       </a:t>
            </a:r>
          </a:p>
        </p:txBody>
      </p:sp>
      <p:grpSp>
        <p:nvGrpSpPr>
          <p:cNvPr id="47" name="Group 47"/>
          <p:cNvGrpSpPr/>
          <p:nvPr/>
        </p:nvGrpSpPr>
        <p:grpSpPr>
          <a:xfrm>
            <a:off x="12247368" y="7201726"/>
            <a:ext cx="3521795" cy="1705626"/>
            <a:chOff x="0" y="0"/>
            <a:chExt cx="870348" cy="421514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70348" cy="421514"/>
            </a:xfrm>
            <a:custGeom>
              <a:avLst/>
              <a:gdLst/>
              <a:ahLst/>
              <a:cxnLst/>
              <a:rect l="l" t="t" r="r" b="b"/>
              <a:pathLst>
                <a:path w="870348" h="421514">
                  <a:moveTo>
                    <a:pt x="112113" y="0"/>
                  </a:moveTo>
                  <a:lnTo>
                    <a:pt x="758235" y="0"/>
                  </a:lnTo>
                  <a:cubicBezTo>
                    <a:pt x="820153" y="0"/>
                    <a:pt x="870348" y="50195"/>
                    <a:pt x="870348" y="112113"/>
                  </a:cubicBezTo>
                  <a:lnTo>
                    <a:pt x="870348" y="309402"/>
                  </a:lnTo>
                  <a:cubicBezTo>
                    <a:pt x="870348" y="371320"/>
                    <a:pt x="820153" y="421514"/>
                    <a:pt x="758235" y="421514"/>
                  </a:cubicBezTo>
                  <a:lnTo>
                    <a:pt x="112113" y="421514"/>
                  </a:lnTo>
                  <a:cubicBezTo>
                    <a:pt x="82379" y="421514"/>
                    <a:pt x="53862" y="409703"/>
                    <a:pt x="32837" y="388677"/>
                  </a:cubicBezTo>
                  <a:cubicBezTo>
                    <a:pt x="11812" y="367652"/>
                    <a:pt x="0" y="339136"/>
                    <a:pt x="0" y="309402"/>
                  </a:cubicBezTo>
                  <a:lnTo>
                    <a:pt x="0" y="112113"/>
                  </a:lnTo>
                  <a:cubicBezTo>
                    <a:pt x="0" y="50195"/>
                    <a:pt x="50195" y="0"/>
                    <a:pt x="11211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9" name="TextBox 49"/>
            <p:cNvSpPr txBox="1"/>
            <p:nvPr/>
          </p:nvSpPr>
          <p:spPr>
            <a:xfrm>
              <a:off x="0" y="-28575"/>
              <a:ext cx="870348" cy="4500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11824035" y="7723648"/>
            <a:ext cx="4368460" cy="604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72"/>
              </a:lnSpc>
              <a:spcBef>
                <a:spcPct val="0"/>
              </a:spcBef>
            </a:pPr>
            <a:r>
              <a:rPr lang="en-US" sz="3623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END</a:t>
            </a:r>
          </a:p>
        </p:txBody>
      </p:sp>
      <p:sp>
        <p:nvSpPr>
          <p:cNvPr id="51" name="AutoShape 51"/>
          <p:cNvSpPr/>
          <p:nvPr/>
        </p:nvSpPr>
        <p:spPr>
          <a:xfrm flipV="1">
            <a:off x="8827723" y="6357111"/>
            <a:ext cx="0" cy="1348394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52" name="AutoShape 52"/>
          <p:cNvSpPr/>
          <p:nvPr/>
        </p:nvSpPr>
        <p:spPr>
          <a:xfrm flipV="1">
            <a:off x="8807421" y="3825164"/>
            <a:ext cx="0" cy="1348394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53" name="AutoShape 53"/>
          <p:cNvSpPr/>
          <p:nvPr/>
        </p:nvSpPr>
        <p:spPr>
          <a:xfrm>
            <a:off x="10609250" y="2902587"/>
            <a:ext cx="1638117" cy="20299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54" name="AutoShape 54"/>
          <p:cNvSpPr/>
          <p:nvPr/>
        </p:nvSpPr>
        <p:spPr>
          <a:xfrm flipH="1">
            <a:off x="13987963" y="3766481"/>
            <a:ext cx="0" cy="894222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55" name="AutoShape 55"/>
          <p:cNvSpPr/>
          <p:nvPr/>
        </p:nvSpPr>
        <p:spPr>
          <a:xfrm flipH="1">
            <a:off x="14008265" y="6375547"/>
            <a:ext cx="0" cy="894222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57611" y="-1286368"/>
            <a:ext cx="3086100" cy="308610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85439" y="3456625"/>
            <a:ext cx="7820007" cy="5219573"/>
          </a:xfrm>
          <a:custGeom>
            <a:avLst/>
            <a:gdLst/>
            <a:ahLst/>
            <a:cxnLst/>
            <a:rect l="l" t="t" r="r" b="b"/>
            <a:pathLst>
              <a:path w="7820007" h="5219573">
                <a:moveTo>
                  <a:pt x="0" y="0"/>
                </a:moveTo>
                <a:lnTo>
                  <a:pt x="7820007" y="0"/>
                </a:lnTo>
                <a:lnTo>
                  <a:pt x="7820007" y="5219573"/>
                </a:lnTo>
                <a:lnTo>
                  <a:pt x="0" y="52195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2000"/>
            </a:blip>
            <a:stretch>
              <a:fillRect l="-24755" r="-30800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728489" y="-9525"/>
            <a:ext cx="7038635" cy="28691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75"/>
              </a:lnSpc>
            </a:pPr>
            <a:r>
              <a:rPr lang="en-US" sz="9396">
                <a:solidFill>
                  <a:srgbClr val="FF4454"/>
                </a:solidFill>
                <a:latin typeface="Anton"/>
                <a:ea typeface="Anton"/>
                <a:cs typeface="Anton"/>
                <a:sym typeface="Anton"/>
              </a:rPr>
              <a:t>DATA PREPROCESSING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392373" y="3351850"/>
            <a:ext cx="9699799" cy="458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58" lvl="1" indent="-259079" algn="l">
              <a:lnSpc>
                <a:spcPts val="4079"/>
              </a:lnSpc>
              <a:buFont typeface="Arial"/>
              <a:buChar char="•"/>
            </a:pPr>
            <a:r>
              <a:rPr lang="en-US" sz="2399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R</a:t>
            </a:r>
            <a:r>
              <a:rPr lang="en-US" sz="23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esized images to 150x150 pixels for consistent input dimensions across the dataset.</a:t>
            </a:r>
          </a:p>
          <a:p>
            <a:pPr marL="518158" lvl="1" indent="-259079" algn="l">
              <a:lnSpc>
                <a:spcPts val="4079"/>
              </a:lnSpc>
              <a:buFont typeface="Arial"/>
              <a:buChar char="•"/>
            </a:pPr>
            <a:r>
              <a:rPr lang="en-US" sz="23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Normalized pixel values to a [0, 1] range by dividing by 255, which helps improve model training and stability.</a:t>
            </a:r>
          </a:p>
          <a:p>
            <a:pPr marL="518158" lvl="1" indent="-259079" algn="l">
              <a:lnSpc>
                <a:spcPts val="4079"/>
              </a:lnSpc>
              <a:buFont typeface="Arial"/>
              <a:buChar char="•"/>
            </a:pPr>
            <a:r>
              <a:rPr lang="en-US" sz="23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Used data augmentation techniques (like rotation and flipping) to artificially increase dataset size, introduce more variety, and help the model generalize better.</a:t>
            </a:r>
          </a:p>
          <a:p>
            <a:pPr marL="518158" lvl="1" indent="-259079" algn="l">
              <a:lnSpc>
                <a:spcPts val="4079"/>
              </a:lnSpc>
              <a:buFont typeface="Arial"/>
              <a:buChar char="•"/>
            </a:pPr>
            <a:r>
              <a:rPr lang="en-US" sz="2399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Configured batch size to 32 for efficient training and shuffled data to ensure randomness in training batches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222949" y="8925787"/>
            <a:ext cx="3086100" cy="308610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C0E20">
                    <a:alpha val="100000"/>
                  </a:srgbClr>
                </a:gs>
                <a:gs pos="100000">
                  <a:srgbClr val="FF4454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-19438" y="1554354"/>
            <a:ext cx="11848570" cy="6527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Built a CNN architectu</a:t>
            </a:r>
            <a:r>
              <a:rPr lang="en-US" sz="1900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re with layers as defined in the code: multiple convolutional layers followed by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 max-pooling and dropout layers to prevent overfitting.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b="1" u="none" strike="noStrike">
                <a:solidFill>
                  <a:srgbClr val="FFFFFF">
                    <a:alpha val="80000"/>
                  </a:srgb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Compilation: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Used categorical cross-entropy as the loss function in model.compile().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Optimized with Adam optimizer, specifying a learning rate for efficient training.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Monitored accuracy as the metric in model.compile() and calculated precision, recall, and F1 score separately.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b="1" u="none" strike="noStrike">
                <a:solidFill>
                  <a:srgbClr val="FFFFFF">
                    <a:alpha val="80000"/>
                  </a:srgb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Training Configuration: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Set batch size to 32 and epochs to 20 as in model.fit().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Added early stopping with patience=3 in callbacks to halt training if validation loss didn’t improve.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b="1" u="none" strike="noStrike">
                <a:solidFill>
                  <a:srgbClr val="FFFFFF">
                    <a:alpha val="80000"/>
                  </a:srgb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Validation: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Split validation set from the training data in image_dataset_from_directory() to observe overfitting signs and tune parameters.</a:t>
            </a:r>
          </a:p>
          <a:p>
            <a:pPr marL="410211" lvl="1" indent="-205106" algn="l">
              <a:lnSpc>
                <a:spcPts val="3230"/>
              </a:lnSpc>
              <a:buFont typeface="Arial"/>
              <a:buChar char="•"/>
            </a:pPr>
            <a:r>
              <a:rPr lang="en-US" sz="1900" b="1" u="none" strike="noStrike">
                <a:solidFill>
                  <a:srgbClr val="FFFFFF">
                    <a:alpha val="80000"/>
                  </a:srgb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Testing and Evaluation:</a:t>
            </a:r>
          </a:p>
          <a:p>
            <a:pPr marL="410211" lvl="1" indent="-205106" algn="l">
              <a:lnSpc>
                <a:spcPts val="3230"/>
              </a:lnSpc>
              <a:spcBef>
                <a:spcPct val="0"/>
              </a:spcBef>
              <a:buFont typeface="Arial"/>
              <a:buChar char="•"/>
            </a:pPr>
            <a:r>
              <a:rPr lang="en-US" sz="1900" u="none" strike="noStrike">
                <a:solidFill>
                  <a:srgbClr val="FFFFFF">
                    <a:alpha val="80000"/>
                  </a:srgbClr>
                </a:solidFill>
                <a:latin typeface="Open Sans"/>
                <a:ea typeface="Open Sans"/>
                <a:cs typeface="Open Sans"/>
                <a:sym typeface="Open Sans"/>
              </a:rPr>
              <a:t>After training, used model.evaluate() to test performance on unseen data, followed by accuracy_score, </a:t>
            </a:r>
          </a:p>
        </p:txBody>
      </p:sp>
      <p:sp>
        <p:nvSpPr>
          <p:cNvPr id="6" name="Freeform 6"/>
          <p:cNvSpPr/>
          <p:nvPr/>
        </p:nvSpPr>
        <p:spPr>
          <a:xfrm>
            <a:off x="11341162" y="204743"/>
            <a:ext cx="6725635" cy="4938757"/>
          </a:xfrm>
          <a:custGeom>
            <a:avLst/>
            <a:gdLst/>
            <a:ahLst/>
            <a:cxnLst/>
            <a:rect l="l" t="t" r="r" b="b"/>
            <a:pathLst>
              <a:path w="6725635" h="4938757">
                <a:moveTo>
                  <a:pt x="0" y="0"/>
                </a:moveTo>
                <a:lnTo>
                  <a:pt x="6725635" y="0"/>
                </a:lnTo>
                <a:lnTo>
                  <a:pt x="6725635" y="4938757"/>
                </a:lnTo>
                <a:lnTo>
                  <a:pt x="0" y="49387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016" t="-8204" r="-2008" b="-6913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5841769" y="8082154"/>
            <a:ext cx="11659586" cy="2002407"/>
          </a:xfrm>
          <a:custGeom>
            <a:avLst/>
            <a:gdLst/>
            <a:ahLst/>
            <a:cxnLst/>
            <a:rect l="l" t="t" r="r" b="b"/>
            <a:pathLst>
              <a:path w="11659586" h="2002407">
                <a:moveTo>
                  <a:pt x="0" y="0"/>
                </a:moveTo>
                <a:lnTo>
                  <a:pt x="11659586" y="0"/>
                </a:lnTo>
                <a:lnTo>
                  <a:pt x="11659586" y="2002407"/>
                </a:lnTo>
                <a:lnTo>
                  <a:pt x="0" y="20024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60993" y="195218"/>
            <a:ext cx="11568139" cy="1439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75"/>
              </a:lnSpc>
            </a:pPr>
            <a:r>
              <a:rPr lang="en-US" sz="9396">
                <a:solidFill>
                  <a:srgbClr val="FF4454"/>
                </a:solidFill>
                <a:latin typeface="Anton"/>
                <a:ea typeface="Anton"/>
                <a:cs typeface="Anton"/>
                <a:sym typeface="Anton"/>
              </a:rPr>
              <a:t>TRAINING AND TESTING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490223" y="6433549"/>
            <a:ext cx="7797777" cy="3587654"/>
          </a:xfrm>
          <a:custGeom>
            <a:avLst/>
            <a:gdLst/>
            <a:ahLst/>
            <a:cxnLst/>
            <a:rect l="l" t="t" r="r" b="b"/>
            <a:pathLst>
              <a:path w="8905642" h="3587654">
                <a:moveTo>
                  <a:pt x="0" y="0"/>
                </a:moveTo>
                <a:lnTo>
                  <a:pt x="8905641" y="0"/>
                </a:lnTo>
                <a:lnTo>
                  <a:pt x="8905641" y="3587653"/>
                </a:lnTo>
                <a:lnTo>
                  <a:pt x="0" y="35876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2047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332552" y="636046"/>
            <a:ext cx="7955448" cy="4783021"/>
          </a:xfrm>
          <a:custGeom>
            <a:avLst/>
            <a:gdLst/>
            <a:ahLst/>
            <a:cxnLst/>
            <a:rect l="l" t="t" r="r" b="b"/>
            <a:pathLst>
              <a:path w="7955448" h="4783021">
                <a:moveTo>
                  <a:pt x="0" y="0"/>
                </a:moveTo>
                <a:lnTo>
                  <a:pt x="7955448" y="0"/>
                </a:lnTo>
                <a:lnTo>
                  <a:pt x="7955448" y="4783021"/>
                </a:lnTo>
                <a:lnTo>
                  <a:pt x="0" y="47830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527" r="-21080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75196" y="161673"/>
            <a:ext cx="10015027" cy="1438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75"/>
              </a:lnSpc>
            </a:pPr>
            <a:r>
              <a:rPr lang="en-US" sz="9396">
                <a:solidFill>
                  <a:srgbClr val="FF4454"/>
                </a:solidFill>
                <a:latin typeface="Anton"/>
                <a:ea typeface="Anton"/>
                <a:cs typeface="Anton"/>
                <a:sym typeface="Anton"/>
              </a:rPr>
              <a:t>TRAINING AND TESTING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35431" y="1629092"/>
            <a:ext cx="10494556" cy="6990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Built a CNN using Sequential() with three convolutional layers, each followed by batch normalization, max-pooling, and dropout to reduce overfitting and improve training stability.</a:t>
            </a:r>
          </a:p>
          <a:p>
            <a:pPr algn="l">
              <a:lnSpc>
                <a:spcPts val="2659"/>
              </a:lnSpc>
            </a:pPr>
            <a:endParaRPr lang="en-US" sz="189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Used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ReLU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activations in convolutional layers and applied L2 regularization in the dense layer to control model complexity.</a:t>
            </a:r>
          </a:p>
          <a:p>
            <a:pPr algn="l">
              <a:lnSpc>
                <a:spcPts val="2659"/>
              </a:lnSpc>
            </a:pPr>
            <a:endParaRPr lang="en-US" sz="189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Flattened the convolutional output and passed it through a 256-unit dense layer with dropout, ending with a sigmoid output layer for binary classification.</a:t>
            </a:r>
          </a:p>
          <a:p>
            <a:pPr algn="l">
              <a:lnSpc>
                <a:spcPts val="2659"/>
              </a:lnSpc>
            </a:pPr>
            <a:endParaRPr lang="en-US" sz="189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Compiled the model with the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binary_crossentropy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loss function and the Adam optimizer (learning rate = 0.0001), tracking accuracy, precision, and recall.</a:t>
            </a:r>
          </a:p>
          <a:p>
            <a:pPr algn="l">
              <a:lnSpc>
                <a:spcPts val="2659"/>
              </a:lnSpc>
            </a:pPr>
            <a:endParaRPr lang="en-US" sz="189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Trained the model with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ImageDataGenerator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-based augmented data, batch size of 32, and 20 epochs, using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EarlyStopping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and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ReduceLROnPlateau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callbacks.</a:t>
            </a:r>
          </a:p>
          <a:p>
            <a:pPr algn="l">
              <a:lnSpc>
                <a:spcPts val="2659"/>
              </a:lnSpc>
            </a:pPr>
            <a:endParaRPr lang="en-US" sz="189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Loaded training, validation, and test data using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image_dataset_from_directory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() to monitor performance and avoid overfitting.</a:t>
            </a:r>
          </a:p>
          <a:p>
            <a:pPr algn="l">
              <a:lnSpc>
                <a:spcPts val="2659"/>
              </a:lnSpc>
            </a:pPr>
            <a:endParaRPr lang="en-US" sz="1899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2659"/>
              </a:lnSpc>
            </a:pP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After training, evaluated the model using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model.evaluate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() and validated predictions with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accuracy_score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precision_score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recall_score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and f1_score from </a:t>
            </a:r>
            <a:r>
              <a:rPr lang="en-US" sz="1899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sklearn</a:t>
            </a:r>
            <a:r>
              <a:rPr lang="en-US" sz="1899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375950" y="204743"/>
            <a:ext cx="5686949" cy="5113645"/>
          </a:xfrm>
          <a:custGeom>
            <a:avLst/>
            <a:gdLst/>
            <a:ahLst/>
            <a:cxnLst/>
            <a:rect l="l" t="t" r="r" b="b"/>
            <a:pathLst>
              <a:path w="5686949" h="5113645">
                <a:moveTo>
                  <a:pt x="0" y="0"/>
                </a:moveTo>
                <a:lnTo>
                  <a:pt x="5686950" y="0"/>
                </a:lnTo>
                <a:lnTo>
                  <a:pt x="5686950" y="5113645"/>
                </a:lnTo>
                <a:lnTo>
                  <a:pt x="0" y="51136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79" t="-13205" r="-108850" b="-616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040741" y="5588509"/>
            <a:ext cx="5022158" cy="4563431"/>
          </a:xfrm>
          <a:custGeom>
            <a:avLst/>
            <a:gdLst/>
            <a:ahLst/>
            <a:cxnLst/>
            <a:rect l="l" t="t" r="r" b="b"/>
            <a:pathLst>
              <a:path w="5022158" h="4563431">
                <a:moveTo>
                  <a:pt x="0" y="0"/>
                </a:moveTo>
                <a:lnTo>
                  <a:pt x="5022159" y="0"/>
                </a:lnTo>
                <a:lnTo>
                  <a:pt x="5022159" y="4563431"/>
                </a:lnTo>
                <a:lnTo>
                  <a:pt x="0" y="45634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0000" t="-8878" b="-3178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22393" y="6183281"/>
            <a:ext cx="12111517" cy="4103719"/>
          </a:xfrm>
          <a:custGeom>
            <a:avLst/>
            <a:gdLst/>
            <a:ahLst/>
            <a:cxnLst/>
            <a:rect l="l" t="t" r="r" b="b"/>
            <a:pathLst>
              <a:path w="12111517" h="4103719">
                <a:moveTo>
                  <a:pt x="0" y="0"/>
                </a:moveTo>
                <a:lnTo>
                  <a:pt x="12111517" y="0"/>
                </a:lnTo>
                <a:lnTo>
                  <a:pt x="12111517" y="4103719"/>
                </a:lnTo>
                <a:lnTo>
                  <a:pt x="0" y="41037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55376" y="195218"/>
            <a:ext cx="9154579" cy="1439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75"/>
              </a:lnSpc>
            </a:pPr>
            <a:r>
              <a:rPr lang="en-US" sz="9396">
                <a:solidFill>
                  <a:srgbClr val="FF4454"/>
                </a:solidFill>
                <a:latin typeface="Anton"/>
                <a:ea typeface="Anton"/>
                <a:cs typeface="Anton"/>
                <a:sym typeface="Anton"/>
              </a:rPr>
              <a:t>MODEL EVALUATION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22393" y="1586916"/>
            <a:ext cx="10083697" cy="4456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7368" lvl="1" indent="-208684" algn="l">
              <a:lnSpc>
                <a:spcPts val="2706"/>
              </a:lnSpc>
              <a:buFont typeface="Arial"/>
              <a:buChar char="•"/>
            </a:pPr>
            <a:r>
              <a:rPr lang="en-US" sz="1933" b="1" spc="123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</a:t>
            </a:r>
            <a:r>
              <a:rPr lang="en-US" sz="1933" spc="12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raining Accuracy consistently remained high (~0.95 to 0.99), indicating that the model learned the training data well.</a:t>
            </a:r>
          </a:p>
          <a:p>
            <a:pPr algn="l">
              <a:lnSpc>
                <a:spcPts val="2706"/>
              </a:lnSpc>
            </a:pPr>
            <a:endParaRPr lang="en-US" sz="1933" spc="123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7368" lvl="1" indent="-208684" algn="l">
              <a:lnSpc>
                <a:spcPts val="2706"/>
              </a:lnSpc>
              <a:buFont typeface="Arial"/>
              <a:buChar char="•"/>
            </a:pPr>
            <a:r>
              <a:rPr lang="en-US" sz="1933" spc="12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Validation Accuracy fluctuated significantly across epochs, ranging from ~0.4 to 0.9. This suggests that the model struggled to generalize well to unseen data and experienced instability during validation.</a:t>
            </a:r>
          </a:p>
          <a:p>
            <a:pPr algn="l">
              <a:lnSpc>
                <a:spcPts val="2706"/>
              </a:lnSpc>
            </a:pPr>
            <a:endParaRPr lang="en-US" sz="1933" spc="123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7368" lvl="1" indent="-208684" algn="l">
              <a:lnSpc>
                <a:spcPts val="2706"/>
              </a:lnSpc>
              <a:buFont typeface="Arial"/>
              <a:buChar char="•"/>
            </a:pPr>
            <a:r>
              <a:rPr lang="en-US" sz="1933" spc="12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Training Loss steadily decreased and remained low, showing that the model continued to fit the training set well without significant issues.</a:t>
            </a:r>
          </a:p>
          <a:p>
            <a:pPr algn="l">
              <a:lnSpc>
                <a:spcPts val="2706"/>
              </a:lnSpc>
            </a:pPr>
            <a:endParaRPr lang="en-US" sz="1933" spc="123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17368" lvl="1" indent="-208684" algn="l">
              <a:lnSpc>
                <a:spcPts val="2706"/>
              </a:lnSpc>
              <a:buFont typeface="Arial"/>
              <a:buChar char="•"/>
            </a:pPr>
            <a:r>
              <a:rPr lang="en-US" sz="1933" spc="12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Validation Loss exhibited sharp spikes throughout training (e.g., at epochs 3, 11, and 18), a common sign of overfitting or noisy validation data. Despite a few low points, the variance is high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33" b="-933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281880" y="256682"/>
            <a:ext cx="10728955" cy="3587654"/>
          </a:xfrm>
          <a:custGeom>
            <a:avLst/>
            <a:gdLst/>
            <a:ahLst/>
            <a:cxnLst/>
            <a:rect l="l" t="t" r="r" b="b"/>
            <a:pathLst>
              <a:path w="10728955" h="3587654">
                <a:moveTo>
                  <a:pt x="0" y="0"/>
                </a:moveTo>
                <a:lnTo>
                  <a:pt x="10728955" y="0"/>
                </a:lnTo>
                <a:lnTo>
                  <a:pt x="10728955" y="3587654"/>
                </a:lnTo>
                <a:lnTo>
                  <a:pt x="0" y="35876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842503" y="3844336"/>
            <a:ext cx="9607708" cy="6148933"/>
          </a:xfrm>
          <a:custGeom>
            <a:avLst/>
            <a:gdLst/>
            <a:ahLst/>
            <a:cxnLst/>
            <a:rect l="l" t="t" r="r" b="b"/>
            <a:pathLst>
              <a:path w="9607708" h="6148933">
                <a:moveTo>
                  <a:pt x="0" y="0"/>
                </a:moveTo>
                <a:lnTo>
                  <a:pt x="9607709" y="0"/>
                </a:lnTo>
                <a:lnTo>
                  <a:pt x="9607709" y="6148933"/>
                </a:lnTo>
                <a:lnTo>
                  <a:pt x="0" y="61489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85439" y="2786364"/>
            <a:ext cx="6809590" cy="7034948"/>
          </a:xfrm>
          <a:custGeom>
            <a:avLst/>
            <a:gdLst/>
            <a:ahLst/>
            <a:cxnLst/>
            <a:rect l="l" t="t" r="r" b="b"/>
            <a:pathLst>
              <a:path w="6809590" h="7034948">
                <a:moveTo>
                  <a:pt x="0" y="0"/>
                </a:moveTo>
                <a:lnTo>
                  <a:pt x="6809590" y="0"/>
                </a:lnTo>
                <a:lnTo>
                  <a:pt x="6809590" y="7034949"/>
                </a:lnTo>
                <a:lnTo>
                  <a:pt x="0" y="70349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850" r="-885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829</Words>
  <Application>Microsoft Office PowerPoint</Application>
  <PresentationFormat>Custom</PresentationFormat>
  <Paragraphs>80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Montserrat Bold</vt:lpstr>
      <vt:lpstr>Open Sans</vt:lpstr>
      <vt:lpstr>Arial</vt:lpstr>
      <vt:lpstr>Open Sans Bold</vt:lpstr>
      <vt:lpstr>Montserrat</vt:lpstr>
      <vt:lpstr>Anton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Black Red Modern Bold Data Analysis Presentation</dc:title>
  <cp:lastModifiedBy>J KIRAN PRABHA</cp:lastModifiedBy>
  <cp:revision>2</cp:revision>
  <dcterms:created xsi:type="dcterms:W3CDTF">2006-08-16T00:00:00Z</dcterms:created>
  <dcterms:modified xsi:type="dcterms:W3CDTF">2025-04-21T07:20:59Z</dcterms:modified>
  <dc:identifier>DAGlPYWyQyo</dc:identifier>
</cp:coreProperties>
</file>