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4630400" cy="8229600"/>
  <p:notesSz cx="8229600" cy="14630400"/>
  <p:embeddedFontLst>
    <p:embeddedFont>
      <p:font typeface="DM Sans" pitchFamily="2" charset="0"/>
      <p:regular r:id="rId14"/>
    </p:embeddedFont>
    <p:embeddedFont>
      <p:font typeface="DM Sans Bold" charset="0"/>
      <p:bold r:id="rId15"/>
    </p:embeddedFont>
    <p:embeddedFont>
      <p:font typeface="PT Serif" panose="020A0603040505020204" pitchFamily="18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5033" autoAdjust="0"/>
  </p:normalViewPr>
  <p:slideViewPr>
    <p:cSldViewPr snapToGrid="0" snapToObjects="1">
      <p:cViewPr varScale="1">
        <p:scale>
          <a:sx n="65" d="100"/>
          <a:sy n="65" d="100"/>
        </p:scale>
        <p:origin x="8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246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11894" y="1221521"/>
            <a:ext cx="7893011" cy="22327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Project Objective: Analyzing Olist's Brazilian E-Commerce Dataset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6280190" y="3850698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This project aims to analyze Olist's Brazilian e-commerce dataset. The goal is to extract actionable insights. These insights will drive better business strategies.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5891689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6756440" y="5874782"/>
            <a:ext cx="4930038" cy="1395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383838"/>
                </a:solidFill>
                <a:latin typeface="DM Sans Bold" pitchFamily="34" charset="0"/>
                <a:ea typeface="DM Sans Bold" pitchFamily="34" charset="-122"/>
                <a:cs typeface="DM Sans Bold" pitchFamily="34" charset="-120"/>
              </a:rPr>
              <a:t> </a:t>
            </a:r>
            <a:r>
              <a:rPr lang="en-US" sz="2200" b="1" dirty="0" err="1">
                <a:solidFill>
                  <a:srgbClr val="383838"/>
                </a:solidFill>
                <a:latin typeface="DM Sans Bold" pitchFamily="34" charset="0"/>
                <a:ea typeface="DM Sans Bold" pitchFamily="34" charset="-122"/>
                <a:cs typeface="DM Sans Bold" pitchFamily="34" charset="-120"/>
              </a:rPr>
              <a:t>Angshuman</a:t>
            </a:r>
            <a:r>
              <a:rPr lang="en-US" sz="2200" b="1" dirty="0">
                <a:solidFill>
                  <a:srgbClr val="383838"/>
                </a:solidFill>
                <a:latin typeface="DM Sans Bold" pitchFamily="34" charset="0"/>
                <a:ea typeface="DM Sans Bold" pitchFamily="34" charset="-122"/>
                <a:cs typeface="DM Sans Bold" pitchFamily="34" charset="-120"/>
              </a:rPr>
              <a:t> Majhi      2201020686</a:t>
            </a:r>
          </a:p>
          <a:p>
            <a:pPr marL="0" indent="0" algn="l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383838"/>
                </a:solidFill>
                <a:latin typeface="DM Sans Bold" pitchFamily="34" charset="0"/>
                <a:ea typeface="DM Sans Bold" pitchFamily="34" charset="-122"/>
                <a:cs typeface="DM Sans Bold" pitchFamily="34" charset="-120"/>
              </a:rPr>
              <a:t>Chittaranjan </a:t>
            </a:r>
            <a:r>
              <a:rPr lang="en-US" sz="2200" b="1" dirty="0" err="1">
                <a:solidFill>
                  <a:srgbClr val="383838"/>
                </a:solidFill>
                <a:latin typeface="DM Sans Bold" pitchFamily="34" charset="0"/>
                <a:ea typeface="DM Sans Bold" pitchFamily="34" charset="-122"/>
                <a:cs typeface="DM Sans Bold" pitchFamily="34" charset="-120"/>
              </a:rPr>
              <a:t>Tanty</a:t>
            </a:r>
            <a:r>
              <a:rPr lang="en-US" sz="2200" b="1" dirty="0">
                <a:solidFill>
                  <a:srgbClr val="383838"/>
                </a:solidFill>
                <a:latin typeface="DM Sans Bold" pitchFamily="34" charset="0"/>
                <a:ea typeface="DM Sans Bold" pitchFamily="34" charset="-122"/>
                <a:cs typeface="DM Sans Bold" pitchFamily="34" charset="-120"/>
              </a:rPr>
              <a:t>     2201020604   </a:t>
            </a:r>
            <a:endParaRPr lang="en-US" sz="2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AC37AD-D596-1188-50E1-4B7C13600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2813" y="7539744"/>
            <a:ext cx="2581635" cy="6898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3907"/>
            <a:ext cx="75564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Business Insights &amp; Recommendations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793790" y="2235463"/>
            <a:ext cx="7556421" cy="29209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Key findings drive actionable recommendations. These recommendations improve business performance.</a:t>
            </a:r>
          </a:p>
          <a:p>
            <a:pPr marL="0" indent="0" algn="l">
              <a:lnSpc>
                <a:spcPts val="2850"/>
              </a:lnSpc>
              <a:buNone/>
            </a:pPr>
            <a:endParaRPr lang="en-US" sz="1600" dirty="0">
              <a:solidFill>
                <a:srgbClr val="383838"/>
              </a:solidFill>
              <a:latin typeface="Arial" panose="020B0604020202020204" pitchFamily="34" charset="0"/>
              <a:ea typeface="DM Sans" pitchFamily="34" charset="-122"/>
              <a:cs typeface="Arial" panose="020B0604020202020204" pitchFamily="34" charset="0"/>
            </a:endParaRP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improve logistics to reduce delivery time and increase positive reviews.</a:t>
            </a:r>
            <a:endParaRPr lang="en-US" sz="1600" dirty="0">
              <a:solidFill>
                <a:srgbClr val="383838"/>
              </a:solidFill>
              <a:latin typeface="Arial" panose="020B0604020202020204" pitchFamily="34" charset="0"/>
              <a:ea typeface="DM Sans" pitchFamily="34" charset="-122"/>
              <a:cs typeface="Arial" panose="020B0604020202020204" pitchFamily="34" charset="0"/>
            </a:endParaRP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Focus on top categories and regions for optimized returns</a:t>
            </a: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Introduce loyalty programs to turn one-time buyers into returning customers.</a:t>
            </a: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q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Leverage installment payments to encourage larger orders.</a:t>
            </a:r>
          </a:p>
          <a:p>
            <a:pPr marL="0" indent="0" algn="l">
              <a:lnSpc>
                <a:spcPts val="2850"/>
              </a:lnSpc>
              <a:buNone/>
            </a:pPr>
            <a:endParaRPr lang="en-US" sz="1750" dirty="0">
              <a:solidFill>
                <a:srgbClr val="383838"/>
              </a:solidFill>
              <a:latin typeface="DM Sans" pitchFamily="34" charset="0"/>
              <a:ea typeface="DM Sans" pitchFamily="34" charset="-122"/>
              <a:cs typeface="DM Sans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-101025" y="6593782"/>
            <a:ext cx="360807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90%</a:t>
            </a:r>
            <a:endParaRPr lang="en-US" sz="5850" dirty="0"/>
          </a:p>
        </p:txBody>
      </p:sp>
      <p:sp>
        <p:nvSpPr>
          <p:cNvPr id="6" name="Text 3"/>
          <p:cNvSpPr/>
          <p:nvPr/>
        </p:nvSpPr>
        <p:spPr>
          <a:xfrm>
            <a:off x="214490" y="7513623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Customer Satisfaction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2953020" y="6593783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15%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3268596" y="7542414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Growth Opportunity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875404" y="6593784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20%</a:t>
            </a:r>
            <a:endParaRPr lang="en-US" sz="5850" dirty="0"/>
          </a:p>
        </p:txBody>
      </p:sp>
      <p:sp>
        <p:nvSpPr>
          <p:cNvPr id="10" name="Text 7"/>
          <p:cNvSpPr/>
          <p:nvPr/>
        </p:nvSpPr>
        <p:spPr>
          <a:xfrm>
            <a:off x="6040516" y="7542414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Cost Reduction</a:t>
            </a:r>
            <a:endParaRPr lang="en-US" sz="23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iscover The Thank You PowerPoint And Google Slides Template">
            <a:extLst>
              <a:ext uri="{FF2B5EF4-FFF2-40B4-BE49-F238E27FC236}">
                <a16:creationId xmlns:a16="http://schemas.microsoft.com/office/drawing/2014/main" id="{FE2E26EA-2EB2-A77E-E0C4-FE05E8BA9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466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198077"/>
            <a:ext cx="5954197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Dataset Overview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738819" y="4214157"/>
            <a:ext cx="13042821" cy="13246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The dataset includes key tables. These are orders, customers, products, and sellers. Payments, reviews, and geolocation data are also present.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Olist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dataset includes over 100k orders from Brazilian customers between 2016 and 2018. The interconnected tables allow to view the  customer journeys from purchase to delivery and feedback.</a:t>
            </a:r>
          </a:p>
        </p:txBody>
      </p:sp>
      <p:sp>
        <p:nvSpPr>
          <p:cNvPr id="5" name="Shape 2"/>
          <p:cNvSpPr/>
          <p:nvPr/>
        </p:nvSpPr>
        <p:spPr>
          <a:xfrm>
            <a:off x="793790" y="5902762"/>
            <a:ext cx="4196358" cy="1324689"/>
          </a:xfrm>
          <a:prstGeom prst="roundRect">
            <a:avLst>
              <a:gd name="adj" fmla="val 2568"/>
            </a:avLst>
          </a:prstGeom>
          <a:solidFill>
            <a:srgbClr val="F2EEEE"/>
          </a:solidFill>
          <a:ln/>
        </p:spPr>
      </p:sp>
      <p:sp>
        <p:nvSpPr>
          <p:cNvPr id="6" name="Text 3"/>
          <p:cNvSpPr/>
          <p:nvPr/>
        </p:nvSpPr>
        <p:spPr>
          <a:xfrm>
            <a:off x="1020604" y="612957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Orders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1020604" y="6637734"/>
            <a:ext cx="374273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Information on each order placed.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5216962" y="5902762"/>
            <a:ext cx="4196358" cy="1324689"/>
          </a:xfrm>
          <a:prstGeom prst="roundRect">
            <a:avLst>
              <a:gd name="adj" fmla="val 2568"/>
            </a:avLst>
          </a:prstGeom>
          <a:solidFill>
            <a:srgbClr val="F2EEEE"/>
          </a:solidFill>
          <a:ln/>
        </p:spPr>
      </p:sp>
      <p:sp>
        <p:nvSpPr>
          <p:cNvPr id="9" name="Text 6"/>
          <p:cNvSpPr/>
          <p:nvPr/>
        </p:nvSpPr>
        <p:spPr>
          <a:xfrm>
            <a:off x="5443776" y="612957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Customers</a:t>
            </a:r>
            <a:endParaRPr lang="en-US" sz="2300" dirty="0"/>
          </a:p>
        </p:txBody>
      </p:sp>
      <p:sp>
        <p:nvSpPr>
          <p:cNvPr id="10" name="Text 7"/>
          <p:cNvSpPr/>
          <p:nvPr/>
        </p:nvSpPr>
        <p:spPr>
          <a:xfrm>
            <a:off x="5443776" y="6637734"/>
            <a:ext cx="374273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Details about the customers.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9640133" y="5902762"/>
            <a:ext cx="4196358" cy="1324689"/>
          </a:xfrm>
          <a:prstGeom prst="roundRect">
            <a:avLst>
              <a:gd name="adj" fmla="val 2568"/>
            </a:avLst>
          </a:prstGeom>
          <a:solidFill>
            <a:srgbClr val="F2EEEE"/>
          </a:solidFill>
          <a:ln/>
        </p:spPr>
      </p:sp>
      <p:sp>
        <p:nvSpPr>
          <p:cNvPr id="12" name="Text 9"/>
          <p:cNvSpPr/>
          <p:nvPr/>
        </p:nvSpPr>
        <p:spPr>
          <a:xfrm>
            <a:off x="9866948" y="612957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Products</a:t>
            </a:r>
            <a:endParaRPr lang="en-US" sz="2300" dirty="0"/>
          </a:p>
        </p:txBody>
      </p:sp>
      <p:sp>
        <p:nvSpPr>
          <p:cNvPr id="13" name="Text 10"/>
          <p:cNvSpPr/>
          <p:nvPr/>
        </p:nvSpPr>
        <p:spPr>
          <a:xfrm>
            <a:off x="9866948" y="6637734"/>
            <a:ext cx="374273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Attributes of the products sold.</a:t>
            </a:r>
            <a:endParaRPr lang="en-US" sz="175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069161F-BDD3-E84C-1564-7798B5647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8765" y="7734182"/>
            <a:ext cx="2581635" cy="3715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16134" y="286722"/>
            <a:ext cx="75564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Data Preprocessing &amp; Cleaning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6283973" y="2198698"/>
            <a:ext cx="7556421" cy="27073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Data preprocessing is crucial  for accurate analysis. This includes cleaning and transforming the dataset.</a:t>
            </a:r>
          </a:p>
          <a:p>
            <a:pPr marL="285750" indent="-28575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We cleaned and standardized formats, dropped incomplete records, and merged key datasets using order and customer IDs. </a:t>
            </a:r>
          </a:p>
          <a:p>
            <a:pPr marL="285750" indent="-28575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Category names were translated for better analysis. </a:t>
            </a:r>
          </a:p>
          <a:p>
            <a:pPr marL="285750" indent="-28575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processed dataset enables clear, insight-driven visualizations.</a:t>
            </a:r>
          </a:p>
        </p:txBody>
      </p:sp>
      <p:sp>
        <p:nvSpPr>
          <p:cNvPr id="5" name="Shape 2"/>
          <p:cNvSpPr/>
          <p:nvPr/>
        </p:nvSpPr>
        <p:spPr>
          <a:xfrm>
            <a:off x="6280190" y="5556117"/>
            <a:ext cx="510302" cy="510302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sp>
        <p:nvSpPr>
          <p:cNvPr id="6" name="Text 3"/>
          <p:cNvSpPr/>
          <p:nvPr/>
        </p:nvSpPr>
        <p:spPr>
          <a:xfrm>
            <a:off x="7066597" y="5504120"/>
            <a:ext cx="2927747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Missing Values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7017306" y="5949449"/>
            <a:ext cx="2927747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Handling incomplete entries.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10485159" y="5503074"/>
            <a:ext cx="510302" cy="510302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sp>
        <p:nvSpPr>
          <p:cNvPr id="9" name="Text 6"/>
          <p:cNvSpPr/>
          <p:nvPr/>
        </p:nvSpPr>
        <p:spPr>
          <a:xfrm>
            <a:off x="11328136" y="5508643"/>
            <a:ext cx="2927747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Merging Tables</a:t>
            </a:r>
            <a:endParaRPr lang="en-US" sz="2300" dirty="0"/>
          </a:p>
        </p:txBody>
      </p:sp>
      <p:sp>
        <p:nvSpPr>
          <p:cNvPr id="10" name="Text 7"/>
          <p:cNvSpPr/>
          <p:nvPr/>
        </p:nvSpPr>
        <p:spPr>
          <a:xfrm>
            <a:off x="11328136" y="5995325"/>
            <a:ext cx="292774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Combining related data.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6275835" y="6663410"/>
            <a:ext cx="510302" cy="510302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sp>
        <p:nvSpPr>
          <p:cNvPr id="12" name="Text 9"/>
          <p:cNvSpPr/>
          <p:nvPr/>
        </p:nvSpPr>
        <p:spPr>
          <a:xfrm>
            <a:off x="7054613" y="6697903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Data Normalization</a:t>
            </a:r>
            <a:endParaRPr lang="en-US" sz="2300" dirty="0"/>
          </a:p>
        </p:txBody>
      </p:sp>
      <p:sp>
        <p:nvSpPr>
          <p:cNvPr id="13" name="Text 10"/>
          <p:cNvSpPr/>
          <p:nvPr/>
        </p:nvSpPr>
        <p:spPr>
          <a:xfrm>
            <a:off x="7054613" y="7240198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Ensuring consistent formats.</a:t>
            </a:r>
            <a:endParaRPr lang="en-US" sz="175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707F8A6-F507-BBA8-5AE8-3F8800DE9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1089" y="7773326"/>
            <a:ext cx="2581635" cy="3715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868204"/>
            <a:ext cx="6231136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Sales Trends Over Time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793790" y="1952625"/>
            <a:ext cx="1292689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Analyzing sales trends reveals valuable patterns. This helps understand market dynamics.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Sales volume increased steadily from 2016 to late 2018, peaking around Brazil’s key shopping months. The seasonality suggests potential for targeted promotions during peak periods.</a:t>
            </a:r>
          </a:p>
        </p:txBody>
      </p:sp>
      <p:sp>
        <p:nvSpPr>
          <p:cNvPr id="5" name="Shape 2"/>
          <p:cNvSpPr/>
          <p:nvPr/>
        </p:nvSpPr>
        <p:spPr>
          <a:xfrm>
            <a:off x="1048941" y="2933581"/>
            <a:ext cx="30480" cy="4427696"/>
          </a:xfrm>
          <a:prstGeom prst="roundRect">
            <a:avLst>
              <a:gd name="adj" fmla="val 111628"/>
            </a:avLst>
          </a:prstGeom>
          <a:solidFill>
            <a:srgbClr val="D8D4D4"/>
          </a:solidFill>
          <a:ln/>
        </p:spPr>
      </p:sp>
      <p:sp>
        <p:nvSpPr>
          <p:cNvPr id="6" name="Shape 3"/>
          <p:cNvSpPr/>
          <p:nvPr/>
        </p:nvSpPr>
        <p:spPr>
          <a:xfrm>
            <a:off x="1273612" y="3428643"/>
            <a:ext cx="680442" cy="30480"/>
          </a:xfrm>
          <a:prstGeom prst="roundRect">
            <a:avLst>
              <a:gd name="adj" fmla="val 111628"/>
            </a:avLst>
          </a:prstGeom>
          <a:solidFill>
            <a:srgbClr val="D8D4D4"/>
          </a:solidFill>
          <a:ln/>
        </p:spPr>
      </p:sp>
      <p:sp>
        <p:nvSpPr>
          <p:cNvPr id="7" name="Shape 4"/>
          <p:cNvSpPr/>
          <p:nvPr/>
        </p:nvSpPr>
        <p:spPr>
          <a:xfrm>
            <a:off x="793790" y="3188732"/>
            <a:ext cx="510302" cy="510302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sp>
        <p:nvSpPr>
          <p:cNvPr id="8" name="Text 5"/>
          <p:cNvSpPr/>
          <p:nvPr/>
        </p:nvSpPr>
        <p:spPr>
          <a:xfrm>
            <a:off x="870347" y="3220641"/>
            <a:ext cx="357188" cy="446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8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1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2183011" y="316039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2017</a:t>
            </a:r>
            <a:endParaRPr lang="en-US" sz="2300" dirty="0"/>
          </a:p>
        </p:txBody>
      </p:sp>
      <p:sp>
        <p:nvSpPr>
          <p:cNvPr id="10" name="Text 7"/>
          <p:cNvSpPr/>
          <p:nvPr/>
        </p:nvSpPr>
        <p:spPr>
          <a:xfrm>
            <a:off x="2183011" y="3668554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Initial growth phase.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1273612" y="4980146"/>
            <a:ext cx="680442" cy="30480"/>
          </a:xfrm>
          <a:prstGeom prst="roundRect">
            <a:avLst>
              <a:gd name="adj" fmla="val 111628"/>
            </a:avLst>
          </a:prstGeom>
          <a:solidFill>
            <a:srgbClr val="D8D4D4"/>
          </a:solidFill>
          <a:ln/>
        </p:spPr>
      </p:sp>
      <p:sp>
        <p:nvSpPr>
          <p:cNvPr id="12" name="Shape 9"/>
          <p:cNvSpPr/>
          <p:nvPr/>
        </p:nvSpPr>
        <p:spPr>
          <a:xfrm>
            <a:off x="793790" y="4740235"/>
            <a:ext cx="510302" cy="510302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sp>
        <p:nvSpPr>
          <p:cNvPr id="13" name="Text 10"/>
          <p:cNvSpPr/>
          <p:nvPr/>
        </p:nvSpPr>
        <p:spPr>
          <a:xfrm>
            <a:off x="870347" y="4772144"/>
            <a:ext cx="357188" cy="446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8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2183011" y="4711898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2018</a:t>
            </a:r>
            <a:endParaRPr lang="en-US" sz="2300" dirty="0"/>
          </a:p>
        </p:txBody>
      </p:sp>
      <p:sp>
        <p:nvSpPr>
          <p:cNvPr id="15" name="Text 12"/>
          <p:cNvSpPr/>
          <p:nvPr/>
        </p:nvSpPr>
        <p:spPr>
          <a:xfrm>
            <a:off x="2183011" y="5220057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Peak sales season.</a:t>
            </a:r>
            <a:endParaRPr lang="en-US" sz="1750" dirty="0"/>
          </a:p>
        </p:txBody>
      </p:sp>
      <p:sp>
        <p:nvSpPr>
          <p:cNvPr id="16" name="Shape 13"/>
          <p:cNvSpPr/>
          <p:nvPr/>
        </p:nvSpPr>
        <p:spPr>
          <a:xfrm>
            <a:off x="1273612" y="6531650"/>
            <a:ext cx="680442" cy="30480"/>
          </a:xfrm>
          <a:prstGeom prst="roundRect">
            <a:avLst>
              <a:gd name="adj" fmla="val 111628"/>
            </a:avLst>
          </a:prstGeom>
          <a:solidFill>
            <a:srgbClr val="D8D4D4"/>
          </a:solidFill>
          <a:ln/>
        </p:spPr>
      </p:sp>
      <p:sp>
        <p:nvSpPr>
          <p:cNvPr id="17" name="Shape 14"/>
          <p:cNvSpPr/>
          <p:nvPr/>
        </p:nvSpPr>
        <p:spPr>
          <a:xfrm>
            <a:off x="793790" y="6291739"/>
            <a:ext cx="510302" cy="510302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</p:sp>
      <p:sp>
        <p:nvSpPr>
          <p:cNvPr id="18" name="Text 15"/>
          <p:cNvSpPr/>
          <p:nvPr/>
        </p:nvSpPr>
        <p:spPr>
          <a:xfrm>
            <a:off x="870347" y="6323648"/>
            <a:ext cx="357188" cy="446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8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3</a:t>
            </a:r>
            <a:endParaRPr lang="en-US" sz="2800" dirty="0"/>
          </a:p>
        </p:txBody>
      </p:sp>
      <p:sp>
        <p:nvSpPr>
          <p:cNvPr id="19" name="Text 16"/>
          <p:cNvSpPr/>
          <p:nvPr/>
        </p:nvSpPr>
        <p:spPr>
          <a:xfrm>
            <a:off x="2183011" y="6263402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2019</a:t>
            </a:r>
            <a:endParaRPr lang="en-US" sz="2300" dirty="0"/>
          </a:p>
        </p:txBody>
      </p:sp>
      <p:sp>
        <p:nvSpPr>
          <p:cNvPr id="20" name="Text 17"/>
          <p:cNvSpPr/>
          <p:nvPr/>
        </p:nvSpPr>
        <p:spPr>
          <a:xfrm>
            <a:off x="2183011" y="6771561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Stabilizing trends observed.</a:t>
            </a:r>
            <a:endParaRPr lang="en-US" sz="175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9E511A1-E463-7824-70DF-A85D78B6D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646" y="4031457"/>
            <a:ext cx="8351754" cy="41194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44117" y="521578"/>
            <a:ext cx="7442597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Customer Behavior Analysis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679966" y="1845469"/>
            <a:ext cx="6414600" cy="22832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Understanding customer behavior is essential. It informs targeted marketing and product strategies.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majority of customers made only one purchase, indicating low retention. Review scores were generally high but influenced negatively by longer delivery times. Understanding these dynamics can help increase loyalty.</a:t>
            </a: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17" y="4976352"/>
            <a:ext cx="566976" cy="56697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46712" y="505570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Repeat Purchases</a:t>
            </a:r>
            <a:endParaRPr lang="en-US" sz="23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117" y="5844918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646711" y="6007401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Average Reviews</a:t>
            </a:r>
            <a:endParaRPr lang="en-US" sz="230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117" y="6737866"/>
            <a:ext cx="566976" cy="566976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646712" y="693345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Purchase Patterns</a:t>
            </a:r>
            <a:endParaRPr lang="en-US" sz="23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A40829-D3C7-95A9-1ED6-8AEF2010FB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4642467"/>
            <a:ext cx="7200640" cy="35516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4454057-05B4-6251-99F0-BC51FF15DA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9352" y="1211447"/>
            <a:ext cx="6657904" cy="32783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668656"/>
            <a:ext cx="7556421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Product &amp; Category Insights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793790" y="1913276"/>
            <a:ext cx="8162641" cy="14969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Identifying top product categories is crucial. It guides inventory and marketing decisions.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Product categories like fashion, home goods, and electronics lead in sales volume. Companies should focus marketing and inventory efforts on these to maximize ROI.</a:t>
            </a: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478292"/>
            <a:ext cx="1134070" cy="136088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268022" y="370510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Fashion</a:t>
            </a:r>
            <a:endParaRPr lang="en-US" sz="2300" dirty="0"/>
          </a:p>
        </p:txBody>
      </p:sp>
      <p:sp>
        <p:nvSpPr>
          <p:cNvPr id="7" name="Text 3"/>
          <p:cNvSpPr/>
          <p:nvPr/>
        </p:nvSpPr>
        <p:spPr>
          <a:xfrm>
            <a:off x="2268022" y="4213265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Clothing and accessories.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4839176"/>
            <a:ext cx="1134070" cy="136088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2268022" y="506599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Home Goods</a:t>
            </a:r>
            <a:endParaRPr lang="en-US" sz="2300" dirty="0"/>
          </a:p>
        </p:txBody>
      </p:sp>
      <p:sp>
        <p:nvSpPr>
          <p:cNvPr id="10" name="Text 5"/>
          <p:cNvSpPr/>
          <p:nvPr/>
        </p:nvSpPr>
        <p:spPr>
          <a:xfrm>
            <a:off x="2268022" y="5574149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Household items.</a:t>
            </a:r>
            <a:endParaRPr lang="en-US" sz="17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6200061"/>
            <a:ext cx="1134070" cy="1360884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2268022" y="642687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Electronics</a:t>
            </a:r>
            <a:endParaRPr lang="en-US" sz="2300" dirty="0"/>
          </a:p>
        </p:txBody>
      </p:sp>
      <p:sp>
        <p:nvSpPr>
          <p:cNvPr id="13" name="Text 7"/>
          <p:cNvSpPr/>
          <p:nvPr/>
        </p:nvSpPr>
        <p:spPr>
          <a:xfrm>
            <a:off x="2268022" y="6935033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Gadgets and devices.</a:t>
            </a:r>
            <a:endParaRPr lang="en-US" sz="175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F17309C-0F63-6F3C-6EF3-485B65E8A9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5061" y="3563303"/>
            <a:ext cx="9333229" cy="460355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24282"/>
            <a:ext cx="5954197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Payment Preferences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93790" y="2122170"/>
            <a:ext cx="10612764" cy="1462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Analyzing payment preferences optimizes payment options. It enhances customer convenience. </a:t>
            </a: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Credit cards dominated, especially with installment options—indicating consumer preference for financial flexibility. </a:t>
            </a: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Businesses should continue to support multiple payment modes and optimize checkout processes.</a:t>
            </a:r>
          </a:p>
        </p:txBody>
      </p:sp>
      <p:sp>
        <p:nvSpPr>
          <p:cNvPr id="9" name="Text 5"/>
          <p:cNvSpPr/>
          <p:nvPr/>
        </p:nvSpPr>
        <p:spPr>
          <a:xfrm>
            <a:off x="8170307" y="3584734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endParaRPr lang="en-US" sz="265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B1E0F61-02DC-B02F-476D-013826FA9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3796844"/>
            <a:ext cx="8839200" cy="43598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566052"/>
            <a:ext cx="5954197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Delivery Performance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871865" y="1575039"/>
            <a:ext cx="13042821" cy="148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Evaluating delivery performance identifies bottlenecks. This improves logistics and customer satisfaction . </a:t>
            </a: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Delayed deliveries often correlated with lower review scores. </a:t>
            </a: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Faster deliveries led to happier customers.</a:t>
            </a:r>
          </a:p>
          <a:p>
            <a:pPr marL="285750" indent="-285750" algn="l">
              <a:lnSpc>
                <a:spcPts val="285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Improving logistic routes or using regional warehouses could enhance satisfaction</a:t>
            </a:r>
            <a:r>
              <a:rPr lang="en-US" sz="1600" dirty="0"/>
              <a:t>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871865" y="3386596"/>
            <a:ext cx="1830348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Fast Delivery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871865" y="3804638"/>
            <a:ext cx="183034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Efficient logistics.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 flipV="1">
            <a:off x="871865" y="4383792"/>
            <a:ext cx="5798046" cy="75116"/>
          </a:xfrm>
          <a:prstGeom prst="roundRect">
            <a:avLst>
              <a:gd name="adj" fmla="val 223256"/>
            </a:avLst>
          </a:prstGeom>
          <a:solidFill>
            <a:srgbClr val="D8D4D4"/>
          </a:solidFill>
          <a:ln/>
        </p:spPr>
      </p:sp>
      <p:sp>
        <p:nvSpPr>
          <p:cNvPr id="11" name="Text 7"/>
          <p:cNvSpPr/>
          <p:nvPr/>
        </p:nvSpPr>
        <p:spPr>
          <a:xfrm>
            <a:off x="871865" y="4765740"/>
            <a:ext cx="2001560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Reliability</a:t>
            </a:r>
            <a:endParaRPr lang="en-US" sz="2300" dirty="0"/>
          </a:p>
        </p:txBody>
      </p:sp>
      <p:sp>
        <p:nvSpPr>
          <p:cNvPr id="12" name="Text 8"/>
          <p:cNvSpPr/>
          <p:nvPr/>
        </p:nvSpPr>
        <p:spPr>
          <a:xfrm>
            <a:off x="871865" y="5137810"/>
            <a:ext cx="200156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Consistent service.</a:t>
            </a:r>
            <a:endParaRPr lang="en-US" sz="1750" dirty="0"/>
          </a:p>
        </p:txBody>
      </p:sp>
      <p:sp>
        <p:nvSpPr>
          <p:cNvPr id="13" name="Shape 9"/>
          <p:cNvSpPr/>
          <p:nvPr/>
        </p:nvSpPr>
        <p:spPr>
          <a:xfrm flipV="1">
            <a:off x="871865" y="5509605"/>
            <a:ext cx="5428964" cy="64126"/>
          </a:xfrm>
          <a:prstGeom prst="roundRect">
            <a:avLst>
              <a:gd name="adj" fmla="val 223256"/>
            </a:avLst>
          </a:prstGeom>
          <a:solidFill>
            <a:srgbClr val="D8D4D4"/>
          </a:solidFill>
          <a:ln/>
        </p:spPr>
      </p:sp>
      <p:sp>
        <p:nvSpPr>
          <p:cNvPr id="16" name="Text 11"/>
          <p:cNvSpPr/>
          <p:nvPr/>
        </p:nvSpPr>
        <p:spPr>
          <a:xfrm>
            <a:off x="871865" y="5856998"/>
            <a:ext cx="2929295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Customer Satisfaction</a:t>
            </a:r>
            <a:endParaRPr lang="en-US" sz="2300" dirty="0"/>
          </a:p>
        </p:txBody>
      </p:sp>
      <p:sp>
        <p:nvSpPr>
          <p:cNvPr id="17" name="Text 12"/>
          <p:cNvSpPr/>
          <p:nvPr/>
        </p:nvSpPr>
        <p:spPr>
          <a:xfrm>
            <a:off x="871865" y="6302570"/>
            <a:ext cx="292929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Positive reviews.</a:t>
            </a:r>
            <a:endParaRPr lang="en-US" sz="175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5FF2827-2EC8-D26D-AF08-1E451A8D9B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829" y="4114800"/>
            <a:ext cx="8210849" cy="40499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95210"/>
            <a:ext cx="7203877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Regional Sales Distribution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41127" y="2039488"/>
            <a:ext cx="13042821" cy="10773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Arial" panose="020B0604020202020204" pitchFamily="34" charset="0"/>
                <a:ea typeface="DM Sans" pitchFamily="34" charset="-122"/>
                <a:cs typeface="Arial" panose="020B0604020202020204" pitchFamily="34" charset="0"/>
              </a:rPr>
              <a:t>Mapping regional sales identifies key markets. It supports targeted marketing campaigns.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Southeast Brazil led in both sales and seller activity. 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Underperforming regions, like the Northeast, offer untapped potential for market expansion through localized campaigns.</a:t>
            </a:r>
          </a:p>
        </p:txBody>
      </p:sp>
      <p:sp>
        <p:nvSpPr>
          <p:cNvPr id="4" name="Shape 2"/>
          <p:cNvSpPr/>
          <p:nvPr/>
        </p:nvSpPr>
        <p:spPr>
          <a:xfrm>
            <a:off x="793790" y="3670816"/>
            <a:ext cx="2173724" cy="825698"/>
          </a:xfrm>
          <a:prstGeom prst="roundRect">
            <a:avLst>
              <a:gd name="adj" fmla="val 4121"/>
            </a:avLst>
          </a:prstGeom>
          <a:solidFill>
            <a:srgbClr val="F2EEEE"/>
          </a:solidFill>
          <a:ln/>
        </p:spPr>
      </p:sp>
      <p:sp>
        <p:nvSpPr>
          <p:cNvPr id="5" name="Text 3"/>
          <p:cNvSpPr/>
          <p:nvPr/>
        </p:nvSpPr>
        <p:spPr>
          <a:xfrm>
            <a:off x="1721167" y="3884295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1</a:t>
            </a:r>
            <a:endParaRPr lang="en-US" sz="2500" dirty="0"/>
          </a:p>
        </p:txBody>
      </p:sp>
      <p:sp>
        <p:nvSpPr>
          <p:cNvPr id="6" name="Text 4"/>
          <p:cNvSpPr/>
          <p:nvPr/>
        </p:nvSpPr>
        <p:spPr>
          <a:xfrm>
            <a:off x="3194328" y="3897630"/>
            <a:ext cx="1319093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Southeast</a:t>
            </a:r>
            <a:endParaRPr lang="en-US" sz="2300" dirty="0"/>
          </a:p>
        </p:txBody>
      </p:sp>
      <p:sp>
        <p:nvSpPr>
          <p:cNvPr id="7" name="Shape 5"/>
          <p:cNvSpPr/>
          <p:nvPr/>
        </p:nvSpPr>
        <p:spPr>
          <a:xfrm>
            <a:off x="3080861" y="4481274"/>
            <a:ext cx="10642402" cy="15240"/>
          </a:xfrm>
          <a:prstGeom prst="roundRect">
            <a:avLst>
              <a:gd name="adj" fmla="val 223256"/>
            </a:avLst>
          </a:prstGeom>
          <a:solidFill>
            <a:srgbClr val="D8D4D4"/>
          </a:solidFill>
          <a:ln/>
        </p:spPr>
      </p:sp>
      <p:sp>
        <p:nvSpPr>
          <p:cNvPr id="8" name="Shape 6"/>
          <p:cNvSpPr/>
          <p:nvPr/>
        </p:nvSpPr>
        <p:spPr>
          <a:xfrm>
            <a:off x="793790" y="4609862"/>
            <a:ext cx="4347567" cy="825698"/>
          </a:xfrm>
          <a:prstGeom prst="roundRect">
            <a:avLst>
              <a:gd name="adj" fmla="val 4121"/>
            </a:avLst>
          </a:prstGeom>
          <a:solidFill>
            <a:srgbClr val="F2EEEE"/>
          </a:solidFill>
          <a:ln/>
        </p:spPr>
      </p:sp>
      <p:sp>
        <p:nvSpPr>
          <p:cNvPr id="9" name="Text 7"/>
          <p:cNvSpPr/>
          <p:nvPr/>
        </p:nvSpPr>
        <p:spPr>
          <a:xfrm>
            <a:off x="2808089" y="4823341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8"/>
          <p:cNvSpPr/>
          <p:nvPr/>
        </p:nvSpPr>
        <p:spPr>
          <a:xfrm>
            <a:off x="5368171" y="4836676"/>
            <a:ext cx="77985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South</a:t>
            </a:r>
            <a:endParaRPr lang="en-US" sz="2300" dirty="0"/>
          </a:p>
        </p:txBody>
      </p:sp>
      <p:sp>
        <p:nvSpPr>
          <p:cNvPr id="11" name="Shape 9"/>
          <p:cNvSpPr/>
          <p:nvPr/>
        </p:nvSpPr>
        <p:spPr>
          <a:xfrm>
            <a:off x="5254704" y="5420320"/>
            <a:ext cx="8468558" cy="15240"/>
          </a:xfrm>
          <a:prstGeom prst="roundRect">
            <a:avLst>
              <a:gd name="adj" fmla="val 223256"/>
            </a:avLst>
          </a:prstGeom>
          <a:solidFill>
            <a:srgbClr val="D8D4D4"/>
          </a:solidFill>
          <a:ln/>
        </p:spPr>
      </p:sp>
      <p:sp>
        <p:nvSpPr>
          <p:cNvPr id="12" name="Shape 10"/>
          <p:cNvSpPr/>
          <p:nvPr/>
        </p:nvSpPr>
        <p:spPr>
          <a:xfrm>
            <a:off x="793790" y="5548908"/>
            <a:ext cx="6521410" cy="825698"/>
          </a:xfrm>
          <a:prstGeom prst="roundRect">
            <a:avLst>
              <a:gd name="adj" fmla="val 4121"/>
            </a:avLst>
          </a:prstGeom>
          <a:solidFill>
            <a:srgbClr val="F2EEEE"/>
          </a:solidFill>
          <a:ln/>
        </p:spPr>
      </p:sp>
      <p:sp>
        <p:nvSpPr>
          <p:cNvPr id="13" name="Text 11"/>
          <p:cNvSpPr/>
          <p:nvPr/>
        </p:nvSpPr>
        <p:spPr>
          <a:xfrm>
            <a:off x="3895011" y="5762387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3</a:t>
            </a:r>
            <a:endParaRPr lang="en-US" sz="2500" dirty="0"/>
          </a:p>
        </p:txBody>
      </p:sp>
      <p:sp>
        <p:nvSpPr>
          <p:cNvPr id="14" name="Text 12"/>
          <p:cNvSpPr/>
          <p:nvPr/>
        </p:nvSpPr>
        <p:spPr>
          <a:xfrm>
            <a:off x="7542014" y="5775722"/>
            <a:ext cx="132087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Northeast</a:t>
            </a:r>
            <a:endParaRPr lang="en-US" sz="23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48C1F14-0DC1-D207-361F-862F27CC7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678" y="7739036"/>
            <a:ext cx="2581635" cy="37152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605</Words>
  <Application>Microsoft Office PowerPoint</Application>
  <PresentationFormat>Custom</PresentationFormat>
  <Paragraphs>94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DM Sans Bold</vt:lpstr>
      <vt:lpstr>DM Sans</vt:lpstr>
      <vt:lpstr>PT Serif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ANGSHUMAN MAJHI</cp:lastModifiedBy>
  <cp:revision>5</cp:revision>
  <dcterms:created xsi:type="dcterms:W3CDTF">2025-04-21T17:28:09Z</dcterms:created>
  <dcterms:modified xsi:type="dcterms:W3CDTF">2025-04-22T04:19:15Z</dcterms:modified>
</cp:coreProperties>
</file>