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72" r:id="rId5"/>
    <p:sldId id="273" r:id="rId6"/>
    <p:sldId id="274" r:id="rId7"/>
    <p:sldId id="275" r:id="rId8"/>
    <p:sldId id="276" r:id="rId9"/>
    <p:sldId id="277" r:id="rId10"/>
    <p:sldId id="278" r:id="rId11"/>
    <p:sldId id="279" r:id="rId12"/>
    <p:sldId id="261" r:id="rId13"/>
    <p:sldId id="280" r:id="rId14"/>
    <p:sldId id="281" r:id="rId15"/>
    <p:sldId id="264" r:id="rId16"/>
    <p:sldId id="282" r:id="rId17"/>
    <p:sldId id="271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8" d="100"/>
          <a:sy n="78" d="100"/>
        </p:scale>
        <p:origin x="1594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5561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796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702403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8493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421717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7447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5582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502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515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631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877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4643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120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75904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026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3147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4/21/2025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278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4127" y="1047682"/>
            <a:ext cx="7030065" cy="1646302"/>
          </a:xfrm>
        </p:spPr>
        <p:txBody>
          <a:bodyPr/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OLIST E-COMMERCE DATASET ANALYSIS AND MODELING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3165988"/>
            <a:ext cx="5826719" cy="1981746"/>
          </a:xfrm>
        </p:spPr>
        <p:txBody>
          <a:bodyPr>
            <a:normAutofit/>
          </a:bodyPr>
          <a:lstStyle/>
          <a:p>
            <a:pPr algn="l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Group members</a:t>
            </a:r>
          </a:p>
          <a:p>
            <a:pPr algn="l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Kwizera Jean Bosco		2201020625</a:t>
            </a:r>
          </a:p>
          <a:p>
            <a:pPr algn="l"/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Shreeshan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Panda			2201020718</a:t>
            </a:r>
          </a:p>
          <a:p>
            <a:pPr algn="l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Marron Tarlue				2201020676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831536-1380-F234-FB05-DA96D675CA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E18D7B-2A44-0790-0435-909641170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609601"/>
            <a:ext cx="6347713" cy="688258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PREDICTIVE MODELING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B570EF-DD2E-FF43-BB71-5E0F4DA55E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9" y="1651820"/>
            <a:ext cx="6347714" cy="4389544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  <a:buNone/>
              <a:tabLst>
                <a:tab pos="457200" algn="l"/>
              </a:tabLst>
            </a:pPr>
            <a:r>
              <a:rPr lang="en-RW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Objective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RW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goal was to predict the </a:t>
            </a:r>
            <a:r>
              <a:rPr lang="en-RW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review_score</a:t>
            </a:r>
            <a:r>
              <a:rPr lang="en-RW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using the features engineered from the merged dataset.</a:t>
            </a:r>
            <a:endParaRPr lang="en-US" sz="1800" b="1" kern="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en-RW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Model Building</a:t>
            </a:r>
            <a:r>
              <a:rPr lang="en-US" sz="1800" b="1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en-RW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Target Variable</a:t>
            </a:r>
            <a:r>
              <a:rPr lang="en-RW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RW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review_score</a:t>
            </a:r>
            <a:endParaRPr lang="en-US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en-RW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Model Used</a:t>
            </a:r>
            <a:r>
              <a:rPr lang="en-RW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Random Forest Classifier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en-RW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Preprocessing</a:t>
            </a:r>
            <a:r>
              <a:rPr lang="en-RW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Only numerical features used initially. Categorical features were encoded.</a:t>
            </a:r>
          </a:p>
        </p:txBody>
      </p:sp>
    </p:spTree>
    <p:extLst>
      <p:ext uri="{BB962C8B-B14F-4D97-AF65-F5344CB8AC3E}">
        <p14:creationId xmlns:p14="http://schemas.microsoft.com/office/powerpoint/2010/main" val="14416749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4EABC1-31F6-F60F-8937-6C6AD061D1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2A4192-2548-60F2-5B9A-BDCA60B73E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609601"/>
            <a:ext cx="6347713" cy="688258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PREDICTIVE MODELING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5DBCC0-D1BE-6E70-FE2D-E6BF0E416A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9" y="1651820"/>
            <a:ext cx="6347714" cy="4389544"/>
          </a:xfrm>
        </p:spPr>
        <p:txBody>
          <a:bodyPr>
            <a:normAutofit/>
          </a:bodyPr>
          <a:lstStyle/>
          <a:p>
            <a:pPr marL="0" lvl="0" indent="0" algn="just">
              <a:lnSpc>
                <a:spcPct val="150000"/>
              </a:lnSpc>
              <a:spcAft>
                <a:spcPts val="800"/>
              </a:spcAft>
              <a:buSzPts val="1000"/>
              <a:buNone/>
              <a:tabLst>
                <a:tab pos="457200" algn="l"/>
              </a:tabLst>
            </a:pPr>
            <a:r>
              <a:rPr lang="en-RW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Feature Importance</a:t>
            </a:r>
            <a:r>
              <a:rPr lang="en-RW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Top 20 features contributing to the target were identified.</a:t>
            </a:r>
          </a:p>
          <a:p>
            <a:pPr marL="0" indent="0">
              <a:buNone/>
            </a:pPr>
            <a:endParaRPr lang="en-RW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A17D55-80E8-DA6A-A99A-AC9D81E414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" y="2650193"/>
            <a:ext cx="6131784" cy="3042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8247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MODEL TRAINING AND EVALUATION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9" y="1848466"/>
            <a:ext cx="6347714" cy="4192898"/>
          </a:xfrm>
        </p:spPr>
        <p:txBody>
          <a:bodyPr>
            <a:normAutofit fontScale="85000" lnSpcReduction="10000"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RW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Dataset was split into training and test sets (80/20 split).</a:t>
            </a:r>
          </a:p>
          <a:p>
            <a:pPr marL="342900" lvl="0" indent="-342900" algn="just">
              <a:lnSpc>
                <a:spcPct val="150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RW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Model was trained using Random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RW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Forest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RW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Classifier from Scikit-learn.</a:t>
            </a:r>
          </a:p>
          <a:p>
            <a:pPr marL="342900" lvl="0" indent="-342900" algn="just">
              <a:lnSpc>
                <a:spcPct val="150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RW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Evaluation Metrics: </a:t>
            </a:r>
            <a:endParaRPr lang="en-US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 indent="-342900" algn="just">
              <a:lnSpc>
                <a:spcPct val="150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RW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Accuracy </a:t>
            </a:r>
            <a:endParaRPr lang="en-US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 indent="-342900" algn="just">
              <a:lnSpc>
                <a:spcPct val="150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RW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Precision,</a:t>
            </a:r>
            <a:endParaRPr lang="en-US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 indent="-342900" algn="just">
              <a:lnSpc>
                <a:spcPct val="150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RW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Recall,</a:t>
            </a:r>
            <a:endParaRPr lang="en-US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 indent="-342900" algn="just">
              <a:lnSpc>
                <a:spcPct val="150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RW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F1-score,</a:t>
            </a:r>
            <a:endParaRPr lang="en-US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 indent="-342900" algn="just">
              <a:lnSpc>
                <a:spcPct val="150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RW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Confusion Matrix.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A34A2D-69B1-94BA-AD10-C5F575283D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F89BED-73F2-5020-6CB5-76FFE825B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688258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Classification report heatmap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E18B92-237C-46F5-2D61-4C4453EB46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8" y="1494505"/>
            <a:ext cx="6347714" cy="1386347"/>
          </a:xfrm>
        </p:spPr>
        <p:txBody>
          <a:bodyPr>
            <a:normAutofit/>
          </a:bodyPr>
          <a:lstStyle/>
          <a:p>
            <a:pPr marL="0" lvl="0" indent="0" algn="just">
              <a:lnSpc>
                <a:spcPct val="150000"/>
              </a:lnSpc>
              <a:spcAft>
                <a:spcPts val="800"/>
              </a:spcAft>
              <a:buSzPts val="1000"/>
              <a:buNone/>
              <a:tabLst>
                <a:tab pos="457200" algn="l"/>
              </a:tabLst>
            </a:pPr>
            <a:r>
              <a:rPr lang="en-RW" sz="1800" b="1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accuracy of 85%</a:t>
            </a:r>
            <a:r>
              <a:rPr lang="en-US" sz="1800" b="1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RW" sz="1800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RW" sz="1800" b="1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precision of 86%</a:t>
            </a:r>
            <a:endParaRPr lang="en-US" b="1" kern="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lvl="0" indent="0" algn="just">
              <a:lnSpc>
                <a:spcPct val="150000"/>
              </a:lnSpc>
              <a:spcAft>
                <a:spcPts val="800"/>
              </a:spcAft>
              <a:buSzPts val="1000"/>
              <a:buNone/>
              <a:tabLst>
                <a:tab pos="457200" algn="l"/>
              </a:tabLst>
            </a:pPr>
            <a:r>
              <a:rPr lang="en-RW" sz="1800" b="1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recall of 72%</a:t>
            </a:r>
            <a:r>
              <a:rPr lang="en-US" sz="1800" b="1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RW" sz="1800" b="1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F1-score of 76%</a:t>
            </a:r>
            <a:r>
              <a:rPr lang="en-RW" sz="1800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en-RW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BCF1D6E-AEFE-1DD9-6673-2732B90479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430" y="2973067"/>
            <a:ext cx="5137558" cy="3415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5713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5C101F-2110-AFE6-AE22-812A22052B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ED9335-CE89-38D2-7C80-9CCFFC5C93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688258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Confusion Matrix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F17307-0695-6CF8-F1FE-8D6018A909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9" y="1297858"/>
            <a:ext cx="6347714" cy="1386347"/>
          </a:xfrm>
        </p:spPr>
        <p:txBody>
          <a:bodyPr>
            <a:normAutofit fontScale="70000" lnSpcReduction="20000"/>
          </a:bodyPr>
          <a:lstStyle/>
          <a:p>
            <a:pPr marL="0" lvl="0" indent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SzPts val="1000"/>
              <a:buNone/>
              <a:tabLst>
                <a:tab pos="457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True Positives (Class 1 correctly predicted): 17,367</a:t>
            </a:r>
          </a:p>
          <a:p>
            <a:pPr marL="0" lvl="0" indent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SzPts val="1000"/>
              <a:buNone/>
              <a:tabLst>
                <a:tab pos="457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True Negatives (Class 0 correctly predicted): 2,660</a:t>
            </a:r>
          </a:p>
          <a:p>
            <a:pPr marL="0" lvl="0" indent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SzPts val="1000"/>
              <a:buNone/>
              <a:tabLst>
                <a:tab pos="457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False Positives (Class 0 misclassified as 1): 3,010</a:t>
            </a:r>
          </a:p>
          <a:p>
            <a:pPr marL="0" lvl="0" indent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SzPts val="1000"/>
              <a:buNone/>
              <a:tabLst>
                <a:tab pos="457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False Negatives (Class 1 misclassified as 0): 430</a:t>
            </a:r>
            <a:endParaRPr lang="en-RW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C2C1EC1-1591-086A-9318-FD1C295CA8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399" y="2931789"/>
            <a:ext cx="4355691" cy="3728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9774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94DB9C4-7E8F-47B4-4115-B99472D60E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4891421"/>
              </p:ext>
            </p:extLst>
          </p:nvPr>
        </p:nvGraphicFramePr>
        <p:xfrm>
          <a:off x="462115" y="1178329"/>
          <a:ext cx="7855975" cy="50248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4766">
                  <a:extLst>
                    <a:ext uri="{9D8B030D-6E8A-4147-A177-3AD203B41FA5}">
                      <a16:colId xmlns:a16="http://schemas.microsoft.com/office/drawing/2014/main" val="4200404717"/>
                    </a:ext>
                  </a:extLst>
                </a:gridCol>
                <a:gridCol w="2981531">
                  <a:extLst>
                    <a:ext uri="{9D8B030D-6E8A-4147-A177-3AD203B41FA5}">
                      <a16:colId xmlns:a16="http://schemas.microsoft.com/office/drawing/2014/main" val="3697239378"/>
                    </a:ext>
                  </a:extLst>
                </a:gridCol>
                <a:gridCol w="2949678">
                  <a:extLst>
                    <a:ext uri="{9D8B030D-6E8A-4147-A177-3AD203B41FA5}">
                      <a16:colId xmlns:a16="http://schemas.microsoft.com/office/drawing/2014/main" val="1985586098"/>
                    </a:ext>
                  </a:extLst>
                </a:gridCol>
              </a:tblGrid>
              <a:tr h="506633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Area</a:t>
                      </a:r>
                      <a:endParaRPr lang="en-RW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Insights</a:t>
                      </a:r>
                      <a:endParaRPr lang="en-RW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Recommendation</a:t>
                      </a:r>
                      <a:endParaRPr lang="en-RW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9612750"/>
                  </a:ext>
                </a:extLst>
              </a:tr>
              <a:tr h="841095">
                <a:tc>
                  <a:txBody>
                    <a:bodyPr/>
                    <a:lstStyle/>
                    <a:p>
                      <a:r>
                        <a:rPr lang="en-RW" sz="18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Customer Satisfaction</a:t>
                      </a:r>
                      <a:endParaRPr lang="en-RW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Fast delivery and clear product descriptions drive better reviews.</a:t>
                      </a:r>
                      <a:endParaRPr lang="en-RW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Improve logistics, set clearer expectations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0669580"/>
                  </a:ext>
                </a:extLst>
              </a:tr>
              <a:tr h="588767">
                <a:tc>
                  <a:txBody>
                    <a:bodyPr/>
                    <a:lstStyle/>
                    <a:p>
                      <a:r>
                        <a:rPr lang="en-RW" sz="18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Sales Growth</a:t>
                      </a:r>
                      <a:endParaRPr lang="en-RW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Certain categories &amp; states outperform others</a:t>
                      </a:r>
                      <a:endParaRPr lang="en-RW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Focus promotions in top categories and regions</a:t>
                      </a:r>
                      <a:endParaRPr lang="en-RW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174891"/>
                  </a:ext>
                </a:extLst>
              </a:tr>
              <a:tr h="874462">
                <a:tc>
                  <a:txBody>
                    <a:bodyPr/>
                    <a:lstStyle/>
                    <a:p>
                      <a:r>
                        <a:rPr lang="en-RW" sz="18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Freight Optimization</a:t>
                      </a:r>
                      <a:endParaRPr lang="en-RW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Some products incur high logistics cost</a:t>
                      </a:r>
                      <a:endParaRPr lang="en-RW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Consider regional warehousing for bulky items</a:t>
                      </a:r>
                      <a:endParaRPr lang="en-RW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090773"/>
                  </a:ext>
                </a:extLst>
              </a:tr>
              <a:tr h="840012">
                <a:tc>
                  <a:txBody>
                    <a:bodyPr/>
                    <a:lstStyle/>
                    <a:p>
                      <a:r>
                        <a:rPr lang="en-RW" sz="18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Customer Retention</a:t>
                      </a:r>
                      <a:endParaRPr lang="en-RW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Few repeat customers</a:t>
                      </a:r>
                      <a:endParaRPr lang="en-RW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Launch loyalty or referral programs</a:t>
                      </a:r>
                      <a:endParaRPr lang="en-RW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9078866"/>
                  </a:ext>
                </a:extLst>
              </a:tr>
              <a:tr h="1249232">
                <a:tc>
                  <a:txBody>
                    <a:bodyPr/>
                    <a:lstStyle/>
                    <a:p>
                      <a:r>
                        <a:rPr lang="en-RW" sz="18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Customer Retention</a:t>
                      </a:r>
                      <a:endParaRPr lang="en-RW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Sellers vary in review scores and fulfillment speed</a:t>
                      </a:r>
                      <a:endParaRPr lang="en-RW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Train and incentivize top-performing sellers</a:t>
                      </a:r>
                      <a:endParaRPr lang="en-RW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130030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0E2FD7F8-9EAB-41B1-D6C1-9A9FF750B146}"/>
              </a:ext>
            </a:extLst>
          </p:cNvPr>
          <p:cNvSpPr txBox="1"/>
          <p:nvPr/>
        </p:nvSpPr>
        <p:spPr>
          <a:xfrm>
            <a:off x="462116" y="480112"/>
            <a:ext cx="78559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Business Insights and Recommendations</a:t>
            </a:r>
            <a:endParaRPr lang="en-RW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54622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EDF56B-B079-6B29-D4F4-842A523E24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251DBF-5C2C-2897-EF2F-DBC27327D3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776748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Limitations and Future 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A8D82F-7678-30F6-F2C4-40C24A573E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9" y="1848466"/>
            <a:ext cx="6347714" cy="419289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RW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Limitations</a:t>
            </a:r>
            <a:r>
              <a:rPr lang="en-US" sz="1800" b="1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</a:t>
            </a:r>
          </a:p>
          <a:p>
            <a:r>
              <a:rPr lang="en-US" sz="1800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Categorical variables not fully utilized in initial models.</a:t>
            </a:r>
          </a:p>
          <a:p>
            <a:r>
              <a:rPr lang="en-US" sz="1800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Missing values in delivery timestamps may affect delivery performance analysis.</a:t>
            </a:r>
          </a:p>
          <a:p>
            <a:r>
              <a:rPr lang="en-US" sz="1800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Imbalanced review scores (most are 5 stars) may bias classification.</a:t>
            </a:r>
          </a:p>
          <a:p>
            <a:pPr marL="0" indent="0">
              <a:buNone/>
            </a:pPr>
            <a:r>
              <a:rPr lang="en-RW" sz="1800" b="1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Future Work</a:t>
            </a:r>
            <a:r>
              <a:rPr lang="en-US" b="1" kern="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Expand model to include textual analysis of review comments.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 advanced models 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XGBoost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Neural Networks) for comparison.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Integrate customer lifetime value prediction and churn modeling.</a:t>
            </a:r>
          </a:p>
          <a:p>
            <a:endParaRPr lang="en-R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90743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6F25A2-2184-5632-B442-9DDC5DDFFD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  <a:endParaRPr lang="en-R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B61D09-9F4B-32C3-2DFA-DE1EF9F9CD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9" y="1691148"/>
            <a:ext cx="6347714" cy="4350215"/>
          </a:xfrm>
        </p:spPr>
        <p:txBody>
          <a:bodyPr>
            <a:normAutofit lnSpcReduction="10000"/>
          </a:bodyPr>
          <a:lstStyle/>
          <a:p>
            <a:pPr marL="0" indent="0" algn="just">
              <a:lnSpc>
                <a:spcPct val="150000"/>
              </a:lnSpc>
              <a:spcAft>
                <a:spcPts val="800"/>
              </a:spcAft>
              <a:buNone/>
            </a:pPr>
            <a:r>
              <a:rPr lang="en-RW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By integrating a predictive machine learning model, we enhanced the analytical depth by forecasting customer satisfaction based on review scores. The model demonstrated strong performance, achieving an overall </a:t>
            </a:r>
            <a:r>
              <a:rPr lang="en-RW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accuracy of 85%</a:t>
            </a:r>
            <a:r>
              <a:rPr lang="en-RW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a </a:t>
            </a:r>
            <a:r>
              <a:rPr lang="en-RW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precision of 86%</a:t>
            </a:r>
            <a:r>
              <a:rPr lang="en-RW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a </a:t>
            </a:r>
            <a:r>
              <a:rPr lang="en-RW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recall of 72%</a:t>
            </a:r>
            <a:r>
              <a:rPr lang="en-RW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and an </a:t>
            </a:r>
            <a:r>
              <a:rPr lang="en-RW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F1-score of 76%</a:t>
            </a:r>
            <a:r>
              <a:rPr lang="en-RW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These results reflect the model’s ability to correctly identify both satisfied and dissatisfied customers, offering a valuable tool for strategic decision-making. With these insights, businesses can take proactive measures to improve logistics, personalize customer experiences, and refine seller practices ultimately boosting customer satisfaction and operational efficiency.</a:t>
            </a:r>
          </a:p>
        </p:txBody>
      </p:sp>
    </p:spTree>
    <p:extLst>
      <p:ext uri="{BB962C8B-B14F-4D97-AF65-F5344CB8AC3E}">
        <p14:creationId xmlns:p14="http://schemas.microsoft.com/office/powerpoint/2010/main" val="1333770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Dataset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Olist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Brazilian E-commerce dataset consists of multiple related tables capturing various facets of the online retail experience.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tables:</a:t>
            </a:r>
          </a:p>
          <a:p>
            <a:pPr marL="0" lvl="0" indent="0">
              <a:lnSpc>
                <a:spcPct val="150000"/>
              </a:lnSpc>
              <a:spcAft>
                <a:spcPts val="800"/>
              </a:spcAft>
              <a:buSzPts val="1000"/>
              <a:buNone/>
              <a:tabLst>
                <a:tab pos="457200" algn="l"/>
              </a:tabLst>
            </a:pP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</a:t>
            </a:r>
            <a:r>
              <a:rPr lang="en-RW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rders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RW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customers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RW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products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RW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sellers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RW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order_payments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RW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order_reviews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RW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order_items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RW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geolocation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RW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product_category_name_translation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lvl="0" indent="0">
              <a:lnSpc>
                <a:spcPct val="150000"/>
              </a:lnSpc>
              <a:spcAft>
                <a:spcPts val="800"/>
              </a:spcAft>
              <a:buSzPts val="1000"/>
              <a:buNone/>
              <a:tabLst>
                <a:tab pos="457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All this tables are treated as csv file</a:t>
            </a:r>
            <a:endParaRPr lang="en-RW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 Quality, Coverage Data Preprocessing.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RW" sz="1800" b="1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Data Quality and Coverage</a:t>
            </a:r>
            <a:r>
              <a:rPr lang="en-US" sz="1800" b="1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</a:t>
            </a:r>
          </a:p>
          <a:p>
            <a:r>
              <a:rPr lang="en-RW" sz="1800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Missing Values</a:t>
            </a:r>
            <a:endParaRPr lang="en-US" kern="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en-RW" sz="1800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Time Range</a:t>
            </a:r>
            <a:endParaRPr lang="en-US" sz="1800" kern="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en-RW" sz="1800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Normalization</a:t>
            </a:r>
            <a:endParaRPr lang="en-US" kern="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b="1" kern="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Data Preprocessing:</a:t>
            </a:r>
          </a:p>
          <a:p>
            <a:r>
              <a:rPr lang="en-RW" sz="1800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Data Cleaning</a:t>
            </a:r>
            <a:endParaRPr lang="en-US" sz="1800" kern="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RW" sz="1800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Data Integration</a:t>
            </a:r>
            <a:endParaRPr lang="en-US" sz="1800" kern="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en-RW" sz="1800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Feature Engineering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9ECE6A-A021-C843-2AFE-3406708E28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F13259-8AC5-B186-E9C7-A06DFA20B1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8" y="19665"/>
            <a:ext cx="6347713" cy="589935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Exploratory Data Analysis (EDA)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7B8E1-BC7B-33F8-3211-4BDBA10BA8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9" y="609600"/>
            <a:ext cx="6347714" cy="3880773"/>
          </a:xfrm>
        </p:spPr>
        <p:txBody>
          <a:bodyPr/>
          <a:lstStyle/>
          <a:p>
            <a:pPr marL="0" indent="0">
              <a:buNone/>
            </a:pPr>
            <a:r>
              <a:rPr lang="en-RW" sz="1800" b="1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Sales Trends</a:t>
            </a:r>
            <a:r>
              <a:rPr lang="en-US" sz="1800" b="1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  <a:r>
              <a:rPr lang="en-RW" sz="1800" kern="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analyzed</a:t>
            </a:r>
            <a:r>
              <a:rPr lang="en-RW" sz="1800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across months and region</a:t>
            </a:r>
            <a:r>
              <a:rPr lang="en-US" sz="1800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05A1DC9-DE66-0E3F-FDC6-C688695E6C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753" y="987077"/>
            <a:ext cx="5476568" cy="270128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4A61EAC-8C6C-3D0B-1251-BF37CAE84D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753" y="3837822"/>
            <a:ext cx="5476568" cy="2701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9876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67BE14-32E6-9C45-5738-531305BC2F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DF5A2F-F692-3C03-1CE4-F1F205690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8" y="19665"/>
            <a:ext cx="6347713" cy="589935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Exploratory Data Analysis (EDA)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340415-8EAF-BD4F-4ED1-58CFF645E3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8" y="609600"/>
            <a:ext cx="8318091" cy="3880773"/>
          </a:xfrm>
        </p:spPr>
        <p:txBody>
          <a:bodyPr/>
          <a:lstStyle/>
          <a:p>
            <a:pPr marL="0" indent="0">
              <a:buNone/>
            </a:pPr>
            <a:r>
              <a:rPr lang="en-RW" sz="1800" b="1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Customer </a:t>
            </a:r>
            <a:r>
              <a:rPr lang="en-RW" sz="1800" b="1" kern="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Behavior</a:t>
            </a:r>
            <a:r>
              <a:rPr lang="en-US" sz="1800" b="1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  <a:r>
              <a:rPr lang="en-RW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customers made single purchases, with a small fraction making repeat purchases.</a:t>
            </a:r>
          </a:p>
          <a:p>
            <a:pPr marL="0" indent="0">
              <a:buNone/>
            </a:pP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C2DE50B-7FEA-8703-36BB-42FF96954F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753" y="1199346"/>
            <a:ext cx="5476568" cy="270128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6AC3992-BCDB-C4F0-C6CA-525D590C09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459" y="3900627"/>
            <a:ext cx="5078862" cy="2555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6001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BAEE5D-249A-FE3A-417F-24287FD9BB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AF4C1F-F26F-ADAA-72C6-8D34CA2FFF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8" y="19665"/>
            <a:ext cx="6347713" cy="589935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Exploratory Data Analysis (EDA)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F5DD02-1BBA-7DCF-E665-3EA032829A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8" y="609600"/>
            <a:ext cx="8318091" cy="3880773"/>
          </a:xfrm>
        </p:spPr>
        <p:txBody>
          <a:bodyPr/>
          <a:lstStyle/>
          <a:p>
            <a:pPr marL="0" indent="0">
              <a:buNone/>
            </a:pPr>
            <a:r>
              <a:rPr lang="en-RW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Product &amp; Category Analysis</a:t>
            </a:r>
            <a:r>
              <a:rPr lang="en-US" sz="1800" b="1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  <a:r>
              <a:rPr lang="en-RW" sz="1800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Product descriptions and image quantity appeared to influence reviews and sales.</a:t>
            </a:r>
            <a:endParaRPr lang="en-RW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611C804-79A1-5048-1C84-1D039325B1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586" y="1199535"/>
            <a:ext cx="5348750" cy="265167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3432609-FA9E-9ACF-3B7C-63ABC7DF41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266" y="3851208"/>
            <a:ext cx="5139921" cy="2543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4112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A361DF-4F2A-B683-2132-FA36917524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608C68-3A6A-C3F2-E936-67617985D2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8" y="19665"/>
            <a:ext cx="6347713" cy="589935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OPERATIONAL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4BE0CD-7CD5-24AD-EBB0-50B467AD32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8" y="609600"/>
            <a:ext cx="8318091" cy="3880773"/>
          </a:xfrm>
        </p:spPr>
        <p:txBody>
          <a:bodyPr/>
          <a:lstStyle/>
          <a:p>
            <a:pPr marL="0" indent="0">
              <a:buNone/>
            </a:pPr>
            <a:r>
              <a:rPr lang="en-RW" sz="1800" b="1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Delivery Performance</a:t>
            </a:r>
            <a:r>
              <a:rPr lang="en-US" sz="1800" b="1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  <a:r>
              <a:rPr lang="en-RW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Longer delivery times led to lower review scores.</a:t>
            </a:r>
            <a:endParaRPr lang="en-RW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F3AE6E2-8757-2367-56B2-A5AD7DFCF0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767" y="922311"/>
            <a:ext cx="5230917" cy="284067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50251BB-FFE1-CE82-D5DA-F0D01D69EE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937" y="3762982"/>
            <a:ext cx="5116748" cy="2807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2117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8B05DF-A2E3-0F41-E3D8-DDF4E286BE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B882D1-55DA-A0A4-4C66-A40D91ADBC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8" y="19665"/>
            <a:ext cx="6347713" cy="589935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OPERATIONAL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6F82DA-7ADD-9EDD-07ED-8D6D4D637D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8" y="609601"/>
            <a:ext cx="8318091" cy="4057754"/>
          </a:xfrm>
        </p:spPr>
        <p:txBody>
          <a:bodyPr/>
          <a:lstStyle/>
          <a:p>
            <a:pPr marL="0" lvl="0" indent="0" algn="just">
              <a:lnSpc>
                <a:spcPct val="150000"/>
              </a:lnSpc>
              <a:spcAft>
                <a:spcPts val="800"/>
              </a:spcAft>
              <a:buSzPts val="1000"/>
              <a:buNone/>
              <a:tabLst>
                <a:tab pos="457200" algn="l"/>
              </a:tabLst>
            </a:pPr>
            <a:r>
              <a:rPr lang="en-RW" sz="1800" b="1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Payment Analysis</a:t>
            </a:r>
            <a:r>
              <a:rPr lang="en-US" sz="1800" b="1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  <a:r>
              <a:rPr lang="en-RW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Most payments were made via credit card, followed by </a:t>
            </a:r>
            <a:r>
              <a:rPr lang="en-RW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boleto</a:t>
            </a:r>
            <a:r>
              <a:rPr lang="en-RW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and voucher.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EE377F3-07CA-5F8E-EC19-C9B0543F94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793" y="1238859"/>
            <a:ext cx="6579576" cy="4257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065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ED7602-2AC0-9567-34B6-5A40012DDD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868B75-C7F6-2464-D48C-FCC2714383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8" y="19665"/>
            <a:ext cx="6347713" cy="589935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OPERATIONAL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06C411-0E97-B266-198A-1003B8B0AD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8" y="609601"/>
            <a:ext cx="8318091" cy="4057754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spcAft>
                <a:spcPts val="800"/>
              </a:spcAft>
              <a:buSzPts val="1000"/>
              <a:buNone/>
              <a:tabLst>
                <a:tab pos="457200" algn="l"/>
              </a:tabLst>
            </a:pPr>
            <a:r>
              <a:rPr lang="en-RW" sz="1800" b="1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Seller Performance</a:t>
            </a:r>
            <a:r>
              <a:rPr lang="en-US" sz="1800" b="1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  <a:r>
              <a:rPr lang="en-RW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Sellers with fewer cancellations and quicker shipping earned higher review scores.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9073F5-1428-8B0D-B562-C4F09FFF49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909" y="1862052"/>
            <a:ext cx="6316087" cy="3133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426128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209</TotalTime>
  <Words>647</Words>
  <Application>Microsoft Office PowerPoint</Application>
  <PresentationFormat>On-screen Show (4:3)</PresentationFormat>
  <Paragraphs>86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Symbol</vt:lpstr>
      <vt:lpstr>Times New Roman</vt:lpstr>
      <vt:lpstr>Trebuchet MS</vt:lpstr>
      <vt:lpstr>Wingdings 3</vt:lpstr>
      <vt:lpstr>Facet</vt:lpstr>
      <vt:lpstr>OLIST E-COMMERCE DATASET ANALYSIS AND MODELING</vt:lpstr>
      <vt:lpstr>Dataset Overview</vt:lpstr>
      <vt:lpstr>Data Quality, Coverage Data Preprocessing.</vt:lpstr>
      <vt:lpstr>Exploratory Data Analysis (EDA)</vt:lpstr>
      <vt:lpstr>Exploratory Data Analysis (EDA)</vt:lpstr>
      <vt:lpstr>Exploratory Data Analysis (EDA)</vt:lpstr>
      <vt:lpstr>OPERATIONAL ANALYSIS</vt:lpstr>
      <vt:lpstr>OPERATIONAL ANALYSIS</vt:lpstr>
      <vt:lpstr>OPERATIONAL ANALYSIS</vt:lpstr>
      <vt:lpstr>PREDICTIVE MODELING</vt:lpstr>
      <vt:lpstr>PREDICTIVE MODELING</vt:lpstr>
      <vt:lpstr>MODEL TRAINING AND EVALUATION</vt:lpstr>
      <vt:lpstr>Classification report heatmap</vt:lpstr>
      <vt:lpstr>Confusion Matrix</vt:lpstr>
      <vt:lpstr>PowerPoint Presentation</vt:lpstr>
      <vt:lpstr>Limitations and Future Work</vt:lpstr>
      <vt:lpstr>Conclusion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Boss</dc:creator>
  <cp:keywords/>
  <dc:description>generated using python-pptx</dc:description>
  <cp:lastModifiedBy>kwiz boss</cp:lastModifiedBy>
  <cp:revision>8</cp:revision>
  <dcterms:created xsi:type="dcterms:W3CDTF">2013-01-27T09:14:16Z</dcterms:created>
  <dcterms:modified xsi:type="dcterms:W3CDTF">2025-04-21T06:35:07Z</dcterms:modified>
  <cp:category/>
</cp:coreProperties>
</file>