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14630400" cy="8229600"/>
  <p:notesSz cx="8229600" cy="14630400"/>
  <p:embeddedFontLst>
    <p:embeddedFont>
      <p:font typeface="Libre Baskerville" charset="0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DM Sans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73" d="100"/>
          <a:sy n="73" d="100"/>
        </p:scale>
        <p:origin x="-446" y="-82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12420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CC1AE2C-3A1D-8555-3EDE-553A405668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66D29328-70FA-8115-1A46-0017DF557A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9960D28A-6FD5-D87C-0853-2C62662A97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6545F57-266B-F504-453E-ED005D1C403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60035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F0512F5-BE6A-92F9-7DF1-05CDB52D93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xmlns="" id="{F9935BB7-CEF1-83C3-A45D-579650ED2B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xmlns="" id="{E0709003-9C36-4FBE-12CD-5D0C875F53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030888E-6CC0-F7AB-B5FC-DC14395797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40246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DFA"/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3406021"/>
            <a:ext cx="75564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YouTube Sentiment Analysis</a:t>
            </a:r>
            <a:endParaRPr lang="en-US" sz="44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A66774C-1D40-1A74-4A1E-808069D3BA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88A85A-2998-1A05-CA01-51955CC8E7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114AEF76-2CF1-4A95-F53B-A3216B1398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5C4EA16F-C2B5-F556-C189-6B5D0629967C}"/>
              </a:ext>
            </a:extLst>
          </p:cNvPr>
          <p:cNvSpPr/>
          <p:nvPr/>
        </p:nvSpPr>
        <p:spPr>
          <a:xfrm>
            <a:off x="4451390" y="902732"/>
            <a:ext cx="93852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endParaRPr lang="en-US" sz="4450" dirty="0"/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xmlns="" id="{1CF5D1DF-5FE3-4597-8AF9-80B4B2C1D3F3}"/>
              </a:ext>
            </a:extLst>
          </p:cNvPr>
          <p:cNvSpPr/>
          <p:nvPr/>
        </p:nvSpPr>
        <p:spPr>
          <a:xfrm>
            <a:off x="4451390" y="3454241"/>
            <a:ext cx="7425419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2200" dirty="0"/>
          </a:p>
        </p:txBody>
      </p:sp>
      <p:sp>
        <p:nvSpPr>
          <p:cNvPr id="7" name="Text 2">
            <a:extLst>
              <a:ext uri="{FF2B5EF4-FFF2-40B4-BE49-F238E27FC236}">
                <a16:creationId xmlns:a16="http://schemas.microsoft.com/office/drawing/2014/main" xmlns="" id="{DF77E634-AEFD-85AF-F235-F38618683CAC}"/>
              </a:ext>
            </a:extLst>
          </p:cNvPr>
          <p:cNvSpPr/>
          <p:nvPr/>
        </p:nvSpPr>
        <p:spPr>
          <a:xfrm>
            <a:off x="5596879" y="325744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9600" dirty="0">
                <a:latin typeface="Libre Baskerville" panose="02000000000000000000" pitchFamily="2" charset="0"/>
              </a:rPr>
              <a:t>Thank You!!!!</a:t>
            </a:r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xmlns="" id="{8366E6EB-0324-4467-73B4-298FECB0C736}"/>
              </a:ext>
            </a:extLst>
          </p:cNvPr>
          <p:cNvSpPr/>
          <p:nvPr/>
        </p:nvSpPr>
        <p:spPr>
          <a:xfrm>
            <a:off x="8298192" y="3439239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2200" dirty="0"/>
          </a:p>
        </p:txBody>
      </p:sp>
      <p:sp>
        <p:nvSpPr>
          <p:cNvPr id="11" name="Text 4">
            <a:extLst>
              <a:ext uri="{FF2B5EF4-FFF2-40B4-BE49-F238E27FC236}">
                <a16:creationId xmlns:a16="http://schemas.microsoft.com/office/drawing/2014/main" xmlns="" id="{D4C9A9E2-100C-F86A-493B-0836640B46B7}"/>
              </a:ext>
            </a:extLst>
          </p:cNvPr>
          <p:cNvSpPr/>
          <p:nvPr/>
        </p:nvSpPr>
        <p:spPr>
          <a:xfrm>
            <a:off x="4451390" y="5637133"/>
            <a:ext cx="290155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endParaRPr lang="en-US" sz="2200" dirty="0"/>
          </a:p>
        </p:txBody>
      </p:sp>
      <p:sp>
        <p:nvSpPr>
          <p:cNvPr id="12" name="Text 5">
            <a:extLst>
              <a:ext uri="{FF2B5EF4-FFF2-40B4-BE49-F238E27FC236}">
                <a16:creationId xmlns:a16="http://schemas.microsoft.com/office/drawing/2014/main" xmlns="" id="{49F376EF-48BF-29D1-F307-8424077EA204}"/>
              </a:ext>
            </a:extLst>
          </p:cNvPr>
          <p:cNvSpPr/>
          <p:nvPr/>
        </p:nvSpPr>
        <p:spPr>
          <a:xfrm>
            <a:off x="4451390" y="6600944"/>
            <a:ext cx="93852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endParaRPr lang="en-US" sz="175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2A192F62-F690-F9F4-9C76-338B637AFD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200F759-FFA4-CC6A-18CB-6AB46B4545BB}"/>
              </a:ext>
            </a:extLst>
          </p:cNvPr>
          <p:cNvSpPr txBox="1"/>
          <p:nvPr/>
        </p:nvSpPr>
        <p:spPr>
          <a:xfrm>
            <a:off x="7772400" y="3863340"/>
            <a:ext cx="2835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xmlns="" val="225837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59929C6-7EC0-EDCF-A2EB-3A1197161B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
            <a:extLst>
              <a:ext uri="{FF2B5EF4-FFF2-40B4-BE49-F238E27FC236}">
                <a16:creationId xmlns:a16="http://schemas.microsoft.com/office/drawing/2014/main" xmlns="" id="{B742F868-C52A-1BBB-5A58-0BC0486AEB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>
            <a:extLst>
              <a:ext uri="{FF2B5EF4-FFF2-40B4-BE49-F238E27FC236}">
                <a16:creationId xmlns:a16="http://schemas.microsoft.com/office/drawing/2014/main" xmlns="" id="{BA3CCCFE-1498-4613-215A-8619B767BABF}"/>
              </a:ext>
            </a:extLst>
          </p:cNvPr>
          <p:cNvSpPr/>
          <p:nvPr/>
        </p:nvSpPr>
        <p:spPr>
          <a:xfrm>
            <a:off x="5652655" y="841664"/>
            <a:ext cx="8977745" cy="160239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800" dirty="0"/>
              <a:t>Group Members :-</a:t>
            </a:r>
          </a:p>
          <a:p>
            <a:pPr marL="0" indent="0" algn="l">
              <a:lnSpc>
                <a:spcPts val="5550"/>
              </a:lnSpc>
              <a:buNone/>
            </a:pPr>
            <a:r>
              <a:rPr lang="en-US" sz="4450" dirty="0"/>
              <a:t>Harsh Singh – 2201020250</a:t>
            </a:r>
          </a:p>
          <a:p>
            <a:pPr marL="0" indent="0" algn="l">
              <a:lnSpc>
                <a:spcPts val="5550"/>
              </a:lnSpc>
              <a:buNone/>
            </a:pPr>
            <a:r>
              <a:rPr lang="en-US" sz="4450" dirty="0" err="1"/>
              <a:t>Abhilipsa</a:t>
            </a:r>
            <a:r>
              <a:rPr lang="en-US" sz="4450" dirty="0"/>
              <a:t> Swain </a:t>
            </a:r>
            <a:r>
              <a:rPr lang="en-US" sz="4450" dirty="0" smtClean="0"/>
              <a:t>– 2301030094</a:t>
            </a:r>
          </a:p>
          <a:p>
            <a:pPr marL="0" indent="0" algn="l">
              <a:lnSpc>
                <a:spcPts val="5550"/>
              </a:lnSpc>
              <a:buNone/>
            </a:pPr>
            <a:r>
              <a:rPr lang="en-GB" sz="4450" dirty="0" err="1" smtClean="0"/>
              <a:t>Gaurav</a:t>
            </a:r>
            <a:r>
              <a:rPr lang="en-GB" sz="4450" dirty="0" smtClean="0"/>
              <a:t> </a:t>
            </a:r>
            <a:r>
              <a:rPr lang="en-GB" sz="4450" dirty="0" smtClean="0"/>
              <a:t>K</a:t>
            </a:r>
            <a:r>
              <a:rPr lang="en-GB" sz="4450" dirty="0" smtClean="0"/>
              <a:t>umar Nayak-2201020977</a:t>
            </a:r>
            <a:endParaRPr lang="en-US" sz="445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92F7FCDA-9516-80C1-E972-B74C33B49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57660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632109"/>
            <a:ext cx="10173891" cy="70877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Introduction to Sentiment Analysis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2885123"/>
            <a:ext cx="6244709" cy="18145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Sentiment analysis is the process of identifying and classifying the emotional tone within a piece of text. By analyzing the sentiment of YouTube comments, we can gain valuable insights into audience perceptions, opinions, and emotions towards a video or channel.</a:t>
            </a:r>
            <a:endParaRPr lang="en-US" sz="17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21" y="2936200"/>
            <a:ext cx="6244709" cy="34061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E89F89E-DC0E-2E4C-4BB7-DF875119D4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51159"/>
            <a:ext cx="93852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Data Collection: Extracting YouTube Comments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66402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78860" y="3706535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1</a:t>
            </a:r>
            <a:endParaRPr lang="en-US" sz="2650" dirty="0"/>
          </a:p>
        </p:txBody>
      </p:sp>
      <p:sp>
        <p:nvSpPr>
          <p:cNvPr id="6" name="Text 3"/>
          <p:cNvSpPr/>
          <p:nvPr/>
        </p:nvSpPr>
        <p:spPr>
          <a:xfrm>
            <a:off x="1530906" y="3664029"/>
            <a:ext cx="3645813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Utilize YouTube Data API</a:t>
            </a:r>
            <a:endParaRPr lang="en-US" sz="2200" dirty="0"/>
          </a:p>
        </p:txBody>
      </p:sp>
      <p:sp>
        <p:nvSpPr>
          <p:cNvPr id="7" name="Text 4"/>
          <p:cNvSpPr/>
          <p:nvPr/>
        </p:nvSpPr>
        <p:spPr>
          <a:xfrm>
            <a:off x="1530906" y="4154448"/>
            <a:ext cx="3842147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Securely access and retrieve comments for a given video or channel.</a:t>
            </a:r>
            <a:endParaRPr lang="en-US" sz="1750" dirty="0"/>
          </a:p>
        </p:txBody>
      </p:sp>
      <p:sp>
        <p:nvSpPr>
          <p:cNvPr id="8" name="Shape 5"/>
          <p:cNvSpPr/>
          <p:nvPr/>
        </p:nvSpPr>
        <p:spPr>
          <a:xfrm>
            <a:off x="5599867" y="3664029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5684937" y="3706535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2</a:t>
            </a:r>
            <a:endParaRPr lang="en-US" sz="2650" dirty="0"/>
          </a:p>
        </p:txBody>
      </p:sp>
      <p:sp>
        <p:nvSpPr>
          <p:cNvPr id="10" name="Text 7"/>
          <p:cNvSpPr/>
          <p:nvPr/>
        </p:nvSpPr>
        <p:spPr>
          <a:xfrm>
            <a:off x="6336983" y="3664029"/>
            <a:ext cx="3842147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Apply Pagination Techniques</a:t>
            </a:r>
            <a:endParaRPr lang="en-US" sz="2200" dirty="0"/>
          </a:p>
        </p:txBody>
      </p:sp>
      <p:sp>
        <p:nvSpPr>
          <p:cNvPr id="11" name="Text 8"/>
          <p:cNvSpPr/>
          <p:nvPr/>
        </p:nvSpPr>
        <p:spPr>
          <a:xfrm>
            <a:off x="6336983" y="4508778"/>
            <a:ext cx="3842147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Efficiently download all relevant comments, handling API rate limits.</a:t>
            </a:r>
            <a:endParaRPr lang="en-US" sz="1750" dirty="0"/>
          </a:p>
        </p:txBody>
      </p:sp>
      <p:sp>
        <p:nvSpPr>
          <p:cNvPr id="12" name="Shape 9"/>
          <p:cNvSpPr/>
          <p:nvPr/>
        </p:nvSpPr>
        <p:spPr>
          <a:xfrm>
            <a:off x="793790" y="5725120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IN"/>
          </a:p>
        </p:txBody>
      </p:sp>
      <p:sp>
        <p:nvSpPr>
          <p:cNvPr id="13" name="Text 10"/>
          <p:cNvSpPr/>
          <p:nvPr/>
        </p:nvSpPr>
        <p:spPr>
          <a:xfrm>
            <a:off x="878860" y="5767626"/>
            <a:ext cx="340162" cy="4252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2650"/>
              </a:lnSpc>
              <a:buNone/>
            </a:pPr>
            <a:r>
              <a:rPr lang="en-US" sz="26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3</a:t>
            </a:r>
            <a:endParaRPr lang="en-US" sz="2650" dirty="0"/>
          </a:p>
        </p:txBody>
      </p:sp>
      <p:sp>
        <p:nvSpPr>
          <p:cNvPr id="14" name="Text 11"/>
          <p:cNvSpPr/>
          <p:nvPr/>
        </p:nvSpPr>
        <p:spPr>
          <a:xfrm>
            <a:off x="1530906" y="5725120"/>
            <a:ext cx="4456271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Store Comments in a Database</a:t>
            </a:r>
            <a:endParaRPr lang="en-US" sz="2200" dirty="0"/>
          </a:p>
        </p:txBody>
      </p:sp>
      <p:sp>
        <p:nvSpPr>
          <p:cNvPr id="15" name="Text 12"/>
          <p:cNvSpPr/>
          <p:nvPr/>
        </p:nvSpPr>
        <p:spPr>
          <a:xfrm>
            <a:off x="1530906" y="6215539"/>
            <a:ext cx="86481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Organize the data for efficient analysis and model training.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277660"/>
            <a:ext cx="130428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Preprocessing the Data: Cleaning and Tokenization</a:t>
            </a:r>
            <a:endParaRPr lang="en-US" sz="4450" dirty="0"/>
          </a:p>
        </p:txBody>
      </p:sp>
      <p:sp>
        <p:nvSpPr>
          <p:cNvPr id="3" name="Text 1"/>
          <p:cNvSpPr/>
          <p:nvPr/>
        </p:nvSpPr>
        <p:spPr>
          <a:xfrm>
            <a:off x="793790" y="3239452"/>
            <a:ext cx="6244709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Preprocess the raw YouTube comments by removing noise, handling misspellings, and converting text to a standardized format for analysis.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4532233"/>
            <a:ext cx="624470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Tokenize the comments into individual words or phrases, preparing the data for sentiment classification.</a:t>
            </a:r>
            <a:endParaRPr lang="en-US" sz="17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9521" y="3290530"/>
            <a:ext cx="6244709" cy="340614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A2E67D-59CA-8119-5853-9DF807FC80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200900"/>
            <a:ext cx="2587336" cy="97674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451390" y="901541"/>
            <a:ext cx="93852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Exploratory Data Analysis: Understanding Sentiment Patterns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4451390" y="3368040"/>
            <a:ext cx="4579263" cy="2047994"/>
          </a:xfrm>
          <a:prstGeom prst="roundRect">
            <a:avLst>
              <a:gd name="adj" fmla="val 4652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4685824" y="3602474"/>
            <a:ext cx="3368516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Sentiment Distribution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4685824" y="4092893"/>
            <a:ext cx="41103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Analyze the overall balance of positive, negative, and neutral sentiment across comments.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9257467" y="3368040"/>
            <a:ext cx="4579263" cy="2047994"/>
          </a:xfrm>
          <a:prstGeom prst="roundRect">
            <a:avLst>
              <a:gd name="adj" fmla="val 4652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9491901" y="3602474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Trending Topics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9491901" y="4092893"/>
            <a:ext cx="4110395" cy="10887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Identify the most frequently discussed topics and how they correlate with sentiment.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4451390" y="5642848"/>
            <a:ext cx="9385221" cy="1685092"/>
          </a:xfrm>
          <a:prstGeom prst="roundRect">
            <a:avLst>
              <a:gd name="adj" fmla="val 5654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685824" y="5877282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Temporal Trends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4685824" y="6367701"/>
            <a:ext cx="8916353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Observe how sentiment changes over time, potentially in response to video content or events.</a:t>
            </a:r>
            <a:endParaRPr lang="en-US" sz="175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3F73C20-7ED7-C457-F111-017A9E7DF0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716994"/>
            <a:ext cx="9385221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Sentiment Classification: Implementing Machine Learning Models</a:t>
            </a:r>
            <a:endParaRPr lang="en-US" sz="4450" dirty="0"/>
          </a:p>
        </p:txBody>
      </p:sp>
      <p:sp>
        <p:nvSpPr>
          <p:cNvPr id="4" name="Shape 1"/>
          <p:cNvSpPr/>
          <p:nvPr/>
        </p:nvSpPr>
        <p:spPr>
          <a:xfrm>
            <a:off x="793790" y="3183493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303973" y="3183493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Select Models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1303973" y="3673912"/>
            <a:ext cx="8875038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Choose appropriate machine learning algorithms for sentiment classification, such as Naive Bayes, Logistic Regression, or Deep Learning.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1133951" y="4626531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644134" y="462653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Train and Tune</a:t>
            </a:r>
            <a:endParaRPr lang="en-US" sz="2200" dirty="0"/>
          </a:p>
        </p:txBody>
      </p:sp>
      <p:sp>
        <p:nvSpPr>
          <p:cNvPr id="9" name="Text 6"/>
          <p:cNvSpPr/>
          <p:nvPr/>
        </p:nvSpPr>
        <p:spPr>
          <a:xfrm>
            <a:off x="1644134" y="5116949"/>
            <a:ext cx="853487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Split the data into training and testing sets, then optimize the model hyperparameters for best performance.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1474232" y="6069568"/>
            <a:ext cx="170021" cy="1216223"/>
          </a:xfrm>
          <a:prstGeom prst="roundRect">
            <a:avLst>
              <a:gd name="adj" fmla="val 56033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984415" y="6069568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Evaluate Accuracy</a:t>
            </a:r>
            <a:endParaRPr lang="en-US" sz="2200" dirty="0"/>
          </a:p>
        </p:txBody>
      </p:sp>
      <p:sp>
        <p:nvSpPr>
          <p:cNvPr id="12" name="Text 9"/>
          <p:cNvSpPr/>
          <p:nvPr/>
        </p:nvSpPr>
        <p:spPr>
          <a:xfrm>
            <a:off x="1984415" y="6559987"/>
            <a:ext cx="8194596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Measure the model's ability to correctly classify the sentiment of unseen comments.</a:t>
            </a:r>
            <a:endParaRPr lang="en-US" sz="17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6576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451390" y="902732"/>
            <a:ext cx="9385221" cy="14175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550"/>
              </a:lnSpc>
              <a:buNone/>
            </a:pPr>
            <a:r>
              <a:rPr lang="en-US" sz="44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Visualizing Sentiment Trends: Dashboards and Reporting</a:t>
            </a:r>
            <a:endParaRPr lang="en-US" sz="44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390" y="2660452"/>
            <a:ext cx="566976" cy="566976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51390" y="3454241"/>
            <a:ext cx="290155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Sentiment Distribution</a:t>
            </a:r>
            <a:endParaRPr lang="en-US" sz="2200" dirty="0"/>
          </a:p>
        </p:txBody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3104" y="2660452"/>
            <a:ext cx="566976" cy="566976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7693104" y="34542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Temporal Trends</a:t>
            </a:r>
            <a:endParaRPr lang="en-US" sz="2200" dirty="0"/>
          </a:p>
        </p:txBody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34938" y="2660452"/>
            <a:ext cx="566976" cy="566976"/>
          </a:xfrm>
          <a:prstGeom prst="rect">
            <a:avLst/>
          </a:prstGeom>
        </p:spPr>
      </p:pic>
      <p:sp>
        <p:nvSpPr>
          <p:cNvPr id="9" name="Text 3"/>
          <p:cNvSpPr/>
          <p:nvPr/>
        </p:nvSpPr>
        <p:spPr>
          <a:xfrm>
            <a:off x="10934938" y="3454241"/>
            <a:ext cx="283523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Topic Analysis</a:t>
            </a:r>
            <a:endParaRPr lang="en-US" sz="2200" dirty="0"/>
          </a:p>
        </p:txBody>
      </p:sp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390" y="4843343"/>
            <a:ext cx="566976" cy="566976"/>
          </a:xfrm>
          <a:prstGeom prst="rect">
            <a:avLst/>
          </a:prstGeom>
        </p:spPr>
      </p:pic>
      <p:sp>
        <p:nvSpPr>
          <p:cNvPr id="11" name="Text 4"/>
          <p:cNvSpPr/>
          <p:nvPr/>
        </p:nvSpPr>
        <p:spPr>
          <a:xfrm>
            <a:off x="4451390" y="5637133"/>
            <a:ext cx="2901553" cy="7086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2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Interactive Dashboard</a:t>
            </a:r>
            <a:endParaRPr lang="en-US" sz="2200" dirty="0"/>
          </a:p>
        </p:txBody>
      </p:sp>
      <p:sp>
        <p:nvSpPr>
          <p:cNvPr id="12" name="Text 5"/>
          <p:cNvSpPr/>
          <p:nvPr/>
        </p:nvSpPr>
        <p:spPr>
          <a:xfrm>
            <a:off x="4451390" y="6600944"/>
            <a:ext cx="9385221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Communicate insights through interactive dashboards and reports, allowing stakeholders to explore the sentiment data and identify key patterns.</a:t>
            </a:r>
            <a:endParaRPr lang="en-US" sz="175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B0F6CF1-BFCA-2254-63F1-8B11B48EB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3064" y="7180118"/>
            <a:ext cx="2587336" cy="9767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8065" y="558403"/>
            <a:ext cx="13214271" cy="12646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dirty="0">
                <a:solidFill>
                  <a:srgbClr val="5C4E3D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Insights and Recommendations: Actionable Takeaways</a:t>
            </a:r>
            <a:endParaRPr lang="en-US" sz="39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437" y="2227659"/>
            <a:ext cx="2180273" cy="1489234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9293" y="3022997"/>
            <a:ext cx="284440" cy="28444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303996" y="2429947"/>
            <a:ext cx="4218742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Understand Audience Sentiment</a:t>
            </a:r>
            <a:endParaRPr lang="en-US" sz="1950" dirty="0"/>
          </a:p>
        </p:txBody>
      </p:sp>
      <p:sp>
        <p:nvSpPr>
          <p:cNvPr id="6" name="Text 2"/>
          <p:cNvSpPr/>
          <p:nvPr/>
        </p:nvSpPr>
        <p:spPr>
          <a:xfrm>
            <a:off x="5303996" y="2867382"/>
            <a:ext cx="8416052" cy="6472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Leverage sentiment analysis to gain a deeper understanding of how viewers perceive your content and brand.</a:t>
            </a:r>
            <a:endParaRPr lang="en-US" sz="1550" dirty="0"/>
          </a:p>
        </p:txBody>
      </p:sp>
      <p:sp>
        <p:nvSpPr>
          <p:cNvPr id="7" name="Shape 3"/>
          <p:cNvSpPr/>
          <p:nvPr/>
        </p:nvSpPr>
        <p:spPr>
          <a:xfrm>
            <a:off x="5152192" y="3732609"/>
            <a:ext cx="8719661" cy="11430"/>
          </a:xfrm>
          <a:prstGeom prst="roundRect">
            <a:avLst>
              <a:gd name="adj" fmla="val 743498"/>
            </a:avLst>
          </a:prstGeom>
          <a:solidFill>
            <a:srgbClr val="DDD3BA"/>
          </a:solidFill>
          <a:ln/>
        </p:spPr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1181" y="3767376"/>
            <a:ext cx="4360664" cy="148923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9293" y="4369713"/>
            <a:ext cx="284440" cy="284440"/>
          </a:xfrm>
          <a:prstGeom prst="rect">
            <a:avLst/>
          </a:prstGeom>
        </p:spPr>
      </p:pic>
      <p:sp>
        <p:nvSpPr>
          <p:cNvPr id="10" name="Text 4"/>
          <p:cNvSpPr/>
          <p:nvPr/>
        </p:nvSpPr>
        <p:spPr>
          <a:xfrm>
            <a:off x="6394133" y="3969663"/>
            <a:ext cx="3207425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Inform Content Strategy</a:t>
            </a:r>
            <a:endParaRPr lang="en-US" sz="1950" dirty="0"/>
          </a:p>
        </p:txBody>
      </p:sp>
      <p:sp>
        <p:nvSpPr>
          <p:cNvPr id="11" name="Text 5"/>
          <p:cNvSpPr/>
          <p:nvPr/>
        </p:nvSpPr>
        <p:spPr>
          <a:xfrm>
            <a:off x="6394133" y="4407098"/>
            <a:ext cx="7325916" cy="6472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Use sentiment insights to identify popular topics and refine your YouTube content to better meet audience preferences.</a:t>
            </a:r>
            <a:endParaRPr lang="en-US" sz="1550" dirty="0"/>
          </a:p>
        </p:txBody>
      </p:sp>
      <p:sp>
        <p:nvSpPr>
          <p:cNvPr id="12" name="Shape 6"/>
          <p:cNvSpPr/>
          <p:nvPr/>
        </p:nvSpPr>
        <p:spPr>
          <a:xfrm>
            <a:off x="6242328" y="5272326"/>
            <a:ext cx="7629525" cy="11430"/>
          </a:xfrm>
          <a:prstGeom prst="roundRect">
            <a:avLst>
              <a:gd name="adj" fmla="val 743498"/>
            </a:avLst>
          </a:prstGeom>
          <a:solidFill>
            <a:srgbClr val="DDD3BA"/>
          </a:solidFill>
          <a:ln/>
        </p:spPr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045" y="5307092"/>
            <a:ext cx="6541056" cy="1489234"/>
          </a:xfrm>
          <a:prstGeom prst="rect">
            <a:avLst/>
          </a:prstGeom>
        </p:spPr>
      </p:pic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9293" y="5909429"/>
            <a:ext cx="284440" cy="284440"/>
          </a:xfrm>
          <a:prstGeom prst="rect">
            <a:avLst/>
          </a:prstGeom>
        </p:spPr>
      </p:pic>
      <p:sp>
        <p:nvSpPr>
          <p:cNvPr id="15" name="Text 7"/>
          <p:cNvSpPr/>
          <p:nvPr/>
        </p:nvSpPr>
        <p:spPr>
          <a:xfrm>
            <a:off x="7484388" y="5509379"/>
            <a:ext cx="2583061" cy="3161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Monitor Reputation</a:t>
            </a:r>
            <a:endParaRPr lang="en-US" sz="1950" dirty="0"/>
          </a:p>
        </p:txBody>
      </p:sp>
      <p:sp>
        <p:nvSpPr>
          <p:cNvPr id="16" name="Text 8"/>
          <p:cNvSpPr/>
          <p:nvPr/>
        </p:nvSpPr>
        <p:spPr>
          <a:xfrm>
            <a:off x="7484388" y="5946815"/>
            <a:ext cx="6235660" cy="6472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Continuously track sentiment to quickly identify and address any potential issues or negative perceptions.</a:t>
            </a:r>
            <a:endParaRPr lang="en-US" sz="1550" dirty="0"/>
          </a:p>
        </p:txBody>
      </p:sp>
      <p:sp>
        <p:nvSpPr>
          <p:cNvPr id="17" name="Text 9"/>
          <p:cNvSpPr/>
          <p:nvPr/>
        </p:nvSpPr>
        <p:spPr>
          <a:xfrm>
            <a:off x="708065" y="7023854"/>
            <a:ext cx="13214271" cy="64722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454240"/>
                </a:solidFill>
                <a:latin typeface="DM Sans" pitchFamily="34" charset="0"/>
                <a:ea typeface="DM Sans" pitchFamily="34" charset="-122"/>
                <a:cs typeface="DM Sans" pitchFamily="34" charset="-120"/>
              </a:rPr>
              <a:t>By applying sentiment analysis to YouTube comments, you can uncover valuable insights to guide your content strategy, improve audience engagement, and enhance your overall brand reputation on the platform.</a:t>
            </a:r>
            <a:endParaRPr lang="en-US" sz="155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1431036B-A3C0-F62E-CCCA-F5C9254921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043064" y="7335982"/>
            <a:ext cx="2587336" cy="8208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433</Words>
  <Application>Microsoft Office PowerPoint</Application>
  <PresentationFormat>Custom</PresentationFormat>
  <Paragraphs>59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Libre Baskerville</vt:lpstr>
      <vt:lpstr>Calibri</vt:lpstr>
      <vt:lpstr>DM Sans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DELL</cp:lastModifiedBy>
  <cp:revision>4</cp:revision>
  <dcterms:created xsi:type="dcterms:W3CDTF">2025-04-20T21:04:53Z</dcterms:created>
  <dcterms:modified xsi:type="dcterms:W3CDTF">2025-04-21T06:43:20Z</dcterms:modified>
</cp:coreProperties>
</file>