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267" r:id="rId2"/>
    <p:sldId id="256" r:id="rId3"/>
    <p:sldId id="257" r:id="rId4"/>
    <p:sldId id="258" r:id="rId5"/>
    <p:sldId id="263" r:id="rId6"/>
    <p:sldId id="260" r:id="rId7"/>
    <p:sldId id="262" r:id="rId8"/>
    <p:sldId id="266" r:id="rId9"/>
    <p:sldId id="264" r:id="rId10"/>
    <p:sldId id="268" r:id="rId11"/>
  </p:sldIdLst>
  <p:sldSz cx="14630400" cy="8229600"/>
  <p:notesSz cx="8229600" cy="14630400"/>
  <p:embeddedFontLst>
    <p:embeddedFont>
      <p:font typeface="Algerian" panose="04020705040A02060702" pitchFamily="82" charset="0"/>
      <p:regular r:id="rId13"/>
    </p:embeddedFont>
    <p:embeddedFont>
      <p:font typeface="Instrument Sans Medium" panose="020B0604020202020204" charset="0"/>
      <p:regular r:id="rId14"/>
    </p:embeddedFont>
    <p:embeddedFont>
      <p:font typeface="Instrument Sans Semi Bold"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70" d="100"/>
          <a:sy n="7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358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DEEEFF"/>
          </a:solidFill>
          <a:ln/>
        </p:spPr>
      </p:sp>
      <p:sp>
        <p:nvSpPr>
          <p:cNvPr id="3" name="Shape 1"/>
          <p:cNvSpPr/>
          <p:nvPr/>
        </p:nvSpPr>
        <p:spPr>
          <a:xfrm>
            <a:off x="0" y="0"/>
            <a:ext cx="14630400" cy="82296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6.png"/><Relationship Id="rId1" Type="http://schemas.openxmlformats.org/officeDocument/2006/relationships/slideLayout" Target="../slideLayouts/slideLayout8.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74000">
              <a:schemeClr val="accent1">
                <a:alpha val="1000"/>
                <a:lumMod val="0"/>
                <a:lumOff val="100000"/>
              </a:schemeClr>
            </a:gs>
            <a:gs pos="5000">
              <a:schemeClr val="tx1">
                <a:lumMod val="50000"/>
                <a:lumOff val="50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BEE20153-9FA5-176D-9EA2-41A6109E6838}"/>
              </a:ext>
            </a:extLst>
          </p:cNvPr>
          <p:cNvGraphicFramePr>
            <a:graphicFrameLocks noGrp="1"/>
          </p:cNvGraphicFramePr>
          <p:nvPr>
            <p:extLst>
              <p:ext uri="{D42A27DB-BD31-4B8C-83A1-F6EECF244321}">
                <p14:modId xmlns:p14="http://schemas.microsoft.com/office/powerpoint/2010/main" val="2392026086"/>
              </p:ext>
            </p:extLst>
          </p:nvPr>
        </p:nvGraphicFramePr>
        <p:xfrm>
          <a:off x="4405312" y="5078567"/>
          <a:ext cx="6293908" cy="2343150"/>
        </p:xfrm>
        <a:graphic>
          <a:graphicData uri="http://schemas.openxmlformats.org/drawingml/2006/table">
            <a:tbl>
              <a:tblPr firstRow="1" bandRow="1">
                <a:tableStyleId>{5940675A-B579-460E-94D1-54222C63F5DA}</a:tableStyleId>
              </a:tblPr>
              <a:tblGrid>
                <a:gridCol w="3146954">
                  <a:extLst>
                    <a:ext uri="{9D8B030D-6E8A-4147-A177-3AD203B41FA5}">
                      <a16:colId xmlns:a16="http://schemas.microsoft.com/office/drawing/2014/main" val="3796064110"/>
                    </a:ext>
                  </a:extLst>
                </a:gridCol>
                <a:gridCol w="3146954">
                  <a:extLst>
                    <a:ext uri="{9D8B030D-6E8A-4147-A177-3AD203B41FA5}">
                      <a16:colId xmlns:a16="http://schemas.microsoft.com/office/drawing/2014/main" val="998224976"/>
                    </a:ext>
                  </a:extLst>
                </a:gridCol>
              </a:tblGrid>
              <a:tr h="468630">
                <a:tc>
                  <a:txBody>
                    <a:bodyPr/>
                    <a:lstStyle/>
                    <a:p>
                      <a:pPr algn="ctr">
                        <a:buNone/>
                      </a:pPr>
                      <a:r>
                        <a:rPr lang="en-US" b="1" dirty="0">
                          <a:solidFill>
                            <a:schemeClr val="tx2">
                              <a:lumMod val="60000"/>
                              <a:lumOff val="40000"/>
                            </a:schemeClr>
                          </a:solidFill>
                        </a:rPr>
                        <a:t>NAME </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b="1">
                          <a:solidFill>
                            <a:schemeClr val="tx2">
                              <a:lumMod val="60000"/>
                              <a:lumOff val="40000"/>
                            </a:schemeClr>
                          </a:solidFill>
                        </a:rPr>
                        <a:t>REGD. NUMBER</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387028650"/>
                  </a:ext>
                </a:extLst>
              </a:tr>
              <a:tr h="468630">
                <a:tc>
                  <a:txBody>
                    <a:bodyPr/>
                    <a:lstStyle/>
                    <a:p>
                      <a:pPr algn="ctr">
                        <a:buNone/>
                      </a:pPr>
                      <a:r>
                        <a:rPr lang="en-US" dirty="0"/>
                        <a:t>SUPRIYA SAHOO</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dirty="0"/>
                        <a:t>2201020438</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2575105327"/>
                  </a:ext>
                </a:extLst>
              </a:tr>
              <a:tr h="468630">
                <a:tc>
                  <a:txBody>
                    <a:bodyPr/>
                    <a:lstStyle/>
                    <a:p>
                      <a:pPr algn="ctr">
                        <a:buNone/>
                      </a:pPr>
                      <a:r>
                        <a:rPr lang="en-US" dirty="0"/>
                        <a:t>SMRUTI RANJAN SAHOO</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buNone/>
                      </a:pPr>
                      <a:r>
                        <a:rPr lang="en-US" dirty="0"/>
                        <a:t>2201020417</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9951366"/>
                  </a:ext>
                </a:extLst>
              </a:tr>
              <a:tr h="468630">
                <a:tc>
                  <a:txBody>
                    <a:bodyPr/>
                    <a:lstStyle/>
                    <a:p>
                      <a:pPr algn="ctr">
                        <a:buNone/>
                      </a:pPr>
                      <a:r>
                        <a:rPr lang="en-US" dirty="0"/>
                        <a:t>SUBHASMITA DASH</a:t>
                      </a: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buNone/>
                      </a:pPr>
                      <a:r>
                        <a:rPr lang="en-US" dirty="0"/>
                        <a:t>2201020422</a:t>
                      </a: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5334446"/>
                  </a:ext>
                </a:extLst>
              </a:tr>
              <a:tr h="468630">
                <a:tc>
                  <a:txBody>
                    <a:bodyPr/>
                    <a:lstStyle/>
                    <a:p>
                      <a:pPr algn="ctr">
                        <a:buNone/>
                      </a:pPr>
                      <a:r>
                        <a:rPr lang="en-US" dirty="0"/>
                        <a:t>SHREYA TRIPATHI</a:t>
                      </a: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ctr">
                        <a:buNone/>
                      </a:pPr>
                      <a:r>
                        <a:rPr lang="en-US" dirty="0"/>
                        <a:t>2201020261</a:t>
                      </a: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967086763"/>
                  </a:ext>
                </a:extLst>
              </a:tr>
            </a:tbl>
          </a:graphicData>
        </a:graphic>
      </p:graphicFrame>
      <p:sp>
        <p:nvSpPr>
          <p:cNvPr id="5" name="TextBox 4">
            <a:extLst>
              <a:ext uri="{FF2B5EF4-FFF2-40B4-BE49-F238E27FC236}">
                <a16:creationId xmlns:a16="http://schemas.microsoft.com/office/drawing/2014/main" id="{7B08628F-31A4-97E6-12A0-1FBED7179332}"/>
              </a:ext>
            </a:extLst>
          </p:cNvPr>
          <p:cNvSpPr txBox="1"/>
          <p:nvPr/>
        </p:nvSpPr>
        <p:spPr>
          <a:xfrm>
            <a:off x="2794001" y="3354106"/>
            <a:ext cx="10955866" cy="646331"/>
          </a:xfrm>
          <a:prstGeom prst="rect">
            <a:avLst/>
          </a:prstGeom>
          <a:noFill/>
        </p:spPr>
        <p:txBody>
          <a:bodyPr wrap="square">
            <a:spAutoFit/>
          </a:bodyPr>
          <a:lstStyle/>
          <a:p>
            <a:r>
              <a:rPr lang="en-US" altLang="en-US" sz="3600" b="1" dirty="0">
                <a:solidFill>
                  <a:srgbClr val="C00000"/>
                </a:solidFill>
                <a:latin typeface="Times New Roman" panose="02020603050405020304" pitchFamily="18" charset="0"/>
                <a:cs typeface="Times New Roman" panose="02020603050405020304" pitchFamily="18" charset="0"/>
              </a:rPr>
              <a:t>SIGN LANGUAGE RECOGNIZATION SYSTEM </a:t>
            </a:r>
            <a:endParaRPr lang="en-IN" sz="3600" b="1" dirty="0">
              <a:solidFill>
                <a:srgbClr val="C0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AEF9820-5F3F-3C11-8BDF-35229DEACC64}"/>
              </a:ext>
            </a:extLst>
          </p:cNvPr>
          <p:cNvSpPr txBox="1"/>
          <p:nvPr/>
        </p:nvSpPr>
        <p:spPr>
          <a:xfrm>
            <a:off x="3945467" y="4114800"/>
            <a:ext cx="7315200" cy="646331"/>
          </a:xfrm>
          <a:prstGeom prst="rect">
            <a:avLst/>
          </a:prstGeom>
          <a:noFill/>
        </p:spPr>
        <p:txBody>
          <a:bodyPr wrap="square">
            <a:spAutoFit/>
          </a:bodyPr>
          <a:lstStyle/>
          <a:p>
            <a:pPr marL="0" lvl="0" indent="0" algn="ctr" rtl="0">
              <a:spcBef>
                <a:spcPts val="0"/>
              </a:spcBef>
              <a:spcAft>
                <a:spcPts val="0"/>
              </a:spcAft>
              <a:buNone/>
            </a:pPr>
            <a:r>
              <a:rPr lang="en-US" altLang="en-GB" sz="3600" b="1" u="sng" dirty="0">
                <a:solidFill>
                  <a:schemeClr val="accent1"/>
                </a:solidFill>
              </a:rPr>
              <a:t>Submitted By</a:t>
            </a:r>
            <a:r>
              <a:rPr lang="en-US" altLang="en-GB" sz="3600" dirty="0">
                <a:solidFill>
                  <a:schemeClr val="accent1"/>
                </a:solidFill>
              </a:rPr>
              <a:t> : </a:t>
            </a:r>
          </a:p>
        </p:txBody>
      </p:sp>
      <p:pic>
        <p:nvPicPr>
          <p:cNvPr id="2052" name="Picture 4" descr="Team Epoch">
            <a:extLst>
              <a:ext uri="{FF2B5EF4-FFF2-40B4-BE49-F238E27FC236}">
                <a16:creationId xmlns:a16="http://schemas.microsoft.com/office/drawing/2014/main" id="{03504183-B1BB-1CE9-2423-C41A3783A7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9887"/>
          <a:stretch/>
        </p:blipFill>
        <p:spPr bwMode="auto">
          <a:xfrm>
            <a:off x="5857433" y="303115"/>
            <a:ext cx="3389666" cy="2684060"/>
          </a:xfrm>
          <a:prstGeom prst="rect">
            <a:avLst/>
          </a:prstGeom>
          <a:noFill/>
          <a:effectLst>
            <a:outerShdw blurRad="50800" dist="50800" dir="5400000" algn="ctr" rotWithShape="0">
              <a:srgbClr val="000000"/>
            </a:outerShdw>
            <a:reflection stA="1000" endPos="650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4F24C34-BF06-5183-8213-0481F401C10E}"/>
              </a:ext>
            </a:extLst>
          </p:cNvPr>
          <p:cNvPicPr>
            <a:picLocks noChangeAspect="1"/>
          </p:cNvPicPr>
          <p:nvPr/>
        </p:nvPicPr>
        <p:blipFill>
          <a:blip r:embed="rId3"/>
          <a:stretch>
            <a:fillRect/>
          </a:stretch>
        </p:blipFill>
        <p:spPr>
          <a:xfrm>
            <a:off x="-26760" y="14997"/>
            <a:ext cx="14657160" cy="8214603"/>
          </a:xfrm>
          <a:prstGeom prst="rect">
            <a:avLst/>
          </a:prstGeom>
        </p:spPr>
      </p:pic>
    </p:spTree>
    <p:extLst>
      <p:ext uri="{BB962C8B-B14F-4D97-AF65-F5344CB8AC3E}">
        <p14:creationId xmlns:p14="http://schemas.microsoft.com/office/powerpoint/2010/main" val="2289575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F7238F-FC6A-F3F8-ABB6-220CECABFD15}"/>
              </a:ext>
            </a:extLst>
          </p:cNvPr>
          <p:cNvPicPr>
            <a:picLocks noChangeAspect="1"/>
          </p:cNvPicPr>
          <p:nvPr/>
        </p:nvPicPr>
        <p:blipFill>
          <a:blip r:embed="rId2"/>
          <a:stretch>
            <a:fillRect/>
          </a:stretch>
        </p:blipFill>
        <p:spPr>
          <a:xfrm>
            <a:off x="12408154" y="7486546"/>
            <a:ext cx="2124371" cy="743054"/>
          </a:xfrm>
          <a:prstGeom prst="rect">
            <a:avLst/>
          </a:prstGeom>
        </p:spPr>
      </p:pic>
      <p:sp>
        <p:nvSpPr>
          <p:cNvPr id="3" name="TextBox 2">
            <a:extLst>
              <a:ext uri="{FF2B5EF4-FFF2-40B4-BE49-F238E27FC236}">
                <a16:creationId xmlns:a16="http://schemas.microsoft.com/office/drawing/2014/main" id="{629CAB12-60AB-20E1-FC98-AAC13D9C7201}"/>
              </a:ext>
            </a:extLst>
          </p:cNvPr>
          <p:cNvSpPr txBox="1"/>
          <p:nvPr/>
        </p:nvSpPr>
        <p:spPr>
          <a:xfrm>
            <a:off x="5435600" y="3006804"/>
            <a:ext cx="4725974" cy="1107996"/>
          </a:xfrm>
          <a:prstGeom prst="rect">
            <a:avLst/>
          </a:prstGeom>
          <a:noFill/>
        </p:spPr>
        <p:txBody>
          <a:bodyPr wrap="none" rtlCol="0">
            <a:spAutoFit/>
          </a:bodyPr>
          <a:lstStyle/>
          <a:p>
            <a:r>
              <a:rPr lang="en-US" sz="6600" dirty="0">
                <a:solidFill>
                  <a:schemeClr val="tx1">
                    <a:lumMod val="95000"/>
                    <a:lumOff val="5000"/>
                  </a:schemeClr>
                </a:solidFill>
                <a:latin typeface="Algerian" panose="04020705040A02060702" pitchFamily="82" charset="0"/>
              </a:rPr>
              <a:t>THANK YOU</a:t>
            </a:r>
            <a:endParaRPr lang="en-IN" sz="6600" dirty="0">
              <a:solidFill>
                <a:schemeClr val="tx1">
                  <a:lumMod val="95000"/>
                  <a:lumOff val="5000"/>
                </a:schemeClr>
              </a:solidFill>
              <a:latin typeface="Algerian" panose="04020705040A02060702" pitchFamily="82" charset="0"/>
            </a:endParaRPr>
          </a:p>
        </p:txBody>
      </p:sp>
    </p:spTree>
    <p:extLst>
      <p:ext uri="{BB962C8B-B14F-4D97-AF65-F5344CB8AC3E}">
        <p14:creationId xmlns:p14="http://schemas.microsoft.com/office/powerpoint/2010/main" val="1608352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3" name="Text 0"/>
          <p:cNvSpPr/>
          <p:nvPr/>
        </p:nvSpPr>
        <p:spPr>
          <a:xfrm>
            <a:off x="477673" y="1008658"/>
            <a:ext cx="8053990" cy="1417558"/>
          </a:xfrm>
          <a:prstGeom prst="rect">
            <a:avLst/>
          </a:prstGeom>
          <a:noFill/>
          <a:ln/>
        </p:spPr>
        <p:txBody>
          <a:bodyPr wrap="square" lIns="0" tIns="0" rIns="0" bIns="0" rtlCol="0" anchor="t"/>
          <a:lstStyle/>
          <a:p>
            <a:pPr marL="0" indent="0" algn="ctr">
              <a:lnSpc>
                <a:spcPts val="5550"/>
              </a:lnSpc>
              <a:buNone/>
            </a:pPr>
            <a:r>
              <a:rPr lang="en-US" sz="4400" b="1" dirty="0">
                <a:solidFill>
                  <a:srgbClr val="091C53"/>
                </a:solidFill>
                <a:latin typeface="Times New Roman" panose="02020603050405020304" pitchFamily="18" charset="0"/>
                <a:ea typeface="Instrument Sans Semi Bold" pitchFamily="34" charset="-122"/>
                <a:cs typeface="Times New Roman" panose="02020603050405020304" pitchFamily="18" charset="0"/>
              </a:rPr>
              <a:t>Introduction to Sign Recognition Systems</a:t>
            </a:r>
            <a:endParaRPr lang="en-US" sz="4400" b="1" dirty="0">
              <a:latin typeface="Times New Roman" panose="02020603050405020304" pitchFamily="18" charset="0"/>
              <a:cs typeface="Times New Roman" panose="02020603050405020304" pitchFamily="18" charset="0"/>
            </a:endParaRPr>
          </a:p>
        </p:txBody>
      </p:sp>
      <p:sp>
        <p:nvSpPr>
          <p:cNvPr id="4" name="Text 1"/>
          <p:cNvSpPr/>
          <p:nvPr/>
        </p:nvSpPr>
        <p:spPr>
          <a:xfrm>
            <a:off x="793790" y="3047720"/>
            <a:ext cx="7556421" cy="725805"/>
          </a:xfrm>
          <a:prstGeom prst="rect">
            <a:avLst/>
          </a:prstGeom>
          <a:noFill/>
          <a:ln/>
        </p:spPr>
        <p:txBody>
          <a:bodyPr wrap="square" lIns="0" tIns="0" rIns="0" bIns="0" rtlCol="0" anchor="t"/>
          <a:lstStyle/>
          <a:p>
            <a:pPr marL="0" indent="0" algn="just">
              <a:lnSpc>
                <a:spcPts val="2850"/>
              </a:lnSpc>
              <a:buNone/>
            </a:pPr>
            <a:r>
              <a:rPr lang="en-US" sz="2000" dirty="0">
                <a:latin typeface="Times New Roman" panose="02020603050405020304" pitchFamily="18" charset="0"/>
                <a:cs typeface="Times New Roman" panose="02020603050405020304" pitchFamily="18" charset="0"/>
              </a:rPr>
              <a:t>Sign Language Recognition is a technology that enables computers to understand and interpret sign language gestures, bridging the communication gap between the deaf community and others. It uses computer vision and machine learning to detect and translate hand movements and facial expressions into text or speech. By analyzing input from images, videos, or sensors, these systems help make communication more inclusive, with applications in education, assistive devices, and real-time translation tools.</a:t>
            </a:r>
          </a:p>
        </p:txBody>
      </p:sp>
      <p:sp>
        <p:nvSpPr>
          <p:cNvPr id="5" name="Text 2"/>
          <p:cNvSpPr/>
          <p:nvPr/>
        </p:nvSpPr>
        <p:spPr>
          <a:xfrm>
            <a:off x="793790" y="4304705"/>
            <a:ext cx="7556421" cy="725805"/>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6" name="Text 3"/>
          <p:cNvSpPr/>
          <p:nvPr/>
        </p:nvSpPr>
        <p:spPr>
          <a:xfrm>
            <a:off x="793790" y="5285661"/>
            <a:ext cx="7556421" cy="725805"/>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7" name="Shape 4"/>
          <p:cNvSpPr/>
          <p:nvPr/>
        </p:nvSpPr>
        <p:spPr>
          <a:xfrm>
            <a:off x="793790" y="6283523"/>
            <a:ext cx="362903" cy="362903"/>
          </a:xfrm>
          <a:prstGeom prst="roundRect">
            <a:avLst>
              <a:gd name="adj" fmla="val 25194296"/>
            </a:avLst>
          </a:prstGeom>
          <a:noFill/>
          <a:ln w="7620">
            <a:solidFill>
              <a:srgbClr val="FFFFFF"/>
            </a:solidFill>
            <a:prstDash val="solid"/>
          </a:ln>
        </p:spPr>
      </p:sp>
      <p:sp>
        <p:nvSpPr>
          <p:cNvPr id="9" name="Text 5"/>
          <p:cNvSpPr/>
          <p:nvPr/>
        </p:nvSpPr>
        <p:spPr>
          <a:xfrm>
            <a:off x="1270040" y="6266617"/>
            <a:ext cx="2690336" cy="396835"/>
          </a:xfrm>
          <a:prstGeom prst="rect">
            <a:avLst/>
          </a:prstGeom>
          <a:noFill/>
          <a:ln/>
        </p:spPr>
        <p:txBody>
          <a:bodyPr wrap="none" lIns="0" tIns="0" rIns="0" bIns="0" rtlCol="0" anchor="t"/>
          <a:lstStyle/>
          <a:p>
            <a:pPr marL="0" indent="0" algn="l">
              <a:lnSpc>
                <a:spcPts val="3100"/>
              </a:lnSpc>
              <a:buNone/>
            </a:pPr>
            <a:endParaRPr lang="en-US" sz="2200" dirty="0"/>
          </a:p>
        </p:txBody>
      </p:sp>
      <p:pic>
        <p:nvPicPr>
          <p:cNvPr id="10" name="Image 0" descr="preencoded.png">
            <a:extLst>
              <a:ext uri="{FF2B5EF4-FFF2-40B4-BE49-F238E27FC236}">
                <a16:creationId xmlns:a16="http://schemas.microsoft.com/office/drawing/2014/main" id="{25D1EDEF-5694-F4D5-E64E-624D346554E7}"/>
              </a:ext>
            </a:extLst>
          </p:cNvPr>
          <p:cNvPicPr>
            <a:picLocks noChangeAspect="1"/>
          </p:cNvPicPr>
          <p:nvPr/>
        </p:nvPicPr>
        <p:blipFill>
          <a:blip r:embed="rId3"/>
          <a:stretch>
            <a:fillRect/>
          </a:stretch>
        </p:blipFill>
        <p:spPr>
          <a:xfrm>
            <a:off x="9144000" y="0"/>
            <a:ext cx="5486400" cy="8229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760720" cy="8229600"/>
          </a:xfrm>
          <a:prstGeom prst="rect">
            <a:avLst/>
          </a:prstGeom>
        </p:spPr>
      </p:pic>
      <p:sp>
        <p:nvSpPr>
          <p:cNvPr id="3" name="Text 0"/>
          <p:cNvSpPr/>
          <p:nvPr/>
        </p:nvSpPr>
        <p:spPr>
          <a:xfrm>
            <a:off x="6223635" y="579596"/>
            <a:ext cx="5265896" cy="658178"/>
          </a:xfrm>
          <a:prstGeom prst="rect">
            <a:avLst/>
          </a:prstGeom>
          <a:noFill/>
          <a:ln/>
        </p:spPr>
        <p:txBody>
          <a:bodyPr wrap="none" lIns="0" tIns="0" rIns="0" bIns="0" rtlCol="0" anchor="t"/>
          <a:lstStyle/>
          <a:p>
            <a:pPr marL="0" indent="0" algn="l">
              <a:lnSpc>
                <a:spcPts val="5150"/>
              </a:lnSpc>
              <a:buNone/>
            </a:pPr>
            <a:r>
              <a:rPr lang="en-US" sz="4100" b="1" dirty="0">
                <a:solidFill>
                  <a:srgbClr val="091C53"/>
                </a:solidFill>
                <a:latin typeface="Times New Roman" panose="02020603050405020304" pitchFamily="18" charset="0"/>
                <a:ea typeface="Instrument Sans Semi Bold" pitchFamily="34" charset="-122"/>
                <a:cs typeface="Times New Roman" panose="02020603050405020304" pitchFamily="18" charset="0"/>
              </a:rPr>
              <a:t>Problem Statement</a:t>
            </a:r>
            <a:endParaRPr lang="en-US" sz="4100" b="1" dirty="0">
              <a:latin typeface="Times New Roman" panose="02020603050405020304" pitchFamily="18" charset="0"/>
              <a:cs typeface="Times New Roman" panose="02020603050405020304" pitchFamily="18" charset="0"/>
            </a:endParaRPr>
          </a:p>
        </p:txBody>
      </p:sp>
      <p:sp>
        <p:nvSpPr>
          <p:cNvPr id="4" name="Shape 1"/>
          <p:cNvSpPr/>
          <p:nvPr/>
        </p:nvSpPr>
        <p:spPr>
          <a:xfrm>
            <a:off x="6223635" y="1790581"/>
            <a:ext cx="473869" cy="473869"/>
          </a:xfrm>
          <a:prstGeom prst="roundRect">
            <a:avLst>
              <a:gd name="adj" fmla="val 40006"/>
            </a:avLst>
          </a:prstGeom>
          <a:solidFill>
            <a:srgbClr val="CEE6FD"/>
          </a:solidFill>
          <a:ln/>
        </p:spPr>
      </p:sp>
      <p:sp>
        <p:nvSpPr>
          <p:cNvPr id="5" name="Text 2"/>
          <p:cNvSpPr/>
          <p:nvPr/>
        </p:nvSpPr>
        <p:spPr>
          <a:xfrm>
            <a:off x="6908125" y="1790581"/>
            <a:ext cx="5347097" cy="328970"/>
          </a:xfrm>
          <a:prstGeom prst="rect">
            <a:avLst/>
          </a:prstGeom>
          <a:noFill/>
          <a:ln/>
        </p:spPr>
        <p:txBody>
          <a:bodyPr wrap="none" lIns="0" tIns="0" rIns="0" bIns="0" rtlCol="0" anchor="t"/>
          <a:lstStyle/>
          <a:p>
            <a:pPr marL="0" indent="0" algn="l">
              <a:lnSpc>
                <a:spcPts val="2550"/>
              </a:lnSpc>
              <a:buNone/>
            </a:pPr>
            <a:r>
              <a:rPr lang="en-US" sz="2050" dirty="0">
                <a:solidFill>
                  <a:srgbClr val="1E3063"/>
                </a:solidFill>
                <a:latin typeface="Instrument Sans Semi Bold" pitchFamily="34" charset="0"/>
                <a:ea typeface="Instrument Sans Semi Bold" pitchFamily="34" charset="-122"/>
                <a:cs typeface="Instrument Sans Semi Bold" pitchFamily="34" charset="-120"/>
              </a:rPr>
              <a:t>Challenges in Sign Language Interpretation</a:t>
            </a:r>
            <a:endParaRPr lang="en-US" sz="2050" dirty="0"/>
          </a:p>
        </p:txBody>
      </p:sp>
      <p:sp>
        <p:nvSpPr>
          <p:cNvPr id="6" name="Text 3"/>
          <p:cNvSpPr/>
          <p:nvPr/>
        </p:nvSpPr>
        <p:spPr>
          <a:xfrm>
            <a:off x="6908125" y="2245876"/>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1E3063"/>
                </a:solidFill>
                <a:latin typeface="Instrument Sans Medium" pitchFamily="34" charset="0"/>
                <a:ea typeface="Instrument Sans Medium" pitchFamily="34" charset="-122"/>
                <a:cs typeface="Instrument Sans Medium" pitchFamily="34" charset="-120"/>
              </a:rPr>
              <a:t>Complex hand shapes and rapid movements cause recognition difficulties.</a:t>
            </a:r>
            <a:endParaRPr lang="en-US" sz="1650" dirty="0"/>
          </a:p>
        </p:txBody>
      </p:sp>
      <p:sp>
        <p:nvSpPr>
          <p:cNvPr id="7" name="Shape 4"/>
          <p:cNvSpPr/>
          <p:nvPr/>
        </p:nvSpPr>
        <p:spPr>
          <a:xfrm>
            <a:off x="6223635" y="3367326"/>
            <a:ext cx="473869" cy="473869"/>
          </a:xfrm>
          <a:prstGeom prst="roundRect">
            <a:avLst>
              <a:gd name="adj" fmla="val 40006"/>
            </a:avLst>
          </a:prstGeom>
          <a:solidFill>
            <a:srgbClr val="CEE6FD"/>
          </a:solidFill>
          <a:ln/>
        </p:spPr>
      </p:sp>
      <p:sp>
        <p:nvSpPr>
          <p:cNvPr id="8" name="Text 5"/>
          <p:cNvSpPr/>
          <p:nvPr/>
        </p:nvSpPr>
        <p:spPr>
          <a:xfrm>
            <a:off x="6908125" y="3367326"/>
            <a:ext cx="3108722" cy="328970"/>
          </a:xfrm>
          <a:prstGeom prst="rect">
            <a:avLst/>
          </a:prstGeom>
          <a:noFill/>
          <a:ln/>
        </p:spPr>
        <p:txBody>
          <a:bodyPr wrap="none" lIns="0" tIns="0" rIns="0" bIns="0" rtlCol="0" anchor="t"/>
          <a:lstStyle/>
          <a:p>
            <a:pPr marL="0" indent="0" algn="l">
              <a:lnSpc>
                <a:spcPts val="2550"/>
              </a:lnSpc>
              <a:buNone/>
            </a:pPr>
            <a:r>
              <a:rPr lang="en-US" sz="2050" dirty="0">
                <a:solidFill>
                  <a:srgbClr val="1E3063"/>
                </a:solidFill>
                <a:latin typeface="Instrument Sans Semi Bold" pitchFamily="34" charset="0"/>
                <a:ea typeface="Instrument Sans Semi Bold" pitchFamily="34" charset="-122"/>
                <a:cs typeface="Instrument Sans Semi Bold" pitchFamily="34" charset="-120"/>
              </a:rPr>
              <a:t>Need for Robust Systems</a:t>
            </a:r>
            <a:endParaRPr lang="en-US" sz="2050" dirty="0"/>
          </a:p>
        </p:txBody>
      </p:sp>
      <p:sp>
        <p:nvSpPr>
          <p:cNvPr id="9" name="Text 6"/>
          <p:cNvSpPr/>
          <p:nvPr/>
        </p:nvSpPr>
        <p:spPr>
          <a:xfrm>
            <a:off x="6908125" y="3822621"/>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1E3063"/>
                </a:solidFill>
                <a:latin typeface="Instrument Sans Medium" pitchFamily="34" charset="0"/>
                <a:ea typeface="Instrument Sans Medium" pitchFamily="34" charset="-122"/>
                <a:cs typeface="Instrument Sans Medium" pitchFamily="34" charset="-120"/>
              </a:rPr>
              <a:t>Accurate and efficient models ensure clear communication without latency.</a:t>
            </a:r>
            <a:endParaRPr lang="en-US" sz="1650" dirty="0"/>
          </a:p>
        </p:txBody>
      </p:sp>
      <p:sp>
        <p:nvSpPr>
          <p:cNvPr id="10" name="Shape 7"/>
          <p:cNvSpPr/>
          <p:nvPr/>
        </p:nvSpPr>
        <p:spPr>
          <a:xfrm>
            <a:off x="6223635" y="4944070"/>
            <a:ext cx="473869" cy="473869"/>
          </a:xfrm>
          <a:prstGeom prst="roundRect">
            <a:avLst>
              <a:gd name="adj" fmla="val 40006"/>
            </a:avLst>
          </a:prstGeom>
          <a:solidFill>
            <a:srgbClr val="CEE6FD"/>
          </a:solidFill>
          <a:ln/>
        </p:spPr>
      </p:sp>
      <p:sp>
        <p:nvSpPr>
          <p:cNvPr id="11" name="Text 8"/>
          <p:cNvSpPr/>
          <p:nvPr/>
        </p:nvSpPr>
        <p:spPr>
          <a:xfrm>
            <a:off x="6908125" y="4944070"/>
            <a:ext cx="3911322" cy="328970"/>
          </a:xfrm>
          <a:prstGeom prst="rect">
            <a:avLst/>
          </a:prstGeom>
          <a:noFill/>
          <a:ln/>
        </p:spPr>
        <p:txBody>
          <a:bodyPr wrap="none" lIns="0" tIns="0" rIns="0" bIns="0" rtlCol="0" anchor="t"/>
          <a:lstStyle/>
          <a:p>
            <a:pPr marL="0" indent="0" algn="l">
              <a:lnSpc>
                <a:spcPts val="2550"/>
              </a:lnSpc>
              <a:buNone/>
            </a:pPr>
            <a:r>
              <a:rPr lang="en-US" sz="2050" dirty="0">
                <a:solidFill>
                  <a:srgbClr val="1E3063"/>
                </a:solidFill>
                <a:latin typeface="Instrument Sans Semi Bold" pitchFamily="34" charset="0"/>
                <a:ea typeface="Instrument Sans Semi Bold" pitchFamily="34" charset="-122"/>
                <a:cs typeface="Instrument Sans Semi Bold" pitchFamily="34" charset="-120"/>
              </a:rPr>
              <a:t>Limitations of Existing Methods</a:t>
            </a:r>
            <a:endParaRPr lang="en-US" sz="2050" dirty="0"/>
          </a:p>
        </p:txBody>
      </p:sp>
      <p:sp>
        <p:nvSpPr>
          <p:cNvPr id="12" name="Text 9"/>
          <p:cNvSpPr/>
          <p:nvPr/>
        </p:nvSpPr>
        <p:spPr>
          <a:xfrm>
            <a:off x="6908125" y="5399365"/>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1E3063"/>
                </a:solidFill>
                <a:latin typeface="Instrument Sans Medium" pitchFamily="34" charset="0"/>
                <a:ea typeface="Instrument Sans Medium" pitchFamily="34" charset="-122"/>
                <a:cs typeface="Instrument Sans Medium" pitchFamily="34" charset="-120"/>
              </a:rPr>
              <a:t>Many current solutions rely heavily on neural networks, requiring large resources.</a:t>
            </a:r>
            <a:endParaRPr lang="en-US" sz="1650" dirty="0"/>
          </a:p>
        </p:txBody>
      </p:sp>
      <p:sp>
        <p:nvSpPr>
          <p:cNvPr id="13" name="Shape 10"/>
          <p:cNvSpPr/>
          <p:nvPr/>
        </p:nvSpPr>
        <p:spPr>
          <a:xfrm>
            <a:off x="6223635" y="6520815"/>
            <a:ext cx="473869" cy="473869"/>
          </a:xfrm>
          <a:prstGeom prst="roundRect">
            <a:avLst>
              <a:gd name="adj" fmla="val 40006"/>
            </a:avLst>
          </a:prstGeom>
          <a:solidFill>
            <a:srgbClr val="CEE6FD"/>
          </a:solidFill>
          <a:ln/>
        </p:spPr>
      </p:sp>
      <p:sp>
        <p:nvSpPr>
          <p:cNvPr id="14" name="Text 11"/>
          <p:cNvSpPr/>
          <p:nvPr/>
        </p:nvSpPr>
        <p:spPr>
          <a:xfrm>
            <a:off x="6908125" y="6520815"/>
            <a:ext cx="2865715" cy="328970"/>
          </a:xfrm>
          <a:prstGeom prst="rect">
            <a:avLst/>
          </a:prstGeom>
          <a:noFill/>
          <a:ln/>
        </p:spPr>
        <p:txBody>
          <a:bodyPr wrap="none" lIns="0" tIns="0" rIns="0" bIns="0" rtlCol="0" anchor="t"/>
          <a:lstStyle/>
          <a:p>
            <a:pPr marL="0" indent="0" algn="l">
              <a:lnSpc>
                <a:spcPts val="2550"/>
              </a:lnSpc>
              <a:buNone/>
            </a:pPr>
            <a:r>
              <a:rPr lang="en-US" sz="2050" dirty="0">
                <a:solidFill>
                  <a:srgbClr val="1E3063"/>
                </a:solidFill>
                <a:latin typeface="Instrument Sans Semi Bold" pitchFamily="34" charset="0"/>
                <a:ea typeface="Instrument Sans Semi Bold" pitchFamily="34" charset="-122"/>
                <a:cs typeface="Instrument Sans Semi Bold" pitchFamily="34" charset="-120"/>
              </a:rPr>
              <a:t>Impact on Accessibility</a:t>
            </a:r>
            <a:endParaRPr lang="en-US" sz="2050" dirty="0"/>
          </a:p>
        </p:txBody>
      </p:sp>
      <p:sp>
        <p:nvSpPr>
          <p:cNvPr id="15" name="Text 12"/>
          <p:cNvSpPr/>
          <p:nvPr/>
        </p:nvSpPr>
        <p:spPr>
          <a:xfrm>
            <a:off x="6908125" y="6976110"/>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1E3063"/>
                </a:solidFill>
                <a:latin typeface="Instrument Sans Medium" pitchFamily="34" charset="0"/>
                <a:ea typeface="Instrument Sans Medium" pitchFamily="34" charset="-122"/>
                <a:cs typeface="Instrument Sans Medium" pitchFamily="34" charset="-120"/>
              </a:rPr>
              <a:t>Improving sign recognition expands communication options for the disabled community.</a:t>
            </a:r>
            <a:endParaRPr lang="en-US" sz="1650" dirty="0"/>
          </a:p>
        </p:txBody>
      </p:sp>
      <p:pic>
        <p:nvPicPr>
          <p:cNvPr id="17" name="Picture 16">
            <a:extLst>
              <a:ext uri="{FF2B5EF4-FFF2-40B4-BE49-F238E27FC236}">
                <a16:creationId xmlns:a16="http://schemas.microsoft.com/office/drawing/2014/main" id="{82D2154B-BFF5-E34F-AA31-2F5692398AAD}"/>
              </a:ext>
            </a:extLst>
          </p:cNvPr>
          <p:cNvPicPr>
            <a:picLocks noChangeAspect="1"/>
          </p:cNvPicPr>
          <p:nvPr/>
        </p:nvPicPr>
        <p:blipFill>
          <a:blip r:embed="rId4"/>
          <a:stretch>
            <a:fillRect/>
          </a:stretch>
        </p:blipFill>
        <p:spPr>
          <a:xfrm>
            <a:off x="12451438" y="7404802"/>
            <a:ext cx="2124371" cy="74305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8869680" y="0"/>
            <a:ext cx="5760720" cy="8229600"/>
          </a:xfrm>
          <a:prstGeom prst="rect">
            <a:avLst/>
          </a:prstGeom>
        </p:spPr>
      </p:pic>
      <p:sp>
        <p:nvSpPr>
          <p:cNvPr id="3" name="Text 0"/>
          <p:cNvSpPr/>
          <p:nvPr/>
        </p:nvSpPr>
        <p:spPr>
          <a:xfrm>
            <a:off x="1874183" y="1021243"/>
            <a:ext cx="5670590" cy="708779"/>
          </a:xfrm>
          <a:prstGeom prst="rect">
            <a:avLst/>
          </a:prstGeom>
          <a:noFill/>
          <a:ln/>
        </p:spPr>
        <p:txBody>
          <a:bodyPr wrap="none" lIns="0" tIns="0" rIns="0" bIns="0" rtlCol="0" anchor="t"/>
          <a:lstStyle/>
          <a:p>
            <a:pPr marL="0" indent="0" algn="l">
              <a:lnSpc>
                <a:spcPts val="5550"/>
              </a:lnSpc>
              <a:buNone/>
            </a:pPr>
            <a:r>
              <a:rPr lang="en-US" sz="5400" dirty="0">
                <a:solidFill>
                  <a:srgbClr val="091C53"/>
                </a:solidFill>
                <a:latin typeface="Times New Roman" panose="02020603050405020304" pitchFamily="18" charset="0"/>
                <a:ea typeface="Instrument Sans Semi Bold" pitchFamily="34" charset="-122"/>
                <a:cs typeface="Times New Roman" panose="02020603050405020304" pitchFamily="18" charset="0"/>
              </a:rPr>
              <a:t>Dataset Overview</a:t>
            </a:r>
            <a:endParaRPr lang="en-US" sz="5400" dirty="0">
              <a:latin typeface="Times New Roman" panose="02020603050405020304" pitchFamily="18" charset="0"/>
              <a:cs typeface="Times New Roman" panose="02020603050405020304" pitchFamily="18" charset="0"/>
            </a:endParaRPr>
          </a:p>
        </p:txBody>
      </p:sp>
      <p:sp>
        <p:nvSpPr>
          <p:cNvPr id="4" name="Shape 1"/>
          <p:cNvSpPr/>
          <p:nvPr/>
        </p:nvSpPr>
        <p:spPr>
          <a:xfrm>
            <a:off x="984279" y="2224018"/>
            <a:ext cx="6799563" cy="4858603"/>
          </a:xfrm>
          <a:prstGeom prst="roundRect">
            <a:avLst>
              <a:gd name="adj" fmla="val 8521"/>
            </a:avLst>
          </a:prstGeom>
          <a:solidFill>
            <a:srgbClr val="CEE6FD"/>
          </a:solidFill>
          <a:ln/>
        </p:spPr>
      </p:sp>
      <p:sp>
        <p:nvSpPr>
          <p:cNvPr id="5" name="Text 2"/>
          <p:cNvSpPr/>
          <p:nvPr/>
        </p:nvSpPr>
        <p:spPr>
          <a:xfrm>
            <a:off x="1020604" y="2719864"/>
            <a:ext cx="2835235" cy="354330"/>
          </a:xfrm>
          <a:prstGeom prst="rect">
            <a:avLst/>
          </a:prstGeom>
          <a:noFill/>
          <a:ln/>
        </p:spPr>
        <p:txBody>
          <a:bodyPr wrap="none" lIns="0" tIns="0" rIns="0" bIns="0" rtlCol="0" anchor="t"/>
          <a:lstStyle/>
          <a:p>
            <a:pPr marL="0" indent="0" algn="l">
              <a:lnSpc>
                <a:spcPts val="2750"/>
              </a:lnSpc>
              <a:buNone/>
            </a:pPr>
            <a:endParaRPr lang="en-US" sz="2200" dirty="0"/>
          </a:p>
        </p:txBody>
      </p:sp>
      <p:sp>
        <p:nvSpPr>
          <p:cNvPr id="6" name="Text 3"/>
          <p:cNvSpPr/>
          <p:nvPr/>
        </p:nvSpPr>
        <p:spPr>
          <a:xfrm>
            <a:off x="1874183" y="2623303"/>
            <a:ext cx="5123476" cy="1746408"/>
          </a:xfrm>
          <a:prstGeom prst="rect">
            <a:avLst/>
          </a:prstGeom>
          <a:noFill/>
          <a:ln/>
        </p:spPr>
        <p:txBody>
          <a:bodyPr wrap="square" lIns="0" tIns="0" rIns="0" bIns="0" rtlCol="0" anchor="t"/>
          <a:lstStyle/>
          <a:p>
            <a:pPr algn="just">
              <a:buNone/>
            </a:pPr>
            <a:r>
              <a:rPr lang="en-US" sz="2000" dirty="0">
                <a:latin typeface="Times New Roman" panose="02020603050405020304" pitchFamily="18" charset="0"/>
                <a:cs typeface="Times New Roman" panose="02020603050405020304" pitchFamily="18" charset="0"/>
              </a:rPr>
              <a:t>The dataset contains images of hand gestures used in sign language. Each image represents a letter from A to Z. These images are used to train a machine learning model to recognize different signs.</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Type</a:t>
            </a:r>
            <a:r>
              <a:rPr lang="en-US" sz="2000" dirty="0">
                <a:latin typeface="Times New Roman" panose="02020603050405020304" pitchFamily="18" charset="0"/>
                <a:cs typeface="Times New Roman" panose="02020603050405020304" pitchFamily="18" charset="0"/>
              </a:rPr>
              <a:t>: Image dataset</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Format</a:t>
            </a:r>
            <a:r>
              <a:rPr lang="en-US" sz="2000" dirty="0">
                <a:latin typeface="Times New Roman" panose="02020603050405020304" pitchFamily="18" charset="0"/>
                <a:cs typeface="Times New Roman" panose="02020603050405020304" pitchFamily="18" charset="0"/>
              </a:rPr>
              <a:t>: JPG or PNG files</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Classes</a:t>
            </a:r>
            <a:r>
              <a:rPr lang="en-US" sz="2000" dirty="0">
                <a:latin typeface="Times New Roman" panose="02020603050405020304" pitchFamily="18" charset="0"/>
                <a:cs typeface="Times New Roman" panose="02020603050405020304" pitchFamily="18" charset="0"/>
              </a:rPr>
              <a:t>: 26 (A to Z)</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Image Size</a:t>
            </a:r>
            <a:r>
              <a:rPr lang="en-US" sz="2000" dirty="0">
                <a:latin typeface="Times New Roman" panose="02020603050405020304" pitchFamily="18" charset="0"/>
                <a:cs typeface="Times New Roman" panose="02020603050405020304" pitchFamily="18" charset="0"/>
              </a:rPr>
              <a:t>: All images are resized to the 50x50</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Total Images</a:t>
            </a:r>
            <a:r>
              <a:rPr lang="en-US" sz="2000" dirty="0">
                <a:latin typeface="Times New Roman" panose="02020603050405020304" pitchFamily="18" charset="0"/>
                <a:cs typeface="Times New Roman" panose="02020603050405020304" pitchFamily="18" charset="0"/>
              </a:rPr>
              <a:t>: Varies (usually thousands per class)</a:t>
            </a:r>
          </a:p>
          <a:p>
            <a:pPr algn="just">
              <a:buFont typeface="Arial" panose="020B0604020202020204" pitchFamily="34" charset="0"/>
              <a:buChar char="•"/>
            </a:pPr>
            <a:r>
              <a:rPr lang="en-US" sz="2000" b="1" dirty="0">
                <a:latin typeface="Times New Roman" panose="02020603050405020304" pitchFamily="18" charset="0"/>
                <a:cs typeface="Times New Roman" panose="02020603050405020304" pitchFamily="18" charset="0"/>
              </a:rPr>
              <a:t>Labels</a:t>
            </a:r>
            <a:r>
              <a:rPr lang="en-US" sz="2000" dirty="0">
                <a:latin typeface="Times New Roman" panose="02020603050405020304" pitchFamily="18" charset="0"/>
                <a:cs typeface="Times New Roman" panose="02020603050405020304" pitchFamily="18" charset="0"/>
              </a:rPr>
              <a:t>: Each image is labeled with the letter it represents</a:t>
            </a:r>
          </a:p>
        </p:txBody>
      </p:sp>
      <p:sp>
        <p:nvSpPr>
          <p:cNvPr id="8" name="Text 5"/>
          <p:cNvSpPr/>
          <p:nvPr/>
        </p:nvSpPr>
        <p:spPr>
          <a:xfrm>
            <a:off x="4912281" y="2719864"/>
            <a:ext cx="3211235" cy="708660"/>
          </a:xfrm>
          <a:prstGeom prst="rect">
            <a:avLst/>
          </a:prstGeom>
          <a:noFill/>
          <a:ln/>
        </p:spPr>
        <p:txBody>
          <a:bodyPr wrap="square" lIns="0" tIns="0" rIns="0" bIns="0" rtlCol="0" anchor="t"/>
          <a:lstStyle/>
          <a:p>
            <a:pPr marL="0" indent="0" algn="l">
              <a:lnSpc>
                <a:spcPts val="2750"/>
              </a:lnSpc>
              <a:buNone/>
            </a:pPr>
            <a:endParaRPr lang="en-US" sz="2200" dirty="0"/>
          </a:p>
        </p:txBody>
      </p:sp>
      <p:sp>
        <p:nvSpPr>
          <p:cNvPr id="9" name="Text 6"/>
          <p:cNvSpPr/>
          <p:nvPr/>
        </p:nvSpPr>
        <p:spPr>
          <a:xfrm>
            <a:off x="4912281" y="3564612"/>
            <a:ext cx="3211235" cy="1088708"/>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11" name="Text 8"/>
          <p:cNvSpPr/>
          <p:nvPr/>
        </p:nvSpPr>
        <p:spPr>
          <a:xfrm>
            <a:off x="1020604" y="5342334"/>
            <a:ext cx="2835235" cy="354330"/>
          </a:xfrm>
          <a:prstGeom prst="rect">
            <a:avLst/>
          </a:prstGeom>
          <a:noFill/>
          <a:ln/>
        </p:spPr>
        <p:txBody>
          <a:bodyPr wrap="none" lIns="0" tIns="0" rIns="0" bIns="0" rtlCol="0" anchor="t"/>
          <a:lstStyle/>
          <a:p>
            <a:pPr marL="0" indent="0" algn="l">
              <a:lnSpc>
                <a:spcPts val="2750"/>
              </a:lnSpc>
              <a:buNone/>
            </a:pPr>
            <a:endParaRPr lang="en-US" sz="2200" dirty="0"/>
          </a:p>
        </p:txBody>
      </p:sp>
      <p:sp>
        <p:nvSpPr>
          <p:cNvPr id="12" name="Text 9"/>
          <p:cNvSpPr/>
          <p:nvPr/>
        </p:nvSpPr>
        <p:spPr>
          <a:xfrm>
            <a:off x="1020604" y="5832753"/>
            <a:ext cx="7102793" cy="725805"/>
          </a:xfrm>
          <a:prstGeom prst="rect">
            <a:avLst/>
          </a:prstGeom>
          <a:noFill/>
          <a:ln/>
        </p:spPr>
        <p:txBody>
          <a:bodyPr wrap="square" lIns="0" tIns="0" rIns="0" bIns="0" rtlCol="0" anchor="t"/>
          <a:lstStyle/>
          <a:p>
            <a:pPr marL="0" indent="0" algn="l">
              <a:lnSpc>
                <a:spcPts val="2850"/>
              </a:lnSpc>
              <a:buNone/>
            </a:pP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13" name="AutoShape 4">
            <a:extLst>
              <a:ext uri="{FF2B5EF4-FFF2-40B4-BE49-F238E27FC236}">
                <a16:creationId xmlns:a16="http://schemas.microsoft.com/office/drawing/2014/main" id="{72928045-A80F-0434-E878-73CB78A35FEC}"/>
              </a:ext>
            </a:extLst>
          </p:cNvPr>
          <p:cNvSpPr>
            <a:spLocks noChangeAspect="1" noChangeArrowheads="1"/>
          </p:cNvSpPr>
          <p:nvPr/>
        </p:nvSpPr>
        <p:spPr bwMode="auto">
          <a:xfrm>
            <a:off x="7162800" y="396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6" name="Picture 15">
            <a:extLst>
              <a:ext uri="{FF2B5EF4-FFF2-40B4-BE49-F238E27FC236}">
                <a16:creationId xmlns:a16="http://schemas.microsoft.com/office/drawing/2014/main" id="{C06F5019-9130-0505-3A23-6CA79542F580}"/>
              </a:ext>
            </a:extLst>
          </p:cNvPr>
          <p:cNvPicPr>
            <a:picLocks noChangeAspect="1"/>
          </p:cNvPicPr>
          <p:nvPr/>
        </p:nvPicPr>
        <p:blipFill>
          <a:blip r:embed="rId3"/>
          <a:stretch>
            <a:fillRect/>
          </a:stretch>
        </p:blipFill>
        <p:spPr>
          <a:xfrm>
            <a:off x="12408154" y="7486546"/>
            <a:ext cx="2124371" cy="743054"/>
          </a:xfrm>
          <a:prstGeom prst="rect">
            <a:avLst/>
          </a:prstGeom>
        </p:spPr>
      </p:pic>
      <p:sp>
        <p:nvSpPr>
          <p:cNvPr id="18" name="TextBox 17">
            <a:extLst>
              <a:ext uri="{FF2B5EF4-FFF2-40B4-BE49-F238E27FC236}">
                <a16:creationId xmlns:a16="http://schemas.microsoft.com/office/drawing/2014/main" id="{645DC6FF-E4D3-9247-E7D6-B6DC5C111D98}"/>
              </a:ext>
            </a:extLst>
          </p:cNvPr>
          <p:cNvSpPr txBox="1"/>
          <p:nvPr/>
        </p:nvSpPr>
        <p:spPr>
          <a:xfrm>
            <a:off x="709683" y="914991"/>
            <a:ext cx="7315200" cy="5816977"/>
          </a:xfrm>
          <a:prstGeom prst="rect">
            <a:avLst/>
          </a:prstGeom>
          <a:noFill/>
        </p:spPr>
        <p:txBody>
          <a:bodyPr wrap="square">
            <a:spAutoFit/>
          </a:bodyPr>
          <a:lstStyle/>
          <a:p>
            <a:pPr algn="ctr"/>
            <a:r>
              <a:rPr lang="en-IN" sz="4000" dirty="0">
                <a:latin typeface="Times New Roman" panose="02020603050405020304" pitchFamily="18" charset="0"/>
                <a:cs typeface="Times New Roman" panose="02020603050405020304" pitchFamily="18" charset="0"/>
              </a:rPr>
              <a:t>LIBRARIES USED:</a:t>
            </a:r>
          </a:p>
          <a:p>
            <a:endParaRPr lang="en-IN" sz="40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TensorFlow/</a:t>
            </a:r>
            <a:r>
              <a:rPr lang="en-IN" sz="2400" b="1" dirty="0" err="1">
                <a:latin typeface="Times New Roman" panose="02020603050405020304" pitchFamily="18" charset="0"/>
                <a:cs typeface="Times New Roman" panose="02020603050405020304" pitchFamily="18" charset="0"/>
              </a:rPr>
              <a:t>Keras</a:t>
            </a:r>
            <a:r>
              <a:rPr lang="en-IN" sz="2400" b="1" dirty="0">
                <a:latin typeface="Times New Roman" panose="02020603050405020304" pitchFamily="18" charset="0"/>
                <a:cs typeface="Times New Roman" panose="02020603050405020304" pitchFamily="18" charset="0"/>
              </a:rPr>
              <a:t> </a:t>
            </a:r>
            <a:r>
              <a:rPr lang="en-IN" sz="2400" dirty="0">
                <a:latin typeface="Times New Roman" panose="02020603050405020304" pitchFamily="18" charset="0"/>
                <a:cs typeface="Times New Roman" panose="02020603050405020304" pitchFamily="18" charset="0"/>
              </a:rPr>
              <a:t>- for building and training the model.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NumPy</a:t>
            </a:r>
            <a:r>
              <a:rPr lang="en-IN" sz="2400" dirty="0">
                <a:latin typeface="Times New Roman" panose="02020603050405020304" pitchFamily="18" charset="0"/>
                <a:cs typeface="Times New Roman" panose="02020603050405020304" pitchFamily="18" charset="0"/>
              </a:rPr>
              <a:t> - for numerical operations and handling arrays.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Pandas </a:t>
            </a:r>
            <a:r>
              <a:rPr lang="en-IN" sz="2400" dirty="0">
                <a:latin typeface="Times New Roman" panose="02020603050405020304" pitchFamily="18" charset="0"/>
                <a:cs typeface="Times New Roman" panose="02020603050405020304" pitchFamily="18" charset="0"/>
              </a:rPr>
              <a:t>- for data manipulation and handling datasets.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Matplotlib</a:t>
            </a:r>
            <a:r>
              <a:rPr lang="en-IN" sz="2400" dirty="0">
                <a:latin typeface="Times New Roman" panose="02020603050405020304" pitchFamily="18" charset="0"/>
                <a:cs typeface="Times New Roman" panose="02020603050405020304" pitchFamily="18" charset="0"/>
              </a:rPr>
              <a:t> - for data visualization and plotting graphs.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Seaborn</a:t>
            </a:r>
            <a:r>
              <a:rPr lang="en-IN" sz="2400" dirty="0">
                <a:latin typeface="Times New Roman" panose="02020603050405020304" pitchFamily="18" charset="0"/>
                <a:cs typeface="Times New Roman" panose="02020603050405020304" pitchFamily="18" charset="0"/>
              </a:rPr>
              <a:t> - for advanced data visualization, especially confusion matrix heatmaps.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scikit-learn</a:t>
            </a:r>
            <a:r>
              <a:rPr lang="en-IN" sz="2400" dirty="0">
                <a:latin typeface="Times New Roman" panose="02020603050405020304" pitchFamily="18" charset="0"/>
                <a:cs typeface="Times New Roman" panose="02020603050405020304" pitchFamily="18" charset="0"/>
              </a:rPr>
              <a:t> - for evaluating the model with metrics like confusion matrix, accuracy, and other statistical measures. </a:t>
            </a:r>
          </a:p>
          <a:p>
            <a:pPr marL="342900" indent="-342900">
              <a:buFont typeface="Wingdings" panose="05000000000000000000" pitchFamily="2" charset="2"/>
              <a:buChar char="§"/>
            </a:pPr>
            <a:r>
              <a:rPr lang="en-IN" sz="2400" b="1" dirty="0">
                <a:latin typeface="Times New Roman" panose="02020603050405020304" pitchFamily="18" charset="0"/>
                <a:cs typeface="Times New Roman" panose="02020603050405020304" pitchFamily="18" charset="0"/>
              </a:rPr>
              <a:t>OpenCV</a:t>
            </a:r>
            <a:r>
              <a:rPr lang="en-IN" sz="2400" dirty="0">
                <a:latin typeface="Times New Roman" panose="02020603050405020304" pitchFamily="18" charset="0"/>
                <a:cs typeface="Times New Roman" panose="02020603050405020304" pitchFamily="18" charset="0"/>
              </a:rPr>
              <a:t> - for image processing (if you're using video or images for sign language gesture recognition</a:t>
            </a:r>
            <a:r>
              <a:rPr lang="en-IN" sz="2000" dirty="0">
                <a:latin typeface="Times New Roman" panose="02020603050405020304" pitchFamily="18" charset="0"/>
                <a:cs typeface="Times New Roman" panose="02020603050405020304" pitchFamily="18" charset="0"/>
              </a:rPr>
              <a:t>).</a:t>
            </a:r>
          </a:p>
        </p:txBody>
      </p:sp>
      <p:pic>
        <p:nvPicPr>
          <p:cNvPr id="1030" name="Picture 6" descr="Python libraries for machine learning 2022 - Analytics Drift">
            <a:extLst>
              <a:ext uri="{FF2B5EF4-FFF2-40B4-BE49-F238E27FC236}">
                <a16:creationId xmlns:a16="http://schemas.microsoft.com/office/drawing/2014/main" id="{86665C15-5CBC-1E89-309C-76F11291B7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3342" y="1571742"/>
            <a:ext cx="6309183" cy="5390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760720" cy="8229600"/>
          </a:xfrm>
          <a:prstGeom prst="rect">
            <a:avLst/>
          </a:prstGeom>
        </p:spPr>
      </p:pic>
      <p:sp>
        <p:nvSpPr>
          <p:cNvPr id="3" name="Text 0"/>
          <p:cNvSpPr/>
          <p:nvPr/>
        </p:nvSpPr>
        <p:spPr>
          <a:xfrm>
            <a:off x="6255306" y="778669"/>
            <a:ext cx="6615113" cy="686514"/>
          </a:xfrm>
          <a:prstGeom prst="rect">
            <a:avLst/>
          </a:prstGeom>
          <a:noFill/>
          <a:ln/>
        </p:spPr>
        <p:txBody>
          <a:bodyPr wrap="none" lIns="0" tIns="0" rIns="0" bIns="0" rtlCol="0" anchor="t"/>
          <a:lstStyle/>
          <a:p>
            <a:pPr marL="0" indent="0" algn="l">
              <a:lnSpc>
                <a:spcPts val="5400"/>
              </a:lnSpc>
              <a:buNone/>
            </a:pPr>
            <a:r>
              <a:rPr lang="en-US" sz="4300" b="1" dirty="0">
                <a:solidFill>
                  <a:srgbClr val="091C53"/>
                </a:solidFill>
                <a:latin typeface="Times New Roman" panose="02020603050405020304" pitchFamily="18" charset="0"/>
                <a:ea typeface="Instrument Sans Semi Bold" pitchFamily="34" charset="-122"/>
                <a:cs typeface="Times New Roman" panose="02020603050405020304" pitchFamily="18" charset="0"/>
              </a:rPr>
              <a:t>Machine Learning Models</a:t>
            </a:r>
            <a:endParaRPr lang="en-US" sz="4300" b="1" dirty="0">
              <a:latin typeface="Times New Roman" panose="02020603050405020304" pitchFamily="18" charset="0"/>
              <a:cs typeface="Times New Roman" panose="02020603050405020304" pitchFamily="18" charset="0"/>
            </a:endParaRPr>
          </a:p>
        </p:txBody>
      </p:sp>
      <p:sp>
        <p:nvSpPr>
          <p:cNvPr id="4" name="Shape 1"/>
          <p:cNvSpPr/>
          <p:nvPr/>
        </p:nvSpPr>
        <p:spPr>
          <a:xfrm>
            <a:off x="6255306" y="2281164"/>
            <a:ext cx="494228" cy="494228"/>
          </a:xfrm>
          <a:prstGeom prst="roundRect">
            <a:avLst>
              <a:gd name="adj" fmla="val 40009"/>
            </a:avLst>
          </a:prstGeom>
          <a:solidFill>
            <a:srgbClr val="CEE6FD"/>
          </a:solidFill>
          <a:ln/>
        </p:spPr>
      </p:sp>
      <p:sp>
        <p:nvSpPr>
          <p:cNvPr id="5" name="Text 2"/>
          <p:cNvSpPr/>
          <p:nvPr/>
        </p:nvSpPr>
        <p:spPr>
          <a:xfrm>
            <a:off x="6337597" y="2400565"/>
            <a:ext cx="329446" cy="411837"/>
          </a:xfrm>
          <a:prstGeom prst="rect">
            <a:avLst/>
          </a:prstGeom>
          <a:noFill/>
          <a:ln/>
        </p:spPr>
        <p:txBody>
          <a:bodyPr wrap="none" lIns="0" tIns="0" rIns="0" bIns="0" rtlCol="0" anchor="t"/>
          <a:lstStyle/>
          <a:p>
            <a:pPr marL="0" indent="0" algn="ctr">
              <a:lnSpc>
                <a:spcPts val="2550"/>
              </a:lnSpc>
              <a:buNone/>
            </a:pPr>
            <a:r>
              <a:rPr lang="en-US" sz="2550" dirty="0">
                <a:solidFill>
                  <a:srgbClr val="1E3063"/>
                </a:solidFill>
                <a:latin typeface="Instrument Sans Semi Bold" pitchFamily="34" charset="0"/>
                <a:ea typeface="Instrument Sans Semi Bold" pitchFamily="34" charset="-122"/>
                <a:cs typeface="Instrument Sans Semi Bold" pitchFamily="34" charset="-120"/>
              </a:rPr>
              <a:t>1</a:t>
            </a:r>
            <a:endParaRPr lang="en-US" sz="2550" dirty="0"/>
          </a:p>
        </p:txBody>
      </p:sp>
      <p:sp>
        <p:nvSpPr>
          <p:cNvPr id="6" name="Text 3"/>
          <p:cNvSpPr/>
          <p:nvPr/>
        </p:nvSpPr>
        <p:spPr>
          <a:xfrm>
            <a:off x="6969204" y="2311783"/>
            <a:ext cx="2746296" cy="343257"/>
          </a:xfrm>
          <a:prstGeom prst="rect">
            <a:avLst/>
          </a:prstGeom>
          <a:noFill/>
          <a:ln/>
        </p:spPr>
        <p:txBody>
          <a:bodyPr wrap="none" lIns="0" tIns="0" rIns="0" bIns="0" rtlCol="0" anchor="t"/>
          <a:lstStyle/>
          <a:p>
            <a:pPr marL="0" indent="0" algn="l">
              <a:lnSpc>
                <a:spcPts val="2700"/>
              </a:lnSpc>
              <a:buNone/>
            </a:pPr>
            <a:r>
              <a:rPr lang="en-US" sz="2150" dirty="0">
                <a:solidFill>
                  <a:srgbClr val="1E3063"/>
                </a:solidFill>
                <a:latin typeface="Instrument Sans Semi Bold" pitchFamily="34" charset="0"/>
                <a:ea typeface="Instrument Sans Semi Bold" pitchFamily="34" charset="-122"/>
                <a:cs typeface="Instrument Sans Semi Bold" pitchFamily="34" charset="-120"/>
              </a:rPr>
              <a:t>Algorithms</a:t>
            </a:r>
            <a:endParaRPr lang="en-US" sz="2150" dirty="0"/>
          </a:p>
        </p:txBody>
      </p:sp>
      <p:sp>
        <p:nvSpPr>
          <p:cNvPr id="7" name="Text 4"/>
          <p:cNvSpPr/>
          <p:nvPr/>
        </p:nvSpPr>
        <p:spPr>
          <a:xfrm>
            <a:off x="6969204" y="2832722"/>
            <a:ext cx="6892290" cy="702945"/>
          </a:xfrm>
          <a:prstGeom prst="rect">
            <a:avLst/>
          </a:prstGeom>
          <a:noFill/>
          <a:ln/>
        </p:spPr>
        <p:txBody>
          <a:bodyPr wrap="square" lIns="0" tIns="0" rIns="0" bIns="0" rtlCol="0" anchor="t"/>
          <a:lstStyle/>
          <a:p>
            <a:pPr marL="0" indent="0" algn="l">
              <a:lnSpc>
                <a:spcPts val="2750"/>
              </a:lnSpc>
              <a:buNone/>
            </a:pPr>
            <a:r>
              <a:rPr lang="en-US" sz="1700" dirty="0">
                <a:solidFill>
                  <a:srgbClr val="1E3063"/>
                </a:solidFill>
                <a:latin typeface="Instrument Sans Medium" pitchFamily="34" charset="0"/>
                <a:ea typeface="Instrument Sans Medium" pitchFamily="34" charset="-122"/>
                <a:cs typeface="Instrument Sans Medium" pitchFamily="34" charset="-120"/>
              </a:rPr>
              <a:t> Use CNN for hand gesture patterns </a:t>
            </a:r>
            <a:endParaRPr lang="en-US" sz="1700" dirty="0"/>
          </a:p>
        </p:txBody>
      </p:sp>
      <p:sp>
        <p:nvSpPr>
          <p:cNvPr id="8" name="Shape 5"/>
          <p:cNvSpPr/>
          <p:nvPr/>
        </p:nvSpPr>
        <p:spPr>
          <a:xfrm>
            <a:off x="6255306" y="3686413"/>
            <a:ext cx="494228" cy="494228"/>
          </a:xfrm>
          <a:prstGeom prst="roundRect">
            <a:avLst>
              <a:gd name="adj" fmla="val 40009"/>
            </a:avLst>
          </a:prstGeom>
          <a:solidFill>
            <a:srgbClr val="CEE6FD"/>
          </a:solidFill>
          <a:ln/>
        </p:spPr>
        <p:txBody>
          <a:bodyPr/>
          <a:lstStyle/>
          <a:p>
            <a:endParaRPr lang="en-IN" dirty="0"/>
          </a:p>
        </p:txBody>
      </p:sp>
      <p:sp>
        <p:nvSpPr>
          <p:cNvPr id="9" name="Text 6"/>
          <p:cNvSpPr/>
          <p:nvPr/>
        </p:nvSpPr>
        <p:spPr>
          <a:xfrm>
            <a:off x="6337637" y="3727549"/>
            <a:ext cx="329446" cy="411837"/>
          </a:xfrm>
          <a:prstGeom prst="rect">
            <a:avLst/>
          </a:prstGeom>
          <a:noFill/>
          <a:ln/>
        </p:spPr>
        <p:txBody>
          <a:bodyPr wrap="none" lIns="0" tIns="0" rIns="0" bIns="0" rtlCol="0" anchor="t"/>
          <a:lstStyle/>
          <a:p>
            <a:pPr marL="0" indent="0" algn="ctr">
              <a:lnSpc>
                <a:spcPts val="2550"/>
              </a:lnSpc>
              <a:buNone/>
            </a:pPr>
            <a:r>
              <a:rPr lang="en-US" sz="2550" dirty="0">
                <a:solidFill>
                  <a:srgbClr val="1E3063"/>
                </a:solidFill>
                <a:latin typeface="Instrument Sans Semi Bold" pitchFamily="34" charset="0"/>
                <a:ea typeface="Instrument Sans Semi Bold" pitchFamily="34" charset="-122"/>
                <a:cs typeface="Instrument Sans Semi Bold" pitchFamily="34" charset="-120"/>
              </a:rPr>
              <a:t>2</a:t>
            </a:r>
            <a:endParaRPr lang="en-US" sz="2550" dirty="0"/>
          </a:p>
        </p:txBody>
      </p:sp>
      <p:sp>
        <p:nvSpPr>
          <p:cNvPr id="10" name="Text 7"/>
          <p:cNvSpPr/>
          <p:nvPr/>
        </p:nvSpPr>
        <p:spPr>
          <a:xfrm>
            <a:off x="6969204" y="3686413"/>
            <a:ext cx="2746296" cy="343257"/>
          </a:xfrm>
          <a:prstGeom prst="rect">
            <a:avLst/>
          </a:prstGeom>
          <a:noFill/>
          <a:ln/>
        </p:spPr>
        <p:txBody>
          <a:bodyPr wrap="none" lIns="0" tIns="0" rIns="0" bIns="0" rtlCol="0" anchor="t"/>
          <a:lstStyle/>
          <a:p>
            <a:pPr marL="0" indent="0" algn="l">
              <a:lnSpc>
                <a:spcPts val="2700"/>
              </a:lnSpc>
              <a:buNone/>
            </a:pPr>
            <a:r>
              <a:rPr lang="en-US" sz="2150" dirty="0">
                <a:solidFill>
                  <a:srgbClr val="1E3063"/>
                </a:solidFill>
                <a:latin typeface="Instrument Sans Semi Bold" pitchFamily="34" charset="0"/>
                <a:ea typeface="Instrument Sans Semi Bold" pitchFamily="34" charset="-122"/>
                <a:cs typeface="Instrument Sans Semi Bold" pitchFamily="34" charset="-120"/>
              </a:rPr>
              <a:t>Training</a:t>
            </a:r>
            <a:endParaRPr lang="en-US" sz="2150" dirty="0"/>
          </a:p>
        </p:txBody>
      </p:sp>
      <p:sp>
        <p:nvSpPr>
          <p:cNvPr id="11" name="Text 8"/>
          <p:cNvSpPr/>
          <p:nvPr/>
        </p:nvSpPr>
        <p:spPr>
          <a:xfrm>
            <a:off x="7064739" y="4200103"/>
            <a:ext cx="6892290" cy="702945"/>
          </a:xfrm>
          <a:prstGeom prst="rect">
            <a:avLst/>
          </a:prstGeom>
          <a:noFill/>
          <a:ln/>
        </p:spPr>
        <p:txBody>
          <a:bodyPr wrap="square" lIns="0" tIns="0" rIns="0" bIns="0" rtlCol="0" anchor="t"/>
          <a:lstStyle/>
          <a:p>
            <a:pPr marL="0" indent="0" algn="l">
              <a:lnSpc>
                <a:spcPts val="2750"/>
              </a:lnSpc>
              <a:buNone/>
            </a:pPr>
            <a:r>
              <a:rPr lang="en-US" sz="1700" dirty="0">
                <a:solidFill>
                  <a:srgbClr val="1E3063"/>
                </a:solidFill>
                <a:latin typeface="Instrument Sans Medium" pitchFamily="34" charset="0"/>
                <a:ea typeface="Instrument Sans Medium" pitchFamily="34" charset="-122"/>
                <a:cs typeface="Instrument Sans Medium" pitchFamily="34" charset="-120"/>
              </a:rPr>
              <a:t>Used proper validation techniques to prevent overfitting and ensure generalization.</a:t>
            </a:r>
            <a:endParaRPr lang="en-US" sz="1700" dirty="0"/>
          </a:p>
        </p:txBody>
      </p:sp>
      <p:sp>
        <p:nvSpPr>
          <p:cNvPr id="12" name="Shape 9"/>
          <p:cNvSpPr/>
          <p:nvPr/>
        </p:nvSpPr>
        <p:spPr>
          <a:xfrm>
            <a:off x="6255306" y="5331143"/>
            <a:ext cx="494228" cy="494228"/>
          </a:xfrm>
          <a:prstGeom prst="roundRect">
            <a:avLst>
              <a:gd name="adj" fmla="val 40009"/>
            </a:avLst>
          </a:prstGeom>
          <a:solidFill>
            <a:srgbClr val="CEE6FD"/>
          </a:solidFill>
          <a:ln/>
        </p:spPr>
      </p:sp>
      <p:sp>
        <p:nvSpPr>
          <p:cNvPr id="13" name="Text 10"/>
          <p:cNvSpPr/>
          <p:nvPr/>
        </p:nvSpPr>
        <p:spPr>
          <a:xfrm>
            <a:off x="6337637" y="5372279"/>
            <a:ext cx="329446" cy="411837"/>
          </a:xfrm>
          <a:prstGeom prst="rect">
            <a:avLst/>
          </a:prstGeom>
          <a:noFill/>
          <a:ln/>
        </p:spPr>
        <p:txBody>
          <a:bodyPr wrap="none" lIns="0" tIns="0" rIns="0" bIns="0" rtlCol="0" anchor="t"/>
          <a:lstStyle/>
          <a:p>
            <a:pPr marL="0" indent="0" algn="ctr">
              <a:lnSpc>
                <a:spcPts val="2550"/>
              </a:lnSpc>
              <a:buNone/>
            </a:pPr>
            <a:r>
              <a:rPr lang="en-US" sz="2550" dirty="0">
                <a:solidFill>
                  <a:srgbClr val="1E3063"/>
                </a:solidFill>
                <a:latin typeface="Instrument Sans Semi Bold" pitchFamily="34" charset="0"/>
                <a:ea typeface="Instrument Sans Semi Bold" pitchFamily="34" charset="-122"/>
                <a:cs typeface="Instrument Sans Semi Bold" pitchFamily="34" charset="-120"/>
              </a:rPr>
              <a:t>3</a:t>
            </a:r>
            <a:endParaRPr lang="en-US" sz="2550" dirty="0"/>
          </a:p>
        </p:txBody>
      </p:sp>
      <p:sp>
        <p:nvSpPr>
          <p:cNvPr id="14" name="Text 11"/>
          <p:cNvSpPr/>
          <p:nvPr/>
        </p:nvSpPr>
        <p:spPr>
          <a:xfrm>
            <a:off x="6969204" y="5331143"/>
            <a:ext cx="2746296" cy="343257"/>
          </a:xfrm>
          <a:prstGeom prst="rect">
            <a:avLst/>
          </a:prstGeom>
          <a:noFill/>
          <a:ln/>
        </p:spPr>
        <p:txBody>
          <a:bodyPr wrap="none" lIns="0" tIns="0" rIns="0" bIns="0" rtlCol="0" anchor="t"/>
          <a:lstStyle/>
          <a:p>
            <a:pPr marL="0" indent="0" algn="l">
              <a:lnSpc>
                <a:spcPts val="2700"/>
              </a:lnSpc>
              <a:buNone/>
            </a:pPr>
            <a:r>
              <a:rPr lang="en-US" sz="2150" dirty="0">
                <a:solidFill>
                  <a:srgbClr val="1E3063"/>
                </a:solidFill>
                <a:latin typeface="Instrument Sans Semi Bold" pitchFamily="34" charset="0"/>
                <a:ea typeface="Instrument Sans Semi Bold" pitchFamily="34" charset="-122"/>
                <a:cs typeface="Instrument Sans Semi Bold" pitchFamily="34" charset="-120"/>
              </a:rPr>
              <a:t>Performance Metrics</a:t>
            </a:r>
            <a:endParaRPr lang="en-US" sz="2150" dirty="0"/>
          </a:p>
        </p:txBody>
      </p:sp>
      <p:sp>
        <p:nvSpPr>
          <p:cNvPr id="15" name="Text 12"/>
          <p:cNvSpPr/>
          <p:nvPr/>
        </p:nvSpPr>
        <p:spPr>
          <a:xfrm>
            <a:off x="6969204" y="5806202"/>
            <a:ext cx="6892290" cy="351472"/>
          </a:xfrm>
          <a:prstGeom prst="rect">
            <a:avLst/>
          </a:prstGeom>
          <a:noFill/>
          <a:ln/>
        </p:spPr>
        <p:txBody>
          <a:bodyPr wrap="none" lIns="0" tIns="0" rIns="0" bIns="0" rtlCol="0" anchor="t"/>
          <a:lstStyle/>
          <a:p>
            <a:pPr marL="0" indent="0" algn="l">
              <a:lnSpc>
                <a:spcPts val="2750"/>
              </a:lnSpc>
              <a:buNone/>
            </a:pPr>
            <a:r>
              <a:rPr lang="en-US" sz="1700" dirty="0">
                <a:solidFill>
                  <a:srgbClr val="1E3063"/>
                </a:solidFill>
                <a:latin typeface="Instrument Sans Medium" pitchFamily="34" charset="0"/>
                <a:ea typeface="Instrument Sans Medium" pitchFamily="34" charset="-122"/>
                <a:cs typeface="Instrument Sans Medium" pitchFamily="34" charset="-120"/>
              </a:rPr>
              <a:t>Evaluated accuracy, precision, and recall for model effectiveness.</a:t>
            </a:r>
            <a:endParaRPr lang="en-US" sz="1700" dirty="0"/>
          </a:p>
        </p:txBody>
      </p:sp>
      <p:sp>
        <p:nvSpPr>
          <p:cNvPr id="17" name="Text 14"/>
          <p:cNvSpPr/>
          <p:nvPr/>
        </p:nvSpPr>
        <p:spPr>
          <a:xfrm>
            <a:off x="6337637" y="6665535"/>
            <a:ext cx="329446" cy="411837"/>
          </a:xfrm>
          <a:prstGeom prst="rect">
            <a:avLst/>
          </a:prstGeom>
          <a:noFill/>
          <a:ln/>
        </p:spPr>
        <p:txBody>
          <a:bodyPr wrap="none" lIns="0" tIns="0" rIns="0" bIns="0" rtlCol="0" anchor="t"/>
          <a:lstStyle/>
          <a:p>
            <a:pPr marL="0" indent="0" algn="ctr">
              <a:lnSpc>
                <a:spcPts val="2550"/>
              </a:lnSpc>
              <a:buNone/>
            </a:pPr>
            <a:endParaRPr lang="en-US" sz="2550" dirty="0"/>
          </a:p>
        </p:txBody>
      </p:sp>
      <p:sp>
        <p:nvSpPr>
          <p:cNvPr id="18" name="Text 15"/>
          <p:cNvSpPr/>
          <p:nvPr/>
        </p:nvSpPr>
        <p:spPr>
          <a:xfrm>
            <a:off x="6969204" y="6624399"/>
            <a:ext cx="2746296" cy="343257"/>
          </a:xfrm>
          <a:prstGeom prst="rect">
            <a:avLst/>
          </a:prstGeom>
          <a:noFill/>
          <a:ln/>
        </p:spPr>
        <p:txBody>
          <a:bodyPr wrap="none" lIns="0" tIns="0" rIns="0" bIns="0" rtlCol="0" anchor="t"/>
          <a:lstStyle/>
          <a:p>
            <a:pPr marL="0" indent="0" algn="l">
              <a:lnSpc>
                <a:spcPts val="2700"/>
              </a:lnSpc>
              <a:buNone/>
            </a:pPr>
            <a:endParaRPr lang="en-US" sz="2150" dirty="0"/>
          </a:p>
        </p:txBody>
      </p:sp>
      <p:sp>
        <p:nvSpPr>
          <p:cNvPr id="19" name="Text 16"/>
          <p:cNvSpPr/>
          <p:nvPr/>
        </p:nvSpPr>
        <p:spPr>
          <a:xfrm>
            <a:off x="6969204" y="7099459"/>
            <a:ext cx="6892290" cy="351472"/>
          </a:xfrm>
          <a:prstGeom prst="rect">
            <a:avLst/>
          </a:prstGeom>
          <a:noFill/>
          <a:ln/>
        </p:spPr>
        <p:txBody>
          <a:bodyPr wrap="none" lIns="0" tIns="0" rIns="0" bIns="0" rtlCol="0" anchor="t"/>
          <a:lstStyle/>
          <a:p>
            <a:pPr marL="0" indent="0" algn="l">
              <a:lnSpc>
                <a:spcPts val="2750"/>
              </a:lnSpc>
              <a:buNone/>
            </a:pPr>
            <a:endParaRPr lang="en-US" sz="1700" dirty="0"/>
          </a:p>
        </p:txBody>
      </p:sp>
      <p:pic>
        <p:nvPicPr>
          <p:cNvPr id="20" name="Picture 19">
            <a:extLst>
              <a:ext uri="{FF2B5EF4-FFF2-40B4-BE49-F238E27FC236}">
                <a16:creationId xmlns:a16="http://schemas.microsoft.com/office/drawing/2014/main" id="{370F4DC1-D973-EA65-4EE6-E5138D677E08}"/>
              </a:ext>
            </a:extLst>
          </p:cNvPr>
          <p:cNvPicPr>
            <a:picLocks noChangeAspect="1"/>
          </p:cNvPicPr>
          <p:nvPr/>
        </p:nvPicPr>
        <p:blipFill>
          <a:blip r:embed="rId4"/>
          <a:stretch>
            <a:fillRect/>
          </a:stretch>
        </p:blipFill>
        <p:spPr>
          <a:xfrm>
            <a:off x="12408154" y="7486546"/>
            <a:ext cx="2124371" cy="7430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760720" cy="8229600"/>
          </a:xfrm>
          <a:prstGeom prst="rect">
            <a:avLst/>
          </a:prstGeom>
        </p:spPr>
      </p:pic>
      <p:sp>
        <p:nvSpPr>
          <p:cNvPr id="3" name="Text 0"/>
          <p:cNvSpPr/>
          <p:nvPr/>
        </p:nvSpPr>
        <p:spPr>
          <a:xfrm>
            <a:off x="6280190" y="1506617"/>
            <a:ext cx="5670590" cy="708779"/>
          </a:xfrm>
          <a:prstGeom prst="rect">
            <a:avLst/>
          </a:prstGeom>
          <a:noFill/>
          <a:ln/>
        </p:spPr>
        <p:txBody>
          <a:bodyPr wrap="none" lIns="0" tIns="0" rIns="0" bIns="0" rtlCol="0" anchor="t"/>
          <a:lstStyle/>
          <a:p>
            <a:pPr marL="0" indent="0" algn="l">
              <a:lnSpc>
                <a:spcPts val="5550"/>
              </a:lnSpc>
              <a:buNone/>
            </a:pPr>
            <a:r>
              <a:rPr lang="en-US" sz="4800" b="1" dirty="0">
                <a:solidFill>
                  <a:srgbClr val="091C53"/>
                </a:solidFill>
                <a:latin typeface="Times New Roman" panose="02020603050405020304" pitchFamily="18" charset="0"/>
                <a:ea typeface="Instrument Sans Semi Bold" pitchFamily="34" charset="-122"/>
                <a:cs typeface="Times New Roman" panose="02020603050405020304" pitchFamily="18" charset="0"/>
              </a:rPr>
              <a:t>System Architecture</a:t>
            </a:r>
            <a:endParaRPr lang="en-US" sz="4800" b="1" dirty="0">
              <a:latin typeface="Times New Roman" panose="02020603050405020304" pitchFamily="18" charset="0"/>
              <a:cs typeface="Times New Roman" panose="02020603050405020304" pitchFamily="18" charset="0"/>
            </a:endParaRPr>
          </a:p>
        </p:txBody>
      </p:sp>
      <p:sp>
        <p:nvSpPr>
          <p:cNvPr id="4" name="Shape 1"/>
          <p:cNvSpPr/>
          <p:nvPr/>
        </p:nvSpPr>
        <p:spPr>
          <a:xfrm>
            <a:off x="6280190" y="2555558"/>
            <a:ext cx="7556421" cy="2633543"/>
          </a:xfrm>
          <a:prstGeom prst="roundRect">
            <a:avLst>
              <a:gd name="adj" fmla="val 7752"/>
            </a:avLst>
          </a:prstGeom>
          <a:solidFill>
            <a:srgbClr val="CEE6FD"/>
          </a:solidFill>
          <a:ln/>
        </p:spPr>
      </p:sp>
      <p:sp>
        <p:nvSpPr>
          <p:cNvPr id="5" name="Text 2"/>
          <p:cNvSpPr/>
          <p:nvPr/>
        </p:nvSpPr>
        <p:spPr>
          <a:xfrm>
            <a:off x="6507004" y="2782372"/>
            <a:ext cx="2835235" cy="354330"/>
          </a:xfrm>
          <a:prstGeom prst="rect">
            <a:avLst/>
          </a:prstGeom>
          <a:noFill/>
          <a:ln/>
        </p:spPr>
        <p:txBody>
          <a:bodyPr wrap="none" lIns="0" tIns="0" rIns="0" bIns="0" rtlCol="0" anchor="t"/>
          <a:lstStyle/>
          <a:p>
            <a:pPr marL="0" indent="0" algn="l">
              <a:lnSpc>
                <a:spcPts val="2750"/>
              </a:lnSpc>
              <a:buNone/>
            </a:pPr>
            <a:r>
              <a:rPr lang="en-US" sz="2800" dirty="0">
                <a:solidFill>
                  <a:srgbClr val="1E3063"/>
                </a:solidFill>
                <a:latin typeface="Times New Roman" panose="02020603050405020304" pitchFamily="18" charset="0"/>
                <a:ea typeface="Instrument Sans Semi Bold" pitchFamily="34" charset="-122"/>
                <a:cs typeface="Times New Roman" panose="02020603050405020304" pitchFamily="18" charset="0"/>
              </a:rPr>
              <a:t>Pipeline Stages</a:t>
            </a:r>
            <a:endParaRPr lang="en-US" sz="2800" dirty="0">
              <a:latin typeface="Times New Roman" panose="02020603050405020304" pitchFamily="18" charset="0"/>
              <a:cs typeface="Times New Roman" panose="02020603050405020304" pitchFamily="18" charset="0"/>
            </a:endParaRPr>
          </a:p>
        </p:txBody>
      </p:sp>
      <p:sp>
        <p:nvSpPr>
          <p:cNvPr id="6" name="Text 3"/>
          <p:cNvSpPr/>
          <p:nvPr/>
        </p:nvSpPr>
        <p:spPr>
          <a:xfrm>
            <a:off x="6507004" y="3272790"/>
            <a:ext cx="7102793" cy="362903"/>
          </a:xfrm>
          <a:prstGeom prst="rect">
            <a:avLst/>
          </a:prstGeom>
          <a:noFill/>
          <a:ln/>
        </p:spPr>
        <p:txBody>
          <a:bodyPr wrap="none" lIns="0" tIns="0" rIns="0" bIns="0" rtlCol="0" anchor="t"/>
          <a:lstStyle/>
          <a:p>
            <a:pPr marL="342900" indent="-342900" algn="l">
              <a:lnSpc>
                <a:spcPts val="2850"/>
              </a:lnSpc>
              <a:buSzPct val="100000"/>
              <a:buChar char="•"/>
            </a:pPr>
            <a:r>
              <a:rPr lang="en-US" sz="2000" dirty="0">
                <a:solidFill>
                  <a:srgbClr val="1E3063"/>
                </a:solidFill>
                <a:latin typeface="Times New Roman" panose="02020603050405020304" pitchFamily="18" charset="0"/>
                <a:ea typeface="Instrument Sans Medium" pitchFamily="34" charset="-122"/>
                <a:cs typeface="Times New Roman" panose="02020603050405020304" pitchFamily="18" charset="0"/>
              </a:rPr>
              <a:t>Data acquisition</a:t>
            </a:r>
            <a:endParaRPr lang="en-US" sz="2000" dirty="0">
              <a:latin typeface="Times New Roman" panose="02020603050405020304" pitchFamily="18" charset="0"/>
              <a:cs typeface="Times New Roman" panose="02020603050405020304" pitchFamily="18" charset="0"/>
            </a:endParaRPr>
          </a:p>
        </p:txBody>
      </p:sp>
      <p:sp>
        <p:nvSpPr>
          <p:cNvPr id="7" name="Text 4"/>
          <p:cNvSpPr/>
          <p:nvPr/>
        </p:nvSpPr>
        <p:spPr>
          <a:xfrm>
            <a:off x="6507004" y="3714988"/>
            <a:ext cx="7102793" cy="362903"/>
          </a:xfrm>
          <a:prstGeom prst="rect">
            <a:avLst/>
          </a:prstGeom>
          <a:noFill/>
          <a:ln/>
        </p:spPr>
        <p:txBody>
          <a:bodyPr wrap="none" lIns="0" tIns="0" rIns="0" bIns="0" rtlCol="0" anchor="t"/>
          <a:lstStyle/>
          <a:p>
            <a:pPr marL="342900" indent="-342900" algn="l">
              <a:lnSpc>
                <a:spcPts val="2850"/>
              </a:lnSpc>
              <a:buSzPct val="100000"/>
              <a:buChar char="•"/>
            </a:pPr>
            <a:r>
              <a:rPr lang="en-US" sz="2000" dirty="0">
                <a:solidFill>
                  <a:srgbClr val="1E3063"/>
                </a:solidFill>
                <a:latin typeface="Times New Roman" panose="02020603050405020304" pitchFamily="18" charset="0"/>
                <a:ea typeface="Instrument Sans Medium" pitchFamily="34" charset="-122"/>
                <a:cs typeface="Times New Roman" panose="02020603050405020304" pitchFamily="18" charset="0"/>
              </a:rPr>
              <a:t>Preprocessing</a:t>
            </a:r>
            <a:endParaRPr lang="en-US" sz="2000" dirty="0">
              <a:latin typeface="Times New Roman" panose="02020603050405020304" pitchFamily="18" charset="0"/>
              <a:cs typeface="Times New Roman" panose="02020603050405020304" pitchFamily="18" charset="0"/>
            </a:endParaRPr>
          </a:p>
        </p:txBody>
      </p:sp>
      <p:sp>
        <p:nvSpPr>
          <p:cNvPr id="8" name="Text 5"/>
          <p:cNvSpPr/>
          <p:nvPr/>
        </p:nvSpPr>
        <p:spPr>
          <a:xfrm>
            <a:off x="6507004" y="4157186"/>
            <a:ext cx="7102793" cy="362903"/>
          </a:xfrm>
          <a:prstGeom prst="rect">
            <a:avLst/>
          </a:prstGeom>
          <a:noFill/>
          <a:ln/>
        </p:spPr>
        <p:txBody>
          <a:bodyPr wrap="none" lIns="0" tIns="0" rIns="0" bIns="0" rtlCol="0" anchor="t"/>
          <a:lstStyle/>
          <a:p>
            <a:pPr marL="342900" indent="-342900" algn="l">
              <a:lnSpc>
                <a:spcPts val="2850"/>
              </a:lnSpc>
              <a:buSzPct val="100000"/>
              <a:buChar char="•"/>
            </a:pPr>
            <a:r>
              <a:rPr lang="en-US" sz="2000" dirty="0">
                <a:solidFill>
                  <a:srgbClr val="1E3063"/>
                </a:solidFill>
                <a:latin typeface="Times New Roman" panose="02020603050405020304" pitchFamily="18" charset="0"/>
                <a:ea typeface="Instrument Sans Medium" pitchFamily="34" charset="-122"/>
                <a:cs typeface="Times New Roman" panose="02020603050405020304" pitchFamily="18" charset="0"/>
              </a:rPr>
              <a:t>Feature extraction</a:t>
            </a:r>
            <a:endParaRPr lang="en-US" sz="2000" dirty="0">
              <a:latin typeface="Times New Roman" panose="02020603050405020304" pitchFamily="18" charset="0"/>
              <a:cs typeface="Times New Roman" panose="02020603050405020304" pitchFamily="18" charset="0"/>
            </a:endParaRPr>
          </a:p>
        </p:txBody>
      </p:sp>
      <p:sp>
        <p:nvSpPr>
          <p:cNvPr id="9" name="Text 6"/>
          <p:cNvSpPr/>
          <p:nvPr/>
        </p:nvSpPr>
        <p:spPr>
          <a:xfrm>
            <a:off x="6507004" y="4599384"/>
            <a:ext cx="7102793" cy="362903"/>
          </a:xfrm>
          <a:prstGeom prst="rect">
            <a:avLst/>
          </a:prstGeom>
          <a:noFill/>
          <a:ln/>
        </p:spPr>
        <p:txBody>
          <a:bodyPr wrap="none" lIns="0" tIns="0" rIns="0" bIns="0" rtlCol="0" anchor="t"/>
          <a:lstStyle/>
          <a:p>
            <a:pPr marL="342900" indent="-342900" algn="l">
              <a:lnSpc>
                <a:spcPts val="2850"/>
              </a:lnSpc>
              <a:buSzPct val="100000"/>
              <a:buChar char="•"/>
            </a:pPr>
            <a:r>
              <a:rPr lang="en-US" sz="2000" dirty="0">
                <a:solidFill>
                  <a:srgbClr val="1E3063"/>
                </a:solidFill>
                <a:latin typeface="Times New Roman" panose="02020603050405020304" pitchFamily="18" charset="0"/>
                <a:ea typeface="Instrument Sans Medium" pitchFamily="34" charset="-122"/>
                <a:cs typeface="Times New Roman" panose="02020603050405020304" pitchFamily="18" charset="0"/>
              </a:rPr>
              <a:t>Classification</a:t>
            </a:r>
            <a:endParaRPr lang="en-US" sz="2000" dirty="0">
              <a:latin typeface="Times New Roman" panose="02020603050405020304" pitchFamily="18" charset="0"/>
              <a:cs typeface="Times New Roman" panose="02020603050405020304" pitchFamily="18" charset="0"/>
            </a:endParaRPr>
          </a:p>
        </p:txBody>
      </p:sp>
      <p:sp>
        <p:nvSpPr>
          <p:cNvPr id="10" name="Shape 7"/>
          <p:cNvSpPr/>
          <p:nvPr/>
        </p:nvSpPr>
        <p:spPr>
          <a:xfrm>
            <a:off x="6280190" y="5415915"/>
            <a:ext cx="7556421" cy="1306949"/>
          </a:xfrm>
          <a:prstGeom prst="roundRect">
            <a:avLst>
              <a:gd name="adj" fmla="val 15620"/>
            </a:avLst>
          </a:prstGeom>
          <a:solidFill>
            <a:srgbClr val="CEE6FD"/>
          </a:solidFill>
          <a:ln/>
        </p:spPr>
      </p:sp>
      <p:sp>
        <p:nvSpPr>
          <p:cNvPr id="11" name="Text 8"/>
          <p:cNvSpPr/>
          <p:nvPr/>
        </p:nvSpPr>
        <p:spPr>
          <a:xfrm>
            <a:off x="6507004" y="5642729"/>
            <a:ext cx="2857500" cy="354330"/>
          </a:xfrm>
          <a:prstGeom prst="rect">
            <a:avLst/>
          </a:prstGeom>
          <a:noFill/>
          <a:ln/>
        </p:spPr>
        <p:txBody>
          <a:bodyPr wrap="none" lIns="0" tIns="0" rIns="0" bIns="0" rtlCol="0" anchor="t"/>
          <a:lstStyle/>
          <a:p>
            <a:pPr marL="0" indent="0" algn="l">
              <a:lnSpc>
                <a:spcPts val="2750"/>
              </a:lnSpc>
              <a:buNone/>
            </a:pPr>
            <a:r>
              <a:rPr lang="en-US" sz="2400" dirty="0">
                <a:solidFill>
                  <a:srgbClr val="1E3063"/>
                </a:solidFill>
                <a:latin typeface="Times New Roman" panose="02020603050405020304" pitchFamily="18" charset="0"/>
                <a:ea typeface="Instrument Sans Semi Bold" pitchFamily="34" charset="-122"/>
                <a:cs typeface="Times New Roman" panose="02020603050405020304" pitchFamily="18" charset="0"/>
              </a:rPr>
              <a:t>Real-time Processing</a:t>
            </a:r>
            <a:endParaRPr lang="en-US" sz="2400" dirty="0">
              <a:latin typeface="Times New Roman" panose="02020603050405020304" pitchFamily="18" charset="0"/>
              <a:cs typeface="Times New Roman" panose="02020603050405020304" pitchFamily="18" charset="0"/>
            </a:endParaRPr>
          </a:p>
        </p:txBody>
      </p:sp>
      <p:sp>
        <p:nvSpPr>
          <p:cNvPr id="12" name="Text 9"/>
          <p:cNvSpPr/>
          <p:nvPr/>
        </p:nvSpPr>
        <p:spPr>
          <a:xfrm>
            <a:off x="6507004" y="6133148"/>
            <a:ext cx="7102793" cy="362903"/>
          </a:xfrm>
          <a:prstGeom prst="rect">
            <a:avLst/>
          </a:prstGeom>
          <a:noFill/>
          <a:ln/>
        </p:spPr>
        <p:txBody>
          <a:bodyPr wrap="none" lIns="0" tIns="0" rIns="0" bIns="0" rtlCol="0" anchor="t"/>
          <a:lstStyle/>
          <a:p>
            <a:pPr marL="0" indent="0" algn="l">
              <a:lnSpc>
                <a:spcPts val="2850"/>
              </a:lnSpc>
              <a:buNone/>
            </a:pPr>
            <a:r>
              <a:rPr lang="en-US" dirty="0">
                <a:solidFill>
                  <a:srgbClr val="1E3063"/>
                </a:solidFill>
                <a:latin typeface="Times New Roman" panose="02020603050405020304" pitchFamily="18" charset="0"/>
                <a:ea typeface="Instrument Sans Medium" pitchFamily="34" charset="-122"/>
                <a:cs typeface="Times New Roman" panose="02020603050405020304" pitchFamily="18" charset="0"/>
              </a:rPr>
              <a:t>System targets latency under 100ms for smooth interaction.</a:t>
            </a:r>
            <a:endParaRPr lang="en-US" dirty="0">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A8B0287B-985C-6382-00EA-A5AC106B4058}"/>
              </a:ext>
            </a:extLst>
          </p:cNvPr>
          <p:cNvPicPr>
            <a:picLocks noChangeAspect="1"/>
          </p:cNvPicPr>
          <p:nvPr/>
        </p:nvPicPr>
        <p:blipFill>
          <a:blip r:embed="rId4"/>
          <a:stretch>
            <a:fillRect/>
          </a:stretch>
        </p:blipFill>
        <p:spPr>
          <a:xfrm>
            <a:off x="12408154" y="7486546"/>
            <a:ext cx="2124371" cy="7430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A2A37A-B0FE-A3A8-A4CE-66DD27F137CE}"/>
              </a:ext>
            </a:extLst>
          </p:cNvPr>
          <p:cNvSpPr txBox="1"/>
          <p:nvPr/>
        </p:nvSpPr>
        <p:spPr>
          <a:xfrm>
            <a:off x="1392072" y="1742449"/>
            <a:ext cx="7315200" cy="3631763"/>
          </a:xfrm>
          <a:prstGeom prst="rect">
            <a:avLst/>
          </a:prstGeom>
          <a:noFill/>
        </p:spPr>
        <p:txBody>
          <a:bodyPr wrap="square">
            <a:spAutoFit/>
          </a:bodyPr>
          <a:lstStyle/>
          <a:p>
            <a:pPr algn="ctr"/>
            <a:r>
              <a:rPr lang="en-IN" sz="4800" b="1" dirty="0">
                <a:latin typeface="Times New Roman" panose="02020603050405020304" pitchFamily="18" charset="0"/>
                <a:cs typeface="Times New Roman" panose="02020603050405020304" pitchFamily="18" charset="0"/>
              </a:rPr>
              <a:t>RESULT:</a:t>
            </a:r>
          </a:p>
          <a:p>
            <a:endParaRPr lang="en-IN" sz="32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
            </a:pPr>
            <a:r>
              <a:rPr lang="en-IN" sz="2400" dirty="0">
                <a:latin typeface="Times New Roman" panose="02020603050405020304" pitchFamily="18" charset="0"/>
                <a:cs typeface="Times New Roman" panose="02020603050405020304" pitchFamily="18" charset="0"/>
              </a:rPr>
              <a:t>Training Accuracy: ~99%</a:t>
            </a:r>
          </a:p>
          <a:p>
            <a:pPr marL="457200" indent="-457200">
              <a:buFont typeface="Wingdings" panose="05000000000000000000" pitchFamily="2" charset="2"/>
              <a:buChar char="§"/>
            </a:pPr>
            <a:r>
              <a:rPr lang="en-IN" sz="2400" dirty="0">
                <a:latin typeface="Times New Roman" panose="02020603050405020304" pitchFamily="18" charset="0"/>
                <a:cs typeface="Times New Roman" panose="02020603050405020304" pitchFamily="18" charset="0"/>
              </a:rPr>
              <a:t>Validation Accuracy: ~98%</a:t>
            </a:r>
          </a:p>
          <a:p>
            <a:pPr marL="457200" indent="-457200">
              <a:buFont typeface="Wingdings" panose="05000000000000000000" pitchFamily="2" charset="2"/>
              <a:buChar char="§"/>
            </a:pPr>
            <a:r>
              <a:rPr lang="en-IN" sz="2400" dirty="0">
                <a:latin typeface="Times New Roman" panose="02020603050405020304" pitchFamily="18" charset="0"/>
                <a:cs typeface="Times New Roman" panose="02020603050405020304" pitchFamily="18" charset="0"/>
              </a:rPr>
              <a:t>Precision (per class): Ranges between 97% to 99%, depending on the gesture.</a:t>
            </a:r>
          </a:p>
          <a:p>
            <a:r>
              <a:rPr lang="en-IN" sz="2400" dirty="0">
                <a:latin typeface="Times New Roman" panose="02020603050405020304" pitchFamily="18" charset="0"/>
                <a:cs typeface="Times New Roman" panose="02020603050405020304" pitchFamily="18" charset="0"/>
              </a:rPr>
              <a:t>These high values suggest the CNN model is performing well with minimal overfitting.</a:t>
            </a:r>
          </a:p>
        </p:txBody>
      </p:sp>
      <p:pic>
        <p:nvPicPr>
          <p:cNvPr id="4" name="Picture 3">
            <a:extLst>
              <a:ext uri="{FF2B5EF4-FFF2-40B4-BE49-F238E27FC236}">
                <a16:creationId xmlns:a16="http://schemas.microsoft.com/office/drawing/2014/main" id="{9633118F-CDAC-1B94-B650-4861EDE88804}"/>
              </a:ext>
            </a:extLst>
          </p:cNvPr>
          <p:cNvPicPr>
            <a:picLocks noChangeAspect="1"/>
          </p:cNvPicPr>
          <p:nvPr/>
        </p:nvPicPr>
        <p:blipFill>
          <a:blip r:embed="rId2"/>
          <a:stretch>
            <a:fillRect/>
          </a:stretch>
        </p:blipFill>
        <p:spPr>
          <a:xfrm>
            <a:off x="12408154" y="7486546"/>
            <a:ext cx="2124371" cy="743054"/>
          </a:xfrm>
          <a:prstGeom prst="rect">
            <a:avLst/>
          </a:prstGeom>
        </p:spPr>
      </p:pic>
      <p:pic>
        <p:nvPicPr>
          <p:cNvPr id="6" name="Picture 5">
            <a:extLst>
              <a:ext uri="{FF2B5EF4-FFF2-40B4-BE49-F238E27FC236}">
                <a16:creationId xmlns:a16="http://schemas.microsoft.com/office/drawing/2014/main" id="{3CEFEF4D-FB7F-D9CF-59DF-2D2D64DCAEA8}"/>
              </a:ext>
            </a:extLst>
          </p:cNvPr>
          <p:cNvPicPr>
            <a:picLocks noChangeAspect="1"/>
          </p:cNvPicPr>
          <p:nvPr/>
        </p:nvPicPr>
        <p:blipFill>
          <a:blip r:embed="rId3"/>
          <a:stretch>
            <a:fillRect/>
          </a:stretch>
        </p:blipFill>
        <p:spPr>
          <a:xfrm>
            <a:off x="9228139" y="3968453"/>
            <a:ext cx="4891086" cy="3889620"/>
          </a:xfrm>
          <a:prstGeom prst="rect">
            <a:avLst/>
          </a:prstGeom>
        </p:spPr>
      </p:pic>
      <p:pic>
        <p:nvPicPr>
          <p:cNvPr id="8" name="Picture 7">
            <a:extLst>
              <a:ext uri="{FF2B5EF4-FFF2-40B4-BE49-F238E27FC236}">
                <a16:creationId xmlns:a16="http://schemas.microsoft.com/office/drawing/2014/main" id="{03BECCF3-1B1A-A4EE-F236-1D4A76F608B8}"/>
              </a:ext>
            </a:extLst>
          </p:cNvPr>
          <p:cNvPicPr>
            <a:picLocks noChangeAspect="1"/>
          </p:cNvPicPr>
          <p:nvPr/>
        </p:nvPicPr>
        <p:blipFill>
          <a:blip r:embed="rId4"/>
          <a:stretch>
            <a:fillRect/>
          </a:stretch>
        </p:blipFill>
        <p:spPr>
          <a:xfrm>
            <a:off x="9067190" y="37576"/>
            <a:ext cx="5052035" cy="3889620"/>
          </a:xfrm>
          <a:prstGeom prst="rect">
            <a:avLst/>
          </a:prstGeom>
        </p:spPr>
      </p:pic>
    </p:spTree>
    <p:extLst>
      <p:ext uri="{BB962C8B-B14F-4D97-AF65-F5344CB8AC3E}">
        <p14:creationId xmlns:p14="http://schemas.microsoft.com/office/powerpoint/2010/main" val="1035609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8869680" y="0"/>
            <a:ext cx="5760720" cy="8229600"/>
          </a:xfrm>
          <a:prstGeom prst="rect">
            <a:avLst/>
          </a:prstGeom>
        </p:spPr>
      </p:pic>
      <p:sp>
        <p:nvSpPr>
          <p:cNvPr id="3" name="Text 0"/>
          <p:cNvSpPr/>
          <p:nvPr/>
        </p:nvSpPr>
        <p:spPr>
          <a:xfrm>
            <a:off x="793790" y="911984"/>
            <a:ext cx="7556421" cy="853321"/>
          </a:xfrm>
          <a:prstGeom prst="rect">
            <a:avLst/>
          </a:prstGeom>
          <a:noFill/>
          <a:ln/>
        </p:spPr>
        <p:txBody>
          <a:bodyPr wrap="square" lIns="0" tIns="0" rIns="0" bIns="0" rtlCol="0" anchor="t"/>
          <a:lstStyle/>
          <a:p>
            <a:pPr marL="0" indent="0" algn="l">
              <a:lnSpc>
                <a:spcPts val="5550"/>
              </a:lnSpc>
              <a:buNone/>
            </a:pPr>
            <a:r>
              <a:rPr lang="en-US" sz="4450" b="1" dirty="0">
                <a:solidFill>
                  <a:srgbClr val="091C53"/>
                </a:solidFill>
                <a:latin typeface="Times New Roman" panose="02020603050405020304" pitchFamily="18" charset="0"/>
                <a:ea typeface="Instrument Sans Semi Bold" pitchFamily="34" charset="-122"/>
                <a:cs typeface="Times New Roman" panose="02020603050405020304" pitchFamily="18" charset="0"/>
              </a:rPr>
              <a:t>Conclusion</a:t>
            </a:r>
            <a:r>
              <a:rPr lang="en-US" sz="4450" dirty="0">
                <a:solidFill>
                  <a:srgbClr val="091C53"/>
                </a:solidFill>
                <a:latin typeface="Times New Roman" panose="02020603050405020304" pitchFamily="18" charset="0"/>
                <a:ea typeface="Instrument Sans Semi Bold" pitchFamily="34" charset="-122"/>
                <a:cs typeface="Times New Roman" panose="02020603050405020304" pitchFamily="18" charset="0"/>
              </a:rPr>
              <a:t> </a:t>
            </a:r>
            <a:endParaRPr lang="en-US" sz="4450" dirty="0">
              <a:latin typeface="Times New Roman" panose="02020603050405020304" pitchFamily="18" charset="0"/>
              <a:cs typeface="Times New Roman" panose="02020603050405020304" pitchFamily="18" charset="0"/>
            </a:endParaRPr>
          </a:p>
        </p:txBody>
      </p:sp>
      <p:sp>
        <p:nvSpPr>
          <p:cNvPr id="5" name="Text 2"/>
          <p:cNvSpPr/>
          <p:nvPr/>
        </p:nvSpPr>
        <p:spPr>
          <a:xfrm>
            <a:off x="658323" y="1901393"/>
            <a:ext cx="5760720" cy="354330"/>
          </a:xfrm>
          <a:prstGeom prst="rect">
            <a:avLst/>
          </a:prstGeom>
          <a:noFill/>
          <a:ln/>
        </p:spPr>
        <p:txBody>
          <a:bodyPr wrap="none" lIns="0" tIns="0" rIns="0" bIns="0" rtlCol="0" anchor="t"/>
          <a:lstStyle/>
          <a:p>
            <a:pPr algn="just"/>
            <a:r>
              <a:rPr lang="en-US" sz="2400" dirty="0">
                <a:latin typeface="Times New Roman" panose="02020603050405020304" pitchFamily="18" charset="0"/>
                <a:cs typeface="Times New Roman" panose="02020603050405020304" pitchFamily="18" charset="0"/>
              </a:rPr>
              <a:t>This project successfully demonstrates a basic Sign Language </a:t>
            </a:r>
          </a:p>
          <a:p>
            <a:pPr algn="just"/>
            <a:r>
              <a:rPr lang="en-US" sz="2400" dirty="0">
                <a:latin typeface="Times New Roman" panose="02020603050405020304" pitchFamily="18" charset="0"/>
                <a:cs typeface="Times New Roman" panose="02020603050405020304" pitchFamily="18" charset="0"/>
              </a:rPr>
              <a:t>Recognition system using machine learning. By processing hand </a:t>
            </a:r>
          </a:p>
          <a:p>
            <a:pPr algn="just"/>
            <a:r>
              <a:rPr lang="en-US" sz="2400" dirty="0">
                <a:latin typeface="Times New Roman" panose="02020603050405020304" pitchFamily="18" charset="0"/>
                <a:cs typeface="Times New Roman" panose="02020603050405020304" pitchFamily="18" charset="0"/>
              </a:rPr>
              <a:t>gesture images and classifying them into corresponding letters, </a:t>
            </a:r>
          </a:p>
          <a:p>
            <a:pPr algn="just"/>
            <a:r>
              <a:rPr lang="en-US" sz="2400" dirty="0">
                <a:latin typeface="Times New Roman" panose="02020603050405020304" pitchFamily="18" charset="0"/>
                <a:cs typeface="Times New Roman" panose="02020603050405020304" pitchFamily="18" charset="0"/>
              </a:rPr>
              <a:t>the model helps bridge communication gaps for the deaf and</a:t>
            </a:r>
          </a:p>
          <a:p>
            <a:pPr algn="just"/>
            <a:r>
              <a:rPr lang="en-US" sz="2400" dirty="0">
                <a:latin typeface="Times New Roman" panose="02020603050405020304" pitchFamily="18" charset="0"/>
                <a:cs typeface="Times New Roman" panose="02020603050405020304" pitchFamily="18" charset="0"/>
              </a:rPr>
              <a:t>hard-of-hearing community. It shows how technology can be </a:t>
            </a:r>
          </a:p>
          <a:p>
            <a:pPr algn="just"/>
            <a:r>
              <a:rPr lang="en-US" sz="2400" dirty="0">
                <a:latin typeface="Times New Roman" panose="02020603050405020304" pitchFamily="18" charset="0"/>
                <a:cs typeface="Times New Roman" panose="02020603050405020304" pitchFamily="18" charset="0"/>
              </a:rPr>
              <a:t>used to make communication more inclusive and accessible.</a:t>
            </a:r>
          </a:p>
        </p:txBody>
      </p:sp>
      <p:sp>
        <p:nvSpPr>
          <p:cNvPr id="6" name="Text 3"/>
          <p:cNvSpPr/>
          <p:nvPr/>
        </p:nvSpPr>
        <p:spPr>
          <a:xfrm>
            <a:off x="1303973" y="3500914"/>
            <a:ext cx="7046238" cy="362903"/>
          </a:xfrm>
          <a:prstGeom prst="rect">
            <a:avLst/>
          </a:prstGeom>
          <a:noFill/>
          <a:ln/>
        </p:spPr>
        <p:txBody>
          <a:bodyPr wrap="none" lIns="0" tIns="0" rIns="0" bIns="0" rtlCol="0" anchor="t"/>
          <a:lstStyle/>
          <a:p>
            <a:pPr marL="0" indent="0" algn="l">
              <a:lnSpc>
                <a:spcPts val="2850"/>
              </a:lnSpc>
              <a:buNone/>
            </a:pPr>
            <a:endParaRPr lang="en-US" sz="1750" dirty="0"/>
          </a:p>
        </p:txBody>
      </p:sp>
      <p:sp>
        <p:nvSpPr>
          <p:cNvPr id="8" name="Text 5"/>
          <p:cNvSpPr/>
          <p:nvPr/>
        </p:nvSpPr>
        <p:spPr>
          <a:xfrm>
            <a:off x="1644134" y="4090630"/>
            <a:ext cx="2835235" cy="354330"/>
          </a:xfrm>
          <a:prstGeom prst="rect">
            <a:avLst/>
          </a:prstGeom>
          <a:noFill/>
          <a:ln/>
        </p:spPr>
        <p:txBody>
          <a:bodyPr wrap="none" lIns="0" tIns="0" rIns="0" bIns="0" rtlCol="0" anchor="t"/>
          <a:lstStyle/>
          <a:p>
            <a:pPr marL="0" indent="0" algn="l">
              <a:lnSpc>
                <a:spcPts val="2750"/>
              </a:lnSpc>
              <a:buNone/>
            </a:pPr>
            <a:endParaRPr lang="en-US" sz="2200" dirty="0"/>
          </a:p>
        </p:txBody>
      </p:sp>
      <p:sp>
        <p:nvSpPr>
          <p:cNvPr id="9" name="Text 6"/>
          <p:cNvSpPr/>
          <p:nvPr/>
        </p:nvSpPr>
        <p:spPr>
          <a:xfrm>
            <a:off x="1644134" y="4581049"/>
            <a:ext cx="6706076" cy="725805"/>
          </a:xfrm>
          <a:prstGeom prst="rect">
            <a:avLst/>
          </a:prstGeom>
          <a:noFill/>
          <a:ln/>
        </p:spPr>
        <p:txBody>
          <a:bodyPr wrap="square" lIns="0" tIns="0" rIns="0" bIns="0" rtlCol="0" anchor="t"/>
          <a:lstStyle/>
          <a:p>
            <a:pPr marL="0" indent="0" algn="l">
              <a:lnSpc>
                <a:spcPts val="2850"/>
              </a:lnSpc>
              <a:buNone/>
            </a:pPr>
            <a:endParaRPr lang="en-US" sz="1750" dirty="0"/>
          </a:p>
        </p:txBody>
      </p:sp>
      <p:sp>
        <p:nvSpPr>
          <p:cNvPr id="11" name="Text 8"/>
          <p:cNvSpPr/>
          <p:nvPr/>
        </p:nvSpPr>
        <p:spPr>
          <a:xfrm>
            <a:off x="793790" y="4668241"/>
            <a:ext cx="2835235" cy="354330"/>
          </a:xfrm>
          <a:prstGeom prst="rect">
            <a:avLst/>
          </a:prstGeom>
          <a:noFill/>
          <a:ln/>
        </p:spPr>
        <p:txBody>
          <a:bodyPr wrap="none" lIns="0" tIns="0" rIns="0" bIns="0" rtlCol="0" anchor="t"/>
          <a:lstStyle/>
          <a:p>
            <a:pPr>
              <a:buNone/>
            </a:pPr>
            <a:r>
              <a:rPr lang="en-US" sz="3200" b="1" dirty="0">
                <a:latin typeface="Times New Roman" panose="02020603050405020304" pitchFamily="18" charset="0"/>
                <a:cs typeface="Times New Roman" panose="02020603050405020304" pitchFamily="18" charset="0"/>
              </a:rPr>
              <a:t>Future Scope:</a:t>
            </a:r>
            <a:endParaRPr lang="en-US" sz="32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Extend to real-time video recognition</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Recognize words and full sentences</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Deploy as a mobile application</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Support multiple sign languages</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Integrate voice output for spoken translation</a:t>
            </a:r>
          </a:p>
        </p:txBody>
      </p:sp>
      <p:sp>
        <p:nvSpPr>
          <p:cNvPr id="12" name="Text 9"/>
          <p:cNvSpPr/>
          <p:nvPr/>
        </p:nvSpPr>
        <p:spPr>
          <a:xfrm>
            <a:off x="1984415" y="6024086"/>
            <a:ext cx="6365796" cy="725805"/>
          </a:xfrm>
          <a:prstGeom prst="rect">
            <a:avLst/>
          </a:prstGeom>
          <a:noFill/>
          <a:ln/>
        </p:spPr>
        <p:txBody>
          <a:bodyPr wrap="square" lIns="0" tIns="0" rIns="0" bIns="0" rtlCol="0" anchor="t"/>
          <a:lstStyle/>
          <a:p>
            <a:pPr marL="0" indent="0" algn="l">
              <a:lnSpc>
                <a:spcPts val="2850"/>
              </a:lnSpc>
              <a:buNone/>
            </a:pPr>
            <a:endParaRPr lang="en-US" sz="17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547</Words>
  <Application>Microsoft Office PowerPoint</Application>
  <PresentationFormat>Custom</PresentationFormat>
  <Paragraphs>85</Paragraphs>
  <Slides>10</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Instrument Sans Semi Bold</vt:lpstr>
      <vt:lpstr>Instrument Sans Medium</vt:lpstr>
      <vt:lpstr>Arial</vt:lpstr>
      <vt:lpstr>Wingdings</vt:lpstr>
      <vt:lpstr>Algerian</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Sonali Sahoo</cp:lastModifiedBy>
  <cp:revision>8</cp:revision>
  <dcterms:created xsi:type="dcterms:W3CDTF">2025-04-21T05:54:05Z</dcterms:created>
  <dcterms:modified xsi:type="dcterms:W3CDTF">2025-04-22T05:08:53Z</dcterms:modified>
</cp:coreProperties>
</file>