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12"/>
  </p:notesMasterIdLst>
  <p:sldIdLst>
    <p:sldId id="256" r:id="rId2"/>
    <p:sldId id="257" r:id="rId3"/>
    <p:sldId id="295" r:id="rId4"/>
    <p:sldId id="260" r:id="rId5"/>
    <p:sldId id="259" r:id="rId6"/>
    <p:sldId id="261" r:id="rId7"/>
    <p:sldId id="291" r:id="rId8"/>
    <p:sldId id="292" r:id="rId9"/>
    <p:sldId id="293" r:id="rId10"/>
    <p:sldId id="294" r:id="rId11"/>
  </p:sldIdLst>
  <p:sldSz cx="9144000" cy="5143500" type="screen16x9"/>
  <p:notesSz cx="6858000" cy="9144000"/>
  <p:embeddedFontLst>
    <p:embeddedFont>
      <p:font typeface="Inter" panose="020B0604020202020204" charset="0"/>
      <p:regular r:id="rId13"/>
      <p:bold r:id="rId14"/>
      <p:italic r:id="rId15"/>
      <p:boldItalic r:id="rId16"/>
    </p:embeddedFont>
    <p:embeddedFont>
      <p:font typeface="Inter Medium" panose="020B0604020202020204" charset="0"/>
      <p:regular r:id="rId17"/>
      <p:bold r:id="rId18"/>
      <p:italic r:id="rId19"/>
      <p:boldItalic r:id="rId20"/>
    </p:embeddedFont>
    <p:embeddedFont>
      <p:font typeface="Nunito Light" pitchFamily="2" charset="0"/>
      <p:regular r:id="rId21"/>
      <p:italic r:id="rId22"/>
    </p:embeddedFont>
    <p:embeddedFont>
      <p:font typeface="Open Sans" panose="020B0606030504020204" pitchFamily="34" charset="0"/>
      <p:regular r:id="rId23"/>
      <p:bold r:id="rId24"/>
      <p:italic r:id="rId25"/>
      <p:boldItalic r:id="rId26"/>
    </p:embeddedFont>
    <p:embeddedFont>
      <p:font typeface="Product Sans" panose="020B0403030502040203" pitchFamily="34" charset="0"/>
      <p:regular r:id="rId27"/>
      <p:bold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94F4E09-4586-409A-B463-D426F14165BD}">
  <a:tblStyle styleId="{A94F4E09-4586-409A-B463-D426F14165B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DC92BC7-D79C-4E3D-B698-259E326335D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48300ce3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48300ce3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84FC62B7-DCF3-9D43-DC62-29EBCDD0F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47e906a12e_0_14008:notes">
            <a:extLst>
              <a:ext uri="{FF2B5EF4-FFF2-40B4-BE49-F238E27FC236}">
                <a16:creationId xmlns:a16="http://schemas.microsoft.com/office/drawing/2014/main" id="{D2D81C26-C0A0-195D-18D3-CE12D8DA00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47e906a12e_0_14008:notes">
            <a:extLst>
              <a:ext uri="{FF2B5EF4-FFF2-40B4-BE49-F238E27FC236}">
                <a16:creationId xmlns:a16="http://schemas.microsoft.com/office/drawing/2014/main" id="{C1D24711-FBE7-064C-7044-8998BC81D7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223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>
          <a:extLst>
            <a:ext uri="{FF2B5EF4-FFF2-40B4-BE49-F238E27FC236}">
              <a16:creationId xmlns:a16="http://schemas.microsoft.com/office/drawing/2014/main" id="{E101BD43-2FE1-B1A9-E8B9-D5197792E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431007ba2_0_208:notes">
            <a:extLst>
              <a:ext uri="{FF2B5EF4-FFF2-40B4-BE49-F238E27FC236}">
                <a16:creationId xmlns:a16="http://schemas.microsoft.com/office/drawing/2014/main" id="{F553353F-7126-0375-0B59-1CE5D8C041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431007ba2_0_208:notes">
            <a:extLst>
              <a:ext uri="{FF2B5EF4-FFF2-40B4-BE49-F238E27FC236}">
                <a16:creationId xmlns:a16="http://schemas.microsoft.com/office/drawing/2014/main" id="{08E31470-4E8C-EFE6-F6C5-22CDADB852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8868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47e906a12e_0_140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47e906a12e_0_140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a9633a7fe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4a9633a7fe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>
          <a:extLst>
            <a:ext uri="{FF2B5EF4-FFF2-40B4-BE49-F238E27FC236}">
              <a16:creationId xmlns:a16="http://schemas.microsoft.com/office/drawing/2014/main" id="{F01117C3-1B0C-CDFD-731C-5F87738AD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a9633a7fe_3_0:notes">
            <a:extLst>
              <a:ext uri="{FF2B5EF4-FFF2-40B4-BE49-F238E27FC236}">
                <a16:creationId xmlns:a16="http://schemas.microsoft.com/office/drawing/2014/main" id="{22083DB8-5D8B-1B29-8D78-E33B52A599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4a9633a7fe_3_0:notes">
            <a:extLst>
              <a:ext uri="{FF2B5EF4-FFF2-40B4-BE49-F238E27FC236}">
                <a16:creationId xmlns:a16="http://schemas.microsoft.com/office/drawing/2014/main" id="{8169A379-4F9B-7E31-3113-905048ED51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5969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>
          <a:extLst>
            <a:ext uri="{FF2B5EF4-FFF2-40B4-BE49-F238E27FC236}">
              <a16:creationId xmlns:a16="http://schemas.microsoft.com/office/drawing/2014/main" id="{B374C87A-85CD-E625-9CDD-C367CF1D4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a9633a7fe_3_0:notes">
            <a:extLst>
              <a:ext uri="{FF2B5EF4-FFF2-40B4-BE49-F238E27FC236}">
                <a16:creationId xmlns:a16="http://schemas.microsoft.com/office/drawing/2014/main" id="{E162ECF2-53E8-480D-C92F-C73D64D425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4a9633a7fe_3_0:notes">
            <a:extLst>
              <a:ext uri="{FF2B5EF4-FFF2-40B4-BE49-F238E27FC236}">
                <a16:creationId xmlns:a16="http://schemas.microsoft.com/office/drawing/2014/main" id="{CDE89E90-9993-B0E2-32AA-47B88CB025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245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>
          <a:extLst>
            <a:ext uri="{FF2B5EF4-FFF2-40B4-BE49-F238E27FC236}">
              <a16:creationId xmlns:a16="http://schemas.microsoft.com/office/drawing/2014/main" id="{436C046A-81B2-25AC-FA40-6AC41CE45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4a9633a7fe_3_0:notes">
            <a:extLst>
              <a:ext uri="{FF2B5EF4-FFF2-40B4-BE49-F238E27FC236}">
                <a16:creationId xmlns:a16="http://schemas.microsoft.com/office/drawing/2014/main" id="{E862EFE6-6C2F-796B-F4BA-0EB2064E50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4a9633a7fe_3_0:notes">
            <a:extLst>
              <a:ext uri="{FF2B5EF4-FFF2-40B4-BE49-F238E27FC236}">
                <a16:creationId xmlns:a16="http://schemas.microsoft.com/office/drawing/2014/main" id="{7CF7D2BD-EE02-6293-8017-BE48F602C8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9344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066800"/>
            <a:ext cx="5407800" cy="166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6" y="3395547"/>
            <a:ext cx="63501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0">
    <p:bg>
      <p:bgPr>
        <a:solidFill>
          <a:schemeClr val="dk1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9" name="Google Shape;69;p14"/>
          <p:cNvSpPr txBox="1">
            <a:spLocks noGrp="1"/>
          </p:cNvSpPr>
          <p:nvPr>
            <p:ph type="subTitle" idx="1"/>
          </p:nvPr>
        </p:nvSpPr>
        <p:spPr>
          <a:xfrm>
            <a:off x="713225" y="1744525"/>
            <a:ext cx="3681300" cy="21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>
            <a:off x="713225" y="448050"/>
            <a:ext cx="36813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>
            <a:spLocks noGrp="1"/>
          </p:cNvSpPr>
          <p:nvPr>
            <p:ph type="pic" idx="2"/>
          </p:nvPr>
        </p:nvSpPr>
        <p:spPr>
          <a:xfrm>
            <a:off x="4709525" y="445775"/>
            <a:ext cx="3721200" cy="4251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0_1">
    <p:bg>
      <p:bgPr>
        <a:solidFill>
          <a:schemeClr val="dk1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713275" y="794675"/>
            <a:ext cx="7717500" cy="698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26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5"/>
          <p:cNvSpPr txBox="1">
            <a:spLocks noGrp="1"/>
          </p:cNvSpPr>
          <p:nvPr>
            <p:ph type="body" idx="1"/>
          </p:nvPr>
        </p:nvSpPr>
        <p:spPr>
          <a:xfrm>
            <a:off x="3488849" y="2398525"/>
            <a:ext cx="4941900" cy="19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/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dk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722376" y="1861301"/>
            <a:ext cx="4131900" cy="156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5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722376" y="984098"/>
            <a:ext cx="1235700" cy="87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722374" y="3431199"/>
            <a:ext cx="4131900" cy="40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720000" y="1210225"/>
            <a:ext cx="7704000" cy="36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dk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713225" y="448050"/>
            <a:ext cx="36813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ubTitle" idx="1"/>
          </p:nvPr>
        </p:nvSpPr>
        <p:spPr>
          <a:xfrm>
            <a:off x="713225" y="1744525"/>
            <a:ext cx="3681300" cy="21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>
            <a:spLocks noGrp="1"/>
          </p:cNvSpPr>
          <p:nvPr>
            <p:ph type="pic" idx="2"/>
          </p:nvPr>
        </p:nvSpPr>
        <p:spPr>
          <a:xfrm>
            <a:off x="4709525" y="445775"/>
            <a:ext cx="3721200" cy="4251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2317950" y="1307100"/>
            <a:ext cx="4508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135550" y="1189100"/>
            <a:ext cx="4872900" cy="196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135550" y="31535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720000" y="4014450"/>
            <a:ext cx="7704000" cy="5727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 rot="10800000" flipH="1">
            <a:off x="117900" y="119100"/>
            <a:ext cx="8908200" cy="4731900"/>
          </a:xfrm>
          <a:prstGeom prst="roundRect">
            <a:avLst>
              <a:gd name="adj" fmla="val 1779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288150"/>
            <a:ext cx="6576000" cy="152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subTitle" idx="1"/>
          </p:nvPr>
        </p:nvSpPr>
        <p:spPr>
          <a:xfrm>
            <a:off x="1284000" y="2901800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Inter Medium"/>
              <a:buNone/>
              <a:defRPr sz="2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0" r:id="rId10"/>
    <p:sldLayoutId id="2147483661" r:id="rId11"/>
    <p:sldLayoutId id="2147483668" r:id="rId12"/>
    <p:sldLayoutId id="2147483669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aquib5005/MBTI-Personality-Tes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 txBox="1">
            <a:spLocks noGrp="1"/>
          </p:cNvSpPr>
          <p:nvPr>
            <p:ph type="ctrTitle"/>
          </p:nvPr>
        </p:nvSpPr>
        <p:spPr>
          <a:xfrm>
            <a:off x="635794" y="323872"/>
            <a:ext cx="7373500" cy="166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sz="3600" b="1" i="0" dirty="0">
                <a:solidFill>
                  <a:srgbClr val="FAFAFC"/>
                </a:solidFill>
                <a:effectLst/>
                <a:latin typeface="Product Sans" panose="020B0403030502040203" pitchFamily="34" charset="0"/>
              </a:rPr>
              <a:t>MBTI Personality Test - Exploring Personality Through Text Analysis</a:t>
            </a:r>
          </a:p>
        </p:txBody>
      </p:sp>
      <p:sp>
        <p:nvSpPr>
          <p:cNvPr id="138" name="Google Shape;138;p28"/>
          <p:cNvSpPr txBox="1">
            <a:spLocks noGrp="1"/>
          </p:cNvSpPr>
          <p:nvPr>
            <p:ph type="subTitle" idx="1"/>
          </p:nvPr>
        </p:nvSpPr>
        <p:spPr>
          <a:xfrm>
            <a:off x="540788" y="2273559"/>
            <a:ext cx="7872412" cy="12548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 indent="0" algn="l">
              <a:spcBef>
                <a:spcPts val="900"/>
              </a:spcBef>
              <a:spcAft>
                <a:spcPts val="900"/>
              </a:spcAft>
            </a:pPr>
            <a:r>
              <a:rPr lang="en-US" sz="1200" b="0" i="0" dirty="0">
                <a:solidFill>
                  <a:srgbClr val="FFFFFF"/>
                </a:solidFill>
                <a:effectLst/>
                <a:latin typeface="Product Sans" panose="020B0403030502040203" pitchFamily="34" charset="0"/>
              </a:rPr>
              <a:t>Presented by </a:t>
            </a:r>
            <a:r>
              <a:rPr lang="en-US" sz="1200" b="0" i="0" dirty="0">
                <a:solidFill>
                  <a:srgbClr val="FAFAFC"/>
                </a:solidFill>
                <a:effectLst/>
                <a:latin typeface="Product Sans" panose="020B0403030502040203" pitchFamily="34" charset="0"/>
              </a:rPr>
              <a:t>: </a:t>
            </a:r>
          </a:p>
          <a:p>
            <a:pPr marL="152400" indent="0" algn="l">
              <a:spcBef>
                <a:spcPts val="900"/>
              </a:spcBef>
              <a:spcAft>
                <a:spcPts val="900"/>
              </a:spcAft>
            </a:pPr>
            <a:r>
              <a:rPr lang="en-US" sz="1200" b="0" i="0" dirty="0">
                <a:solidFill>
                  <a:srgbClr val="FAFAFC"/>
                </a:solidFill>
                <a:effectLst/>
                <a:latin typeface="Product Sans" panose="020B0403030502040203" pitchFamily="34" charset="0"/>
              </a:rPr>
              <a:t>Saquib Khan – 2201020257                                       </a:t>
            </a:r>
            <a:r>
              <a:rPr lang="en-US" sz="1200" dirty="0">
                <a:solidFill>
                  <a:srgbClr val="FAFAFC"/>
                </a:solidFill>
                <a:latin typeface="Product Sans" panose="020B0403030502040203" pitchFamily="34" charset="0"/>
              </a:rPr>
              <a:t>Shantanu Kumar Sahoo – 2201020256</a:t>
            </a:r>
          </a:p>
          <a:p>
            <a:pPr marL="152400" indent="0" algn="l">
              <a:spcBef>
                <a:spcPts val="900"/>
              </a:spcBef>
              <a:spcAft>
                <a:spcPts val="900"/>
              </a:spcAft>
            </a:pPr>
            <a:r>
              <a:rPr lang="en-US" sz="1200" b="0" i="0" dirty="0">
                <a:solidFill>
                  <a:srgbClr val="FAFAFC"/>
                </a:solidFill>
                <a:effectLst/>
                <a:latin typeface="Product Sans" panose="020B0403030502040203" pitchFamily="34" charset="0"/>
              </a:rPr>
              <a:t>Asani Patra – 2201020246                                        </a:t>
            </a:r>
            <a:r>
              <a:rPr lang="en-US" sz="1200" dirty="0">
                <a:solidFill>
                  <a:srgbClr val="FAFAFC"/>
                </a:solidFill>
                <a:latin typeface="Product Sans" panose="020B0403030502040203" pitchFamily="34" charset="0"/>
              </a:rPr>
              <a:t>Jay Kumar Mohanty - 2201020251</a:t>
            </a:r>
            <a:endParaRPr lang="en-US" sz="1200" b="0" i="0" dirty="0">
              <a:solidFill>
                <a:srgbClr val="FAFAFC"/>
              </a:solidFill>
              <a:effectLst/>
              <a:latin typeface="Product Sans" panose="020B0403030502040203" pitchFamily="34" charset="0"/>
            </a:endParaRPr>
          </a:p>
          <a:p>
            <a:pPr marL="152400" indent="0" algn="l">
              <a:spcBef>
                <a:spcPts val="900"/>
              </a:spcBef>
              <a:spcAft>
                <a:spcPts val="900"/>
              </a:spcAft>
            </a:pPr>
            <a:endParaRPr lang="en-US" sz="700" b="0" i="0" dirty="0">
              <a:solidFill>
                <a:srgbClr val="FAFAFC"/>
              </a:solidFill>
              <a:effectLst/>
              <a:latin typeface="Product Sans" panose="020B040303050204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94F925-1EFC-6C93-377B-0A20C155F285}"/>
              </a:ext>
            </a:extLst>
          </p:cNvPr>
          <p:cNvSpPr txBox="1"/>
          <p:nvPr/>
        </p:nvSpPr>
        <p:spPr>
          <a:xfrm>
            <a:off x="2103547" y="4473495"/>
            <a:ext cx="49369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900"/>
              </a:spcBef>
              <a:spcAft>
                <a:spcPts val="900"/>
              </a:spcAft>
            </a:pPr>
            <a:r>
              <a:rPr lang="en-US" sz="1100" b="0" i="0" dirty="0">
                <a:solidFill>
                  <a:srgbClr val="FF0000"/>
                </a:solidFill>
                <a:effectLst/>
                <a:latin typeface="Product Sans" panose="020B0403030502040203" pitchFamily="34" charset="0"/>
              </a:rPr>
              <a:t>GitHub Repository : </a:t>
            </a:r>
            <a:r>
              <a:rPr lang="en-US" sz="1100" b="0" i="0" u="sng" dirty="0">
                <a:solidFill>
                  <a:srgbClr val="8884F6"/>
                </a:solidFill>
                <a:effectLst/>
                <a:latin typeface="Product Sans" panose="020B0403030502040203" pitchFamily="34" charset="0"/>
                <a:hlinkClick r:id="rId3"/>
              </a:rPr>
              <a:t>https://github.com/saquib5005/MBTI-Personality-Test</a:t>
            </a:r>
            <a:endParaRPr lang="en-US" sz="1100" b="0" i="0" dirty="0">
              <a:solidFill>
                <a:srgbClr val="FAFAFC"/>
              </a:solidFill>
              <a:effectLst/>
              <a:latin typeface="Product Sans" panose="020B0403030502040203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7">
          <a:extLst>
            <a:ext uri="{FF2B5EF4-FFF2-40B4-BE49-F238E27FC236}">
              <a16:creationId xmlns:a16="http://schemas.microsoft.com/office/drawing/2014/main" id="{C2EF307D-821B-A18A-4B00-21F928CF0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>
            <a:extLst>
              <a:ext uri="{FF2B5EF4-FFF2-40B4-BE49-F238E27FC236}">
                <a16:creationId xmlns:a16="http://schemas.microsoft.com/office/drawing/2014/main" id="{4E86B95F-B367-6E71-FB0F-EB0A33F063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5258" y="1804152"/>
            <a:ext cx="5271230" cy="488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5400" b="1" dirty="0">
                <a:latin typeface="Inter" panose="020B0604020202020204" charset="0"/>
                <a:ea typeface="Inter" panose="020B060402020202020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22438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>
            <a:spLocks noGrp="1"/>
          </p:cNvSpPr>
          <p:nvPr>
            <p:ph type="title"/>
          </p:nvPr>
        </p:nvSpPr>
        <p:spPr>
          <a:xfrm>
            <a:off x="634275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Inter" panose="020B0604020202020204" charset="0"/>
                <a:ea typeface="Inter" panose="020B0604020202020204" charset="0"/>
              </a:rPr>
              <a:t>Overview &amp; Objective</a:t>
            </a:r>
            <a:endParaRPr sz="2400" b="1" dirty="0">
              <a:latin typeface="Inter" panose="020B0604020202020204" charset="0"/>
              <a:ea typeface="Inter" panose="020B0604020202020204" charset="0"/>
            </a:endParaRPr>
          </a:p>
        </p:txBody>
      </p:sp>
      <p:sp>
        <p:nvSpPr>
          <p:cNvPr id="150" name="Google Shape;150;p29"/>
          <p:cNvSpPr txBox="1">
            <a:spLocks noGrp="1"/>
          </p:cNvSpPr>
          <p:nvPr>
            <p:ph type="body" idx="1"/>
          </p:nvPr>
        </p:nvSpPr>
        <p:spPr>
          <a:xfrm>
            <a:off x="655707" y="1160219"/>
            <a:ext cx="7704000" cy="35546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/>
              <a:t>What is the MBTI Framework?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5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The Myers-Briggs Type Indicator (MBTI) is one of the most widely used personality frameworks. It categorizes individuals into 16 distinct personality types across four dichotomies: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Introversion (I) vs. Extroversion (E)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Intuition (N) vs. Sensing (S)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Thinking (T) vs. Feeling (F)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Judging (J) vs. Perceiving (P)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Each type reflects unique preferences in how people perceive the world and make decisions.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/>
              <a:t>Objective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5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This project explores whether linguistic patterns in written text can predict an individual's MBTI personality type. The goal is to: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Evaluate the validity of the MBTI framework in predicting behavior and communication styles.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Develop machine learning models to classify MBTI types based on text input.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45">
          <a:extLst>
            <a:ext uri="{FF2B5EF4-FFF2-40B4-BE49-F238E27FC236}">
              <a16:creationId xmlns:a16="http://schemas.microsoft.com/office/drawing/2014/main" id="{A0AA9C5A-1EC0-9F8E-B498-C349BACB1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>
            <a:extLst>
              <a:ext uri="{FF2B5EF4-FFF2-40B4-BE49-F238E27FC236}">
                <a16:creationId xmlns:a16="http://schemas.microsoft.com/office/drawing/2014/main" id="{D2F8ECE7-9D31-1DBF-BAC4-F296D003E8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4275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latin typeface="Inter" panose="020B0604020202020204" charset="0"/>
                <a:ea typeface="Inter" panose="020B0604020202020204" charset="0"/>
              </a:rPr>
              <a:t>Traits</a:t>
            </a:r>
            <a:endParaRPr sz="2400" b="1" dirty="0">
              <a:latin typeface="Inter" panose="020B0604020202020204" charset="0"/>
              <a:ea typeface="Inter" panose="020B0604020202020204" charset="0"/>
            </a:endParaRPr>
          </a:p>
        </p:txBody>
      </p:sp>
      <p:pic>
        <p:nvPicPr>
          <p:cNvPr id="1026" name="Picture 2" descr="Table 1 from MBTI Dichotomy Analysis Extraversion ( E ) Introversion ...">
            <a:extLst>
              <a:ext uri="{FF2B5EF4-FFF2-40B4-BE49-F238E27FC236}">
                <a16:creationId xmlns:a16="http://schemas.microsoft.com/office/drawing/2014/main" id="{E79D3D13-406D-BC3B-8734-F0DB0AECE0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"/>
          <a:stretch/>
        </p:blipFill>
        <p:spPr bwMode="auto">
          <a:xfrm>
            <a:off x="903684" y="1243013"/>
            <a:ext cx="7336631" cy="308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76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>
            <a:spLocks noGrp="1"/>
          </p:cNvSpPr>
          <p:nvPr>
            <p:ph type="title"/>
          </p:nvPr>
        </p:nvSpPr>
        <p:spPr>
          <a:xfrm>
            <a:off x="543782" y="439695"/>
            <a:ext cx="5271230" cy="488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2800" b="1" dirty="0">
                <a:latin typeface="Inter" panose="020B0604020202020204" charset="0"/>
                <a:ea typeface="Inter" panose="020B0604020202020204" charset="0"/>
              </a:rPr>
              <a:t>Methodology</a:t>
            </a:r>
          </a:p>
        </p:txBody>
      </p:sp>
      <p:sp>
        <p:nvSpPr>
          <p:cNvPr id="193" name="Google Shape;193;p32"/>
          <p:cNvSpPr txBox="1">
            <a:spLocks noGrp="1"/>
          </p:cNvSpPr>
          <p:nvPr>
            <p:ph type="subTitle" idx="1"/>
          </p:nvPr>
        </p:nvSpPr>
        <p:spPr>
          <a:xfrm>
            <a:off x="543782" y="1088443"/>
            <a:ext cx="8063456" cy="37625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Steps to Build the Solution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endParaRPr lang="en-US" sz="1200" b="1" dirty="0">
              <a:latin typeface="Inter" panose="020B0604020202020204" charset="0"/>
              <a:ea typeface="Inter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1</a:t>
            </a: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. Data Preprocessing </a:t>
            </a: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Tokenization, </a:t>
            </a:r>
            <a:r>
              <a:rPr lang="en-US" sz="1200" dirty="0" err="1">
                <a:latin typeface="Inter" panose="020B0604020202020204" charset="0"/>
                <a:ea typeface="Inter" panose="020B0604020202020204" charset="0"/>
              </a:rPr>
              <a:t>stopword</a:t>
            </a: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 removal, and punctuation cleaning.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Splitting posts into individual text snippets.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endParaRPr lang="en-US" sz="1200" dirty="0">
              <a:latin typeface="Inter" panose="020B0604020202020204" charset="0"/>
              <a:ea typeface="Inter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2</a:t>
            </a: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. Feature Extraction </a:t>
            </a: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Using technique called Bag of Words to represent text numerically.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endParaRPr lang="en-US" sz="1200" dirty="0">
              <a:latin typeface="Inter" panose="020B0604020202020204" charset="0"/>
              <a:ea typeface="Inter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3. </a:t>
            </a: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Model Training </a:t>
            </a: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Leveraging machine learning algorithm Naive Bayes Classifier.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endParaRPr lang="en-US" sz="1200" dirty="0">
              <a:latin typeface="Inter" panose="020B0604020202020204" charset="0"/>
              <a:ea typeface="Inter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4. </a:t>
            </a: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Evaluation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Testing the model's accuracy, precision, recall, and F1-score.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endParaRPr lang="en-US" sz="1200" dirty="0">
              <a:latin typeface="Inter" panose="020B0604020202020204" charset="0"/>
              <a:ea typeface="Inter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5. </a:t>
            </a:r>
            <a:r>
              <a:rPr lang="en-US" sz="1200" b="1" dirty="0">
                <a:latin typeface="Inter" panose="020B0604020202020204" charset="0"/>
                <a:ea typeface="Inter" panose="020B0604020202020204" charset="0"/>
              </a:rPr>
              <a:t>Deployment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181717"/>
              </a:buClr>
              <a:buSzPts val="1100"/>
              <a:buFont typeface="Arial"/>
              <a:buNone/>
            </a:pP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Building a </a:t>
            </a:r>
            <a:r>
              <a:rPr lang="en-US" sz="1200" dirty="0" err="1">
                <a:latin typeface="Inter" panose="020B0604020202020204" charset="0"/>
                <a:ea typeface="Inter" panose="020B0604020202020204" charset="0"/>
              </a:rPr>
              <a:t>Streamlit</a:t>
            </a:r>
            <a:r>
              <a:rPr lang="en-US" sz="1200" dirty="0">
                <a:latin typeface="Inter" panose="020B0604020202020204" charset="0"/>
                <a:ea typeface="Inter" panose="020B0604020202020204" charset="0"/>
              </a:rPr>
              <a:t> app for interactive predictions.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A7038-90AB-E3B0-64A4-AD505B42DD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863"/>
          <a:stretch/>
        </p:blipFill>
        <p:spPr>
          <a:xfrm>
            <a:off x="5815012" y="928688"/>
            <a:ext cx="2926556" cy="30360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1"/>
          <p:cNvSpPr txBox="1">
            <a:spLocks noGrp="1"/>
          </p:cNvSpPr>
          <p:nvPr>
            <p:ph type="title"/>
          </p:nvPr>
        </p:nvSpPr>
        <p:spPr>
          <a:xfrm>
            <a:off x="713225" y="448050"/>
            <a:ext cx="36813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Inter" panose="020B0604020202020204" charset="0"/>
                <a:ea typeface="Inter" panose="020B0604020202020204" charset="0"/>
              </a:rPr>
              <a:t>Key Challenges</a:t>
            </a:r>
          </a:p>
        </p:txBody>
      </p:sp>
      <p:sp>
        <p:nvSpPr>
          <p:cNvPr id="183" name="Google Shape;183;p31"/>
          <p:cNvSpPr txBox="1">
            <a:spLocks noGrp="1"/>
          </p:cNvSpPr>
          <p:nvPr>
            <p:ph type="subTitle" idx="1"/>
          </p:nvPr>
        </p:nvSpPr>
        <p:spPr>
          <a:xfrm>
            <a:off x="713225" y="1437343"/>
            <a:ext cx="6666269" cy="24988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/>
              <a:t>Why is this Project Challenging?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400" b="1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/>
              <a:t>Text Preprocessing : Cleaning and tokenizing raw text while preserving meaningful patterns.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/>
              <a:t>Model Accuracy : Classifying 16 distinct personality types requires high precision.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/>
              <a:t>Validity Concerns : The MBTI framework has faced criticism for its reliability and scientific validity.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dirty="0"/>
              <a:t>Data Diversity : Ensuring the model generalizes well across different writing styles and contexts.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title"/>
          </p:nvPr>
        </p:nvSpPr>
        <p:spPr>
          <a:xfrm>
            <a:off x="713275" y="794675"/>
            <a:ext cx="7717500" cy="6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Results</a:t>
            </a:r>
            <a:endParaRPr dirty="0"/>
          </a:p>
        </p:txBody>
      </p:sp>
      <p:sp>
        <p:nvSpPr>
          <p:cNvPr id="199" name="Google Shape;199;p33"/>
          <p:cNvSpPr txBox="1">
            <a:spLocks noGrp="1"/>
          </p:cNvSpPr>
          <p:nvPr>
            <p:ph type="body" idx="1"/>
          </p:nvPr>
        </p:nvSpPr>
        <p:spPr>
          <a:xfrm>
            <a:off x="730500" y="1877032"/>
            <a:ext cx="7437768" cy="19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Prediction Accuracy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model achieved an accuracy of 77% on test data.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Linguistic Patterns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Certain traits (e.g., Introversion vs. Extroversion) were easier to predict due to distinct language cues.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35C99B-11A1-DC32-7C35-46E2A25EA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1" y="2460141"/>
            <a:ext cx="6470696" cy="89838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>
          <a:extLst>
            <a:ext uri="{FF2B5EF4-FFF2-40B4-BE49-F238E27FC236}">
              <a16:creationId xmlns:a16="http://schemas.microsoft.com/office/drawing/2014/main" id="{5624A8BA-FC21-3944-3CF0-5E200FB0F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>
            <a:extLst>
              <a:ext uri="{FF2B5EF4-FFF2-40B4-BE49-F238E27FC236}">
                <a16:creationId xmlns:a16="http://schemas.microsoft.com/office/drawing/2014/main" id="{1169A532-4E44-027A-A961-BDB7A4AB59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68642" y="386896"/>
            <a:ext cx="5072970" cy="3697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Results</a:t>
            </a:r>
            <a:endParaRPr sz="3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8392C71-6B61-F36E-6437-316CCA7E1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296" y="1112465"/>
            <a:ext cx="6284976" cy="337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348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>
          <a:extLst>
            <a:ext uri="{FF2B5EF4-FFF2-40B4-BE49-F238E27FC236}">
              <a16:creationId xmlns:a16="http://schemas.microsoft.com/office/drawing/2014/main" id="{F36AD9F5-472A-C17B-3198-72A500B8A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>
            <a:extLst>
              <a:ext uri="{FF2B5EF4-FFF2-40B4-BE49-F238E27FC236}">
                <a16:creationId xmlns:a16="http://schemas.microsoft.com/office/drawing/2014/main" id="{B65FD7FC-6B92-D6F3-D435-7F0710386C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73570" y="369190"/>
            <a:ext cx="5072970" cy="3697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Results</a:t>
            </a:r>
            <a:endParaRPr sz="32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2B96912-82FC-C90D-949D-2DCADD7CE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00" y="1170431"/>
            <a:ext cx="6837399" cy="360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671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>
          <a:extLst>
            <a:ext uri="{FF2B5EF4-FFF2-40B4-BE49-F238E27FC236}">
              <a16:creationId xmlns:a16="http://schemas.microsoft.com/office/drawing/2014/main" id="{E8888995-D082-25E6-8E12-6F350A7DE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>
            <a:extLst>
              <a:ext uri="{FF2B5EF4-FFF2-40B4-BE49-F238E27FC236}">
                <a16:creationId xmlns:a16="http://schemas.microsoft.com/office/drawing/2014/main" id="{519DFCBA-9506-B8CA-2748-19DF33A9EA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9138" y="571790"/>
            <a:ext cx="5072970" cy="3697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Results</a:t>
            </a:r>
            <a:endParaRPr sz="32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E2FFFC1-FD4E-D46D-6A87-0A275E38E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21" y="571790"/>
            <a:ext cx="5188331" cy="387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365303"/>
      </p:ext>
    </p:extLst>
  </p:cSld>
  <p:clrMapOvr>
    <a:masterClrMapping/>
  </p:clrMapOvr>
</p:sld>
</file>

<file path=ppt/theme/theme1.xml><?xml version="1.0" encoding="utf-8"?>
<a:theme xmlns:a="http://schemas.openxmlformats.org/drawingml/2006/main" name="Minimalist Pitch Deck by Slidesgo">
  <a:themeElements>
    <a:clrScheme name="Simple Light">
      <a:dk1>
        <a:srgbClr val="000000"/>
      </a:dk1>
      <a:lt1>
        <a:srgbClr val="EFEEE7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EFEEE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380</Words>
  <Application>Microsoft Office PowerPoint</Application>
  <PresentationFormat>On-screen Show (16:9)</PresentationFormat>
  <Paragraphs>67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Nunito Light</vt:lpstr>
      <vt:lpstr>Wingdings</vt:lpstr>
      <vt:lpstr>Roboto</vt:lpstr>
      <vt:lpstr>Open Sans</vt:lpstr>
      <vt:lpstr>Inter</vt:lpstr>
      <vt:lpstr>Product Sans</vt:lpstr>
      <vt:lpstr>Inter Medium</vt:lpstr>
      <vt:lpstr>Minimalist Pitch Deck by Slidesgo</vt:lpstr>
      <vt:lpstr>MBTI Personality Test - Exploring Personality Through Text Analysis</vt:lpstr>
      <vt:lpstr>Overview &amp; Objective</vt:lpstr>
      <vt:lpstr>Traits</vt:lpstr>
      <vt:lpstr>Methodology</vt:lpstr>
      <vt:lpstr>Key Challenges</vt:lpstr>
      <vt:lpstr>Results</vt:lpstr>
      <vt:lpstr>Results</vt:lpstr>
      <vt:lpstr>Results</vt:lpstr>
      <vt:lpstr>Results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Saquib Khan</cp:lastModifiedBy>
  <cp:revision>5</cp:revision>
  <dcterms:modified xsi:type="dcterms:W3CDTF">2025-04-21T06:50:29Z</dcterms:modified>
</cp:coreProperties>
</file>