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7.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8288000" cy="10287000"/>
  <p:notesSz cx="6858000" cy="9144000"/>
  <p:embeddedFontLst>
    <p:embeddedFont>
      <p:font typeface="Canva Sans Bold" panose="020B0803030501040103"/>
      <p:bold r:id="rId18"/>
    </p:embeddedFont>
    <p:embeddedFont>
      <p:font typeface="Canva Sans" panose="020B0503030501040103"/>
      <p:regular r:id="rId19"/>
    </p:embeddedFont>
    <p:embeddedFont>
      <p:font typeface="Open Sans Bold"/>
      <p:bold r:id="rId20"/>
    </p:embeddedFont>
    <p:embeddedFont>
      <p:font typeface="Bebas Neue Cyrillic" panose="02000506000000020004"/>
      <p:regular r:id="rId21"/>
    </p:embeddedFont>
    <p:embeddedFont>
      <p:font typeface="Open Sans"/>
      <p:regular r:id="rId22"/>
    </p:embeddedFont>
    <p:embeddedFont>
      <p:font typeface="Calibri" panose="020F0502020204030204" charset="0"/>
      <p:regular r:id="rId23"/>
      <p:bold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showGuides="1">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font" Target="fonts/font9.fntdata"/><Relationship Id="rId25" Type="http://schemas.openxmlformats.org/officeDocument/2006/relationships/font" Target="fonts/font8.fntdata"/><Relationship Id="rId24" Type="http://schemas.openxmlformats.org/officeDocument/2006/relationships/font" Target="fonts/font7.fntdata"/><Relationship Id="rId23" Type="http://schemas.openxmlformats.org/officeDocument/2006/relationships/font" Target="fonts/font6.fntdata"/><Relationship Id="rId22" Type="http://schemas.openxmlformats.org/officeDocument/2006/relationships/font" Target="fonts/font5.fntdata"/><Relationship Id="rId21" Type="http://schemas.openxmlformats.org/officeDocument/2006/relationships/font" Target="fonts/font4.fntdata"/><Relationship Id="rId20" Type="http://schemas.openxmlformats.org/officeDocument/2006/relationships/font" Target="fonts/font3.fntdata"/><Relationship Id="rId2" Type="http://schemas.openxmlformats.org/officeDocument/2006/relationships/theme" Target="theme/theme1.xml"/><Relationship Id="rId19" Type="http://schemas.openxmlformats.org/officeDocument/2006/relationships/font" Target="fonts/font2.fntdata"/><Relationship Id="rId18" Type="http://schemas.openxmlformats.org/officeDocument/2006/relationships/font" Target="fonts/font1.fntdata"/><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7.svg"/><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
            <a:stretch>
              <a:fillRect l="-12500"/>
            </a:stretch>
          </a:blipFill>
        </p:spPr>
      </p:sp>
      <p:grpSp>
        <p:nvGrpSpPr>
          <p:cNvPr id="3" name="Group 3"/>
          <p:cNvGrpSpPr/>
          <p:nvPr/>
        </p:nvGrpSpPr>
        <p:grpSpPr>
          <a:xfrm rot="0">
            <a:off x="6314264" y="0"/>
            <a:ext cx="11973736" cy="10287000"/>
            <a:chOff x="0" y="0"/>
            <a:chExt cx="3153576" cy="2709333"/>
          </a:xfrm>
        </p:grpSpPr>
        <p:sp>
          <p:nvSpPr>
            <p:cNvPr id="4" name="Freeform 4"/>
            <p:cNvSpPr/>
            <p:nvPr/>
          </p:nvSpPr>
          <p:spPr>
            <a:xfrm>
              <a:off x="0" y="0"/>
              <a:ext cx="3153577" cy="2709333"/>
            </a:xfrm>
            <a:custGeom>
              <a:avLst/>
              <a:gdLst/>
              <a:ahLst/>
              <a:cxnLst/>
              <a:rect l="l" t="t" r="r" b="b"/>
              <a:pathLst>
                <a:path w="3153577" h="2709333">
                  <a:moveTo>
                    <a:pt x="0" y="0"/>
                  </a:moveTo>
                  <a:lnTo>
                    <a:pt x="3153577" y="0"/>
                  </a:lnTo>
                  <a:lnTo>
                    <a:pt x="3153577" y="2709333"/>
                  </a:lnTo>
                  <a:lnTo>
                    <a:pt x="0" y="2709333"/>
                  </a:lnTo>
                  <a:close/>
                </a:path>
              </a:pathLst>
            </a:custGeom>
            <a:gradFill rotWithShape="1">
              <a:gsLst>
                <a:gs pos="0">
                  <a:srgbClr val="1F3291">
                    <a:alpha val="0"/>
                  </a:srgbClr>
                </a:gs>
                <a:gs pos="100000">
                  <a:srgbClr val="000935">
                    <a:alpha val="100000"/>
                  </a:srgbClr>
                </a:gs>
              </a:gsLst>
              <a:lin ang="0"/>
            </a:gradFill>
          </p:spPr>
        </p:sp>
        <p:sp>
          <p:nvSpPr>
            <p:cNvPr id="5" name="TextBox 5"/>
            <p:cNvSpPr txBox="1"/>
            <p:nvPr/>
          </p:nvSpPr>
          <p:spPr>
            <a:xfrm>
              <a:off x="0" y="-38100"/>
              <a:ext cx="3153576" cy="2747433"/>
            </a:xfrm>
            <a:prstGeom prst="rect">
              <a:avLst/>
            </a:prstGeom>
          </p:spPr>
          <p:txBody>
            <a:bodyPr lIns="50800" tIns="50800" rIns="50800" bIns="50800" rtlCol="0" anchor="ctr"/>
            <a:lstStyle/>
            <a:p>
              <a:pPr algn="ctr">
                <a:lnSpc>
                  <a:spcPts val="2660"/>
                </a:lnSpc>
                <a:spcBef>
                  <a:spcPct val="0"/>
                </a:spcBef>
              </a:pPr>
            </a:p>
          </p:txBody>
        </p:sp>
      </p:grpSp>
      <p:grpSp>
        <p:nvGrpSpPr>
          <p:cNvPr id="6" name="Group 6"/>
          <p:cNvGrpSpPr/>
          <p:nvPr/>
        </p:nvGrpSpPr>
        <p:grpSpPr>
          <a:xfrm rot="0">
            <a:off x="17742214" y="7517955"/>
            <a:ext cx="47625" cy="1740345"/>
            <a:chOff x="0" y="0"/>
            <a:chExt cx="12543" cy="458362"/>
          </a:xfrm>
        </p:grpSpPr>
        <p:sp>
          <p:nvSpPr>
            <p:cNvPr id="7" name="Freeform 7"/>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8" name="TextBox 8"/>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9" name="Group 9"/>
          <p:cNvGrpSpPr/>
          <p:nvPr/>
        </p:nvGrpSpPr>
        <p:grpSpPr>
          <a:xfrm rot="0">
            <a:off x="17259300" y="0"/>
            <a:ext cx="1028700" cy="1028700"/>
            <a:chOff x="0" y="0"/>
            <a:chExt cx="270933" cy="270933"/>
          </a:xfrm>
        </p:grpSpPr>
        <p:sp>
          <p:nvSpPr>
            <p:cNvPr id="10" name="Freeform 10"/>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11" name="TextBox 11"/>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grpSp>
        <p:nvGrpSpPr>
          <p:cNvPr id="12" name="Group 12"/>
          <p:cNvGrpSpPr/>
          <p:nvPr/>
        </p:nvGrpSpPr>
        <p:grpSpPr>
          <a:xfrm rot="0">
            <a:off x="8998744" y="5691111"/>
            <a:ext cx="7921135" cy="4344960"/>
            <a:chOff x="0" y="0"/>
            <a:chExt cx="2086225" cy="1144352"/>
          </a:xfrm>
        </p:grpSpPr>
        <p:sp>
          <p:nvSpPr>
            <p:cNvPr id="13" name="Freeform 13"/>
            <p:cNvSpPr/>
            <p:nvPr/>
          </p:nvSpPr>
          <p:spPr>
            <a:xfrm>
              <a:off x="0" y="0"/>
              <a:ext cx="2086225" cy="1144352"/>
            </a:xfrm>
            <a:custGeom>
              <a:avLst/>
              <a:gdLst/>
              <a:ahLst/>
              <a:cxnLst/>
              <a:rect l="l" t="t" r="r" b="b"/>
              <a:pathLst>
                <a:path w="2086225" h="1144352">
                  <a:moveTo>
                    <a:pt x="0" y="0"/>
                  </a:moveTo>
                  <a:lnTo>
                    <a:pt x="2086225" y="0"/>
                  </a:lnTo>
                  <a:lnTo>
                    <a:pt x="2086225" y="1144352"/>
                  </a:lnTo>
                  <a:lnTo>
                    <a:pt x="0" y="1144352"/>
                  </a:lnTo>
                  <a:close/>
                </a:path>
              </a:pathLst>
            </a:custGeom>
            <a:gradFill rotWithShape="1">
              <a:gsLst>
                <a:gs pos="0">
                  <a:srgbClr val="5470FF">
                    <a:alpha val="100000"/>
                  </a:srgbClr>
                </a:gs>
                <a:gs pos="100000">
                  <a:srgbClr val="1F3291">
                    <a:alpha val="100000"/>
                  </a:srgbClr>
                </a:gs>
              </a:gsLst>
              <a:lin ang="2700000"/>
            </a:gradFill>
          </p:spPr>
        </p:sp>
        <p:sp>
          <p:nvSpPr>
            <p:cNvPr id="14" name="TextBox 14"/>
            <p:cNvSpPr txBox="1"/>
            <p:nvPr/>
          </p:nvSpPr>
          <p:spPr>
            <a:xfrm>
              <a:off x="0" y="-38100"/>
              <a:ext cx="2086225" cy="1182452"/>
            </a:xfrm>
            <a:prstGeom prst="rect">
              <a:avLst/>
            </a:prstGeom>
          </p:spPr>
          <p:txBody>
            <a:bodyPr lIns="50800" tIns="50800" rIns="50800" bIns="50800" rtlCol="0" anchor="ctr"/>
            <a:lstStyle/>
            <a:p>
              <a:pPr algn="ctr">
                <a:lnSpc>
                  <a:spcPts val="2660"/>
                </a:lnSpc>
              </a:pPr>
            </a:p>
          </p:txBody>
        </p:sp>
      </p:grpSp>
      <p:graphicFrame>
        <p:nvGraphicFramePr>
          <p:cNvPr id="15" name="Table 15"/>
          <p:cNvGraphicFramePr>
            <a:graphicFrameLocks noGrp="1"/>
          </p:cNvGraphicFramePr>
          <p:nvPr/>
        </p:nvGraphicFramePr>
        <p:xfrm>
          <a:off x="8998744" y="5664096"/>
          <a:ext cx="7921135" cy="4371976"/>
        </p:xfrm>
        <a:graphic>
          <a:graphicData uri="http://schemas.openxmlformats.org/drawingml/2006/table">
            <a:tbl>
              <a:tblPr/>
              <a:tblGrid>
                <a:gridCol w="4145712"/>
                <a:gridCol w="3775423"/>
              </a:tblGrid>
              <a:tr h="807134">
                <a:tc>
                  <a:txBody>
                    <a:bodyPr rtlCol="0"/>
                    <a:lstStyle/>
                    <a:p>
                      <a:pPr algn="ctr">
                        <a:lnSpc>
                          <a:spcPts val="2660"/>
                        </a:lnSpc>
                        <a:defRPr/>
                      </a:pPr>
                      <a:r>
                        <a:rPr lang="en-US" sz="1900" b="1">
                          <a:solidFill>
                            <a:srgbClr val="FFFFFF"/>
                          </a:solidFill>
                          <a:latin typeface="Canva Sans Bold" panose="020B0803030501040103"/>
                          <a:ea typeface="Canva Sans Bold" panose="020B0803030501040103"/>
                          <a:cs typeface="Canva Sans Bold" panose="020B0803030501040103"/>
                          <a:sym typeface="Canva Sans Bold" panose="020B0803030501040103"/>
                        </a:rPr>
                        <a:t>NAME</a:t>
                      </a:r>
                      <a:endParaRPr lang="en-US" sz="1100"/>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rtlCol="0"/>
                    <a:lstStyle/>
                    <a:p>
                      <a:pPr algn="ctr">
                        <a:lnSpc>
                          <a:spcPts val="2660"/>
                        </a:lnSpc>
                        <a:defRPr/>
                      </a:pPr>
                      <a:r>
                        <a:rPr lang="en-US" sz="1900" b="1">
                          <a:solidFill>
                            <a:srgbClr val="FFFFFF"/>
                          </a:solidFill>
                          <a:latin typeface="Canva Sans Bold" panose="020B0803030501040103"/>
                          <a:ea typeface="Canva Sans Bold" panose="020B0803030501040103"/>
                          <a:cs typeface="Canva Sans Bold" panose="020B0803030501040103"/>
                          <a:sym typeface="Canva Sans Bold" panose="020B0803030501040103"/>
                        </a:rPr>
                        <a:t>REGD NO</a:t>
                      </a:r>
                      <a:endParaRPr lang="en-US" sz="1100"/>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r>
              <a:tr h="807134">
                <a:tc>
                  <a:txBody>
                    <a:bodyPr rtlCol="0"/>
                    <a:lstStyle/>
                    <a:p>
                      <a:pPr algn="ctr">
                        <a:lnSpc>
                          <a:spcPts val="2660"/>
                        </a:lnSpc>
                        <a:defRPr/>
                      </a:pPr>
                      <a:r>
                        <a:rPr lang="en-US" sz="1900">
                          <a:solidFill>
                            <a:srgbClr val="FFFFFF"/>
                          </a:solidFill>
                          <a:latin typeface="Canva Sans" panose="020B0503030501040103"/>
                          <a:ea typeface="Canva Sans" panose="020B0503030501040103"/>
                          <a:cs typeface="Canva Sans" panose="020B0503030501040103"/>
                          <a:sym typeface="Canva Sans" panose="020B0503030501040103"/>
                        </a:rPr>
                        <a:t>SAMSUDDIN RAHIL</a:t>
                      </a:r>
                      <a:endParaRPr lang="en-US" sz="1100"/>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rtlCol="0"/>
                    <a:lstStyle/>
                    <a:p>
                      <a:pPr algn="ctr">
                        <a:lnSpc>
                          <a:spcPts val="2660"/>
                        </a:lnSpc>
                        <a:defRPr/>
                      </a:pPr>
                      <a:r>
                        <a:rPr lang="en-US" sz="1900">
                          <a:solidFill>
                            <a:srgbClr val="FFFFFF"/>
                          </a:solidFill>
                          <a:latin typeface="Canva Sans" panose="020B0503030501040103"/>
                          <a:ea typeface="Canva Sans" panose="020B0503030501040103"/>
                          <a:cs typeface="Canva Sans" panose="020B0503030501040103"/>
                          <a:sym typeface="Canva Sans" panose="020B0503030501040103"/>
                        </a:rPr>
                        <a:t>2201020641</a:t>
                      </a:r>
                      <a:endParaRPr lang="en-US" sz="1100"/>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r>
              <a:tr h="807134">
                <a:tc>
                  <a:txBody>
                    <a:bodyPr rtlCol="0"/>
                    <a:lstStyle/>
                    <a:p>
                      <a:pPr algn="ctr">
                        <a:lnSpc>
                          <a:spcPts val="2660"/>
                        </a:lnSpc>
                        <a:defRPr/>
                      </a:pPr>
                      <a:r>
                        <a:rPr lang="en-US" sz="1900">
                          <a:solidFill>
                            <a:srgbClr val="FFFFFF"/>
                          </a:solidFill>
                          <a:latin typeface="Canva Sans" panose="020B0503030501040103"/>
                          <a:ea typeface="Canva Sans" panose="020B0503030501040103"/>
                          <a:cs typeface="Canva Sans" panose="020B0503030501040103"/>
                          <a:sym typeface="Canva Sans" panose="020B0503030501040103"/>
                        </a:rPr>
                        <a:t>UMASHANKAR PRADHAN</a:t>
                      </a:r>
                      <a:endParaRPr lang="en-US" sz="1100"/>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rtlCol="0"/>
                    <a:lstStyle/>
                    <a:p>
                      <a:pPr algn="ctr">
                        <a:lnSpc>
                          <a:spcPts val="2660"/>
                        </a:lnSpc>
                        <a:defRPr/>
                      </a:pPr>
                      <a:r>
                        <a:rPr lang="en-US" sz="1900">
                          <a:solidFill>
                            <a:srgbClr val="FFFFFF"/>
                          </a:solidFill>
                          <a:latin typeface="Canva Sans" panose="020B0503030501040103"/>
                          <a:ea typeface="Canva Sans" panose="020B0503030501040103"/>
                          <a:cs typeface="Canva Sans" panose="020B0503030501040103"/>
                          <a:sym typeface="Canva Sans" panose="020B0503030501040103"/>
                        </a:rPr>
                        <a:t>2201020602</a:t>
                      </a:r>
                      <a:endParaRPr lang="en-US" sz="1100"/>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r>
              <a:tr h="807134">
                <a:tc>
                  <a:txBody>
                    <a:bodyPr rtlCol="0"/>
                    <a:lstStyle/>
                    <a:p>
                      <a:pPr algn="ctr">
                        <a:lnSpc>
                          <a:spcPts val="2660"/>
                        </a:lnSpc>
                        <a:defRPr/>
                      </a:pPr>
                      <a:r>
                        <a:rPr lang="en-US" sz="1900">
                          <a:solidFill>
                            <a:srgbClr val="FFFFFF"/>
                          </a:solidFill>
                          <a:latin typeface="Canva Sans" panose="020B0503030501040103"/>
                          <a:ea typeface="Canva Sans" panose="020B0503030501040103"/>
                          <a:cs typeface="Canva Sans" panose="020B0503030501040103"/>
                          <a:sym typeface="Canva Sans" panose="020B0503030501040103"/>
                        </a:rPr>
                        <a:t>MANOJ SAMAL</a:t>
                      </a:r>
                      <a:endParaRPr lang="en-US" sz="1100"/>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rtlCol="0"/>
                    <a:lstStyle/>
                    <a:p>
                      <a:pPr algn="ctr">
                        <a:lnSpc>
                          <a:spcPts val="2660"/>
                        </a:lnSpc>
                        <a:defRPr/>
                      </a:pPr>
                      <a:r>
                        <a:rPr lang="en-US" sz="1900">
                          <a:solidFill>
                            <a:srgbClr val="FFFFFF"/>
                          </a:solidFill>
                          <a:latin typeface="Canva Sans" panose="020B0503030501040103"/>
                          <a:ea typeface="Canva Sans" panose="020B0503030501040103"/>
                          <a:cs typeface="Canva Sans" panose="020B0503030501040103"/>
                          <a:sym typeface="Canva Sans" panose="020B0503030501040103"/>
                        </a:rPr>
                        <a:t>2201020685</a:t>
                      </a:r>
                      <a:endParaRPr lang="en-US" sz="1100"/>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r>
              <a:tr h="1143440">
                <a:tc>
                  <a:txBody>
                    <a:bodyPr rtlCol="0"/>
                    <a:lstStyle/>
                    <a:p>
                      <a:pPr algn="ctr">
                        <a:lnSpc>
                          <a:spcPts val="2660"/>
                        </a:lnSpc>
                        <a:defRPr/>
                      </a:pPr>
                      <a:r>
                        <a:rPr lang="en-US" sz="1900">
                          <a:solidFill>
                            <a:srgbClr val="FFFFFF"/>
                          </a:solidFill>
                          <a:latin typeface="Canva Sans" panose="020B0503030501040103"/>
                          <a:ea typeface="Canva Sans" panose="020B0503030501040103"/>
                          <a:cs typeface="Canva Sans" panose="020B0503030501040103"/>
                          <a:sym typeface="Canva Sans" panose="020B0503030501040103"/>
                        </a:rPr>
                        <a:t>SUJAL CHINARA</a:t>
                      </a:r>
                      <a:endParaRPr lang="en-US" sz="1100"/>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rtlCol="0"/>
                    <a:lstStyle/>
                    <a:p>
                      <a:pPr algn="ctr">
                        <a:lnSpc>
                          <a:spcPts val="2660"/>
                        </a:lnSpc>
                        <a:defRPr/>
                      </a:pPr>
                      <a:r>
                        <a:rPr lang="en-US" sz="1900">
                          <a:solidFill>
                            <a:srgbClr val="FFFFFF"/>
                          </a:solidFill>
                          <a:latin typeface="Canva Sans" panose="020B0503030501040103"/>
                          <a:ea typeface="Canva Sans" panose="020B0503030501040103"/>
                          <a:cs typeface="Canva Sans" panose="020B0503030501040103"/>
                          <a:sym typeface="Canva Sans" panose="020B0503030501040103"/>
                        </a:rPr>
                        <a:t>2301030093</a:t>
                      </a:r>
                      <a:endParaRPr lang="en-US" sz="1100"/>
                    </a:p>
                    <a:p>
                      <a:pPr algn="ctr">
                        <a:lnSpc>
                          <a:spcPts val="2660"/>
                        </a:lnSpc>
                      </a:pPr>
                    </a:p>
                  </a:txBody>
                  <a:tcPr marL="190500" marR="190500" marT="190500" marB="190500" anchor="t">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r>
            </a:tbl>
          </a:graphicData>
        </a:graphic>
      </p:graphicFrame>
      <p:sp>
        <p:nvSpPr>
          <p:cNvPr id="16" name="TextBox 16"/>
          <p:cNvSpPr txBox="1"/>
          <p:nvPr/>
        </p:nvSpPr>
        <p:spPr>
          <a:xfrm>
            <a:off x="17492295" y="9568113"/>
            <a:ext cx="547464" cy="240591"/>
          </a:xfrm>
          <a:prstGeom prst="rect">
            <a:avLst/>
          </a:prstGeom>
        </p:spPr>
        <p:txBody>
          <a:bodyPr lIns="0" tIns="0" rIns="0" bIns="0" rtlCol="0" anchor="t">
            <a:spAutoFit/>
          </a:bodyPr>
          <a:lstStyle/>
          <a:p>
            <a:pPr algn="ctr">
              <a:lnSpc>
                <a:spcPts val="1960"/>
              </a:lnSpc>
              <a:spcBef>
                <a:spcPct val="0"/>
              </a:spcBef>
            </a:pPr>
            <a:r>
              <a:rPr lang="en-US" sz="1400" b="1">
                <a:solidFill>
                  <a:srgbClr val="FFFFFF"/>
                </a:solidFill>
                <a:latin typeface="Open Sans Bold"/>
                <a:ea typeface="Open Sans Bold"/>
                <a:cs typeface="Open Sans Bold"/>
                <a:sym typeface="Open Sans Bold"/>
              </a:rPr>
              <a:t>01</a:t>
            </a:r>
            <a:endParaRPr lang="en-US" sz="1400" b="1">
              <a:solidFill>
                <a:srgbClr val="FFFFFF"/>
              </a:solidFill>
              <a:latin typeface="Open Sans Bold"/>
              <a:ea typeface="Open Sans Bold"/>
              <a:cs typeface="Open Sans Bold"/>
              <a:sym typeface="Open Sans Bold"/>
            </a:endParaRPr>
          </a:p>
        </p:txBody>
      </p:sp>
      <p:sp>
        <p:nvSpPr>
          <p:cNvPr id="17" name="TextBox 17"/>
          <p:cNvSpPr txBox="1"/>
          <p:nvPr/>
        </p:nvSpPr>
        <p:spPr>
          <a:xfrm>
            <a:off x="8190694" y="2190780"/>
            <a:ext cx="9301601" cy="1717676"/>
          </a:xfrm>
          <a:prstGeom prst="rect">
            <a:avLst/>
          </a:prstGeom>
        </p:spPr>
        <p:txBody>
          <a:bodyPr lIns="0" tIns="0" rIns="0" bIns="0" rtlCol="0" anchor="t">
            <a:spAutoFit/>
          </a:bodyPr>
          <a:lstStyle/>
          <a:p>
            <a:pPr algn="l">
              <a:lnSpc>
                <a:spcPts val="14000"/>
              </a:lnSpc>
              <a:spcBef>
                <a:spcPct val="0"/>
              </a:spcBef>
            </a:pPr>
            <a:r>
              <a:rPr lang="en-US" sz="10000">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Detecting Pneumonia</a:t>
            </a:r>
            <a:endParaRPr lang="en-US" sz="10000">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endParaRPr>
          </a:p>
        </p:txBody>
      </p:sp>
      <p:sp>
        <p:nvSpPr>
          <p:cNvPr id="18" name="TextBox 18"/>
          <p:cNvSpPr txBox="1"/>
          <p:nvPr/>
        </p:nvSpPr>
        <p:spPr>
          <a:xfrm>
            <a:off x="8190694" y="3840086"/>
            <a:ext cx="8359564" cy="1717676"/>
          </a:xfrm>
          <a:prstGeom prst="rect">
            <a:avLst/>
          </a:prstGeom>
        </p:spPr>
        <p:txBody>
          <a:bodyPr lIns="0" tIns="0" rIns="0" bIns="0" rtlCol="0" anchor="t">
            <a:spAutoFit/>
          </a:bodyPr>
          <a:lstStyle/>
          <a:p>
            <a:pPr algn="l">
              <a:lnSpc>
                <a:spcPts val="14000"/>
              </a:lnSpc>
              <a:spcBef>
                <a:spcPct val="0"/>
              </a:spcBef>
            </a:pPr>
            <a:r>
              <a:rPr lang="en-US" sz="10000">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in Chest X-Rays</a:t>
            </a:r>
            <a:endParaRPr lang="en-US" sz="10000">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938">
                <a:alpha val="100000"/>
              </a:srgbClr>
            </a:gs>
            <a:gs pos="100000">
              <a:srgbClr val="000935">
                <a:alpha val="100000"/>
              </a:srgbClr>
            </a:gs>
          </a:gsLst>
          <a:lin ang="2700000"/>
        </a:gradFill>
        <a:effectLst/>
      </p:bgPr>
    </p:bg>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0">
            <a:off x="17259300" y="0"/>
            <a:ext cx="1028700" cy="1028700"/>
            <a:chOff x="0" y="0"/>
            <a:chExt cx="270933" cy="270933"/>
          </a:xfrm>
        </p:grpSpPr>
        <p:sp>
          <p:nvSpPr>
            <p:cNvPr id="6" name="Freeform 6"/>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7" name="TextBox 7"/>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grpSp>
        <p:nvGrpSpPr>
          <p:cNvPr id="8" name="Group 8"/>
          <p:cNvGrpSpPr/>
          <p:nvPr/>
        </p:nvGrpSpPr>
        <p:grpSpPr>
          <a:xfrm rot="0">
            <a:off x="327046" y="1235948"/>
            <a:ext cx="4872266" cy="66466"/>
            <a:chOff x="0" y="0"/>
            <a:chExt cx="1283230" cy="17505"/>
          </a:xfrm>
        </p:grpSpPr>
        <p:sp>
          <p:nvSpPr>
            <p:cNvPr id="9" name="Freeform 9"/>
            <p:cNvSpPr/>
            <p:nvPr/>
          </p:nvSpPr>
          <p:spPr>
            <a:xfrm>
              <a:off x="0" y="0"/>
              <a:ext cx="1283230" cy="17505"/>
            </a:xfrm>
            <a:custGeom>
              <a:avLst/>
              <a:gdLst/>
              <a:ahLst/>
              <a:cxnLst/>
              <a:rect l="l" t="t" r="r" b="b"/>
              <a:pathLst>
                <a:path w="1283230" h="17505">
                  <a:moveTo>
                    <a:pt x="0" y="0"/>
                  </a:moveTo>
                  <a:lnTo>
                    <a:pt x="1283230" y="0"/>
                  </a:lnTo>
                  <a:lnTo>
                    <a:pt x="1283230" y="17505"/>
                  </a:lnTo>
                  <a:lnTo>
                    <a:pt x="0" y="17505"/>
                  </a:lnTo>
                  <a:close/>
                </a:path>
              </a:pathLst>
            </a:custGeom>
            <a:gradFill rotWithShape="1">
              <a:gsLst>
                <a:gs pos="0">
                  <a:srgbClr val="5470FF">
                    <a:alpha val="100000"/>
                  </a:srgbClr>
                </a:gs>
                <a:gs pos="100000">
                  <a:srgbClr val="1F3291">
                    <a:alpha val="100000"/>
                  </a:srgbClr>
                </a:gs>
              </a:gsLst>
              <a:lin ang="2700000"/>
            </a:gradFill>
          </p:spPr>
        </p:sp>
        <p:sp>
          <p:nvSpPr>
            <p:cNvPr id="10" name="TextBox 10"/>
            <p:cNvSpPr txBox="1"/>
            <p:nvPr/>
          </p:nvSpPr>
          <p:spPr>
            <a:xfrm>
              <a:off x="0" y="-38100"/>
              <a:ext cx="1283230" cy="55605"/>
            </a:xfrm>
            <a:prstGeom prst="rect">
              <a:avLst/>
            </a:prstGeom>
          </p:spPr>
          <p:txBody>
            <a:bodyPr lIns="50800" tIns="50800" rIns="50800" bIns="50800" rtlCol="0" anchor="ctr"/>
            <a:lstStyle/>
            <a:p>
              <a:pPr algn="ctr">
                <a:lnSpc>
                  <a:spcPts val="2660"/>
                </a:lnSpc>
              </a:pPr>
            </a:p>
          </p:txBody>
        </p:sp>
      </p:grpSp>
      <p:sp>
        <p:nvSpPr>
          <p:cNvPr id="11" name="Freeform 11"/>
          <p:cNvSpPr/>
          <p:nvPr/>
        </p:nvSpPr>
        <p:spPr>
          <a:xfrm>
            <a:off x="1281317" y="3649590"/>
            <a:ext cx="15725366" cy="2987820"/>
          </a:xfrm>
          <a:custGeom>
            <a:avLst/>
            <a:gdLst/>
            <a:ahLst/>
            <a:cxnLst/>
            <a:rect l="l" t="t" r="r" b="b"/>
            <a:pathLst>
              <a:path w="15725366" h="2987820">
                <a:moveTo>
                  <a:pt x="0" y="0"/>
                </a:moveTo>
                <a:lnTo>
                  <a:pt x="15725366" y="0"/>
                </a:lnTo>
                <a:lnTo>
                  <a:pt x="15725366" y="2987820"/>
                </a:lnTo>
                <a:lnTo>
                  <a:pt x="0" y="2987820"/>
                </a:lnTo>
                <a:lnTo>
                  <a:pt x="0" y="0"/>
                </a:lnTo>
                <a:close/>
              </a:path>
            </a:pathLst>
          </a:custGeom>
          <a:blipFill>
            <a:blip r:embed="rId1"/>
            <a:stretch>
              <a:fillRect/>
            </a:stretch>
          </a:blipFill>
        </p:spPr>
      </p:sp>
      <p:sp>
        <p:nvSpPr>
          <p:cNvPr id="12" name="TextBox 12"/>
          <p:cNvSpPr txBox="1"/>
          <p:nvPr/>
        </p:nvSpPr>
        <p:spPr>
          <a:xfrm>
            <a:off x="17492295" y="9568113"/>
            <a:ext cx="547464" cy="240665"/>
          </a:xfrm>
          <a:prstGeom prst="rect">
            <a:avLst/>
          </a:prstGeom>
        </p:spPr>
        <p:txBody>
          <a:bodyPr lIns="0" tIns="0" rIns="0" bIns="0" rtlCol="0" anchor="t">
            <a:spAutoFit/>
          </a:bodyPr>
          <a:lstStyle/>
          <a:p>
            <a:pPr algn="ctr">
              <a:lnSpc>
                <a:spcPts val="1960"/>
              </a:lnSpc>
              <a:spcBef>
                <a:spcPct val="0"/>
              </a:spcBef>
            </a:pPr>
            <a:r>
              <a:rPr lang="en-US" sz="1400" b="1">
                <a:solidFill>
                  <a:srgbClr val="FFFFFF"/>
                </a:solidFill>
                <a:latin typeface="Open Sans Bold"/>
                <a:ea typeface="Open Sans Bold"/>
                <a:cs typeface="Open Sans Bold"/>
                <a:sym typeface="Open Sans Bold"/>
              </a:rPr>
              <a:t>10</a:t>
            </a:r>
            <a:endParaRPr lang="en-US" sz="1400" b="1">
              <a:solidFill>
                <a:srgbClr val="FFFFFF"/>
              </a:solidFill>
              <a:latin typeface="Open Sans Bold"/>
              <a:ea typeface="Open Sans Bold"/>
              <a:cs typeface="Open Sans Bold"/>
              <a:sym typeface="Open Sans Bold"/>
            </a:endParaRPr>
          </a:p>
        </p:txBody>
      </p:sp>
      <p:sp>
        <p:nvSpPr>
          <p:cNvPr id="13" name="TextBox 13"/>
          <p:cNvSpPr txBox="1"/>
          <p:nvPr/>
        </p:nvSpPr>
        <p:spPr>
          <a:xfrm>
            <a:off x="327046" y="363399"/>
            <a:ext cx="8263820" cy="1425853"/>
          </a:xfrm>
          <a:prstGeom prst="rect">
            <a:avLst/>
          </a:prstGeom>
        </p:spPr>
        <p:txBody>
          <a:bodyPr lIns="0" tIns="0" rIns="0" bIns="0" rtlCol="0" anchor="t">
            <a:spAutoFit/>
          </a:bodyPr>
          <a:lstStyle/>
          <a:p>
            <a:pPr algn="l">
              <a:lnSpc>
                <a:spcPts val="5855"/>
              </a:lnSpc>
            </a:pPr>
            <a:r>
              <a:rPr lang="en-US" sz="579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PREPROCESSING – SAMPLE IMAGE</a:t>
            </a:r>
            <a:endParaRPr lang="en-US" sz="579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endParaRPr>
          </a:p>
          <a:p>
            <a:pPr algn="l">
              <a:lnSpc>
                <a:spcPts val="5140"/>
              </a:lnSpc>
            </a:p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0">
            <a:off x="17259300" y="0"/>
            <a:ext cx="1028700" cy="1028700"/>
            <a:chOff x="0" y="0"/>
            <a:chExt cx="270933" cy="270933"/>
          </a:xfrm>
        </p:grpSpPr>
        <p:sp>
          <p:nvSpPr>
            <p:cNvPr id="6" name="Freeform 6"/>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7" name="TextBox 7"/>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sp>
        <p:nvSpPr>
          <p:cNvPr id="8" name="Freeform 8"/>
          <p:cNvSpPr/>
          <p:nvPr/>
        </p:nvSpPr>
        <p:spPr>
          <a:xfrm>
            <a:off x="6945012" y="1476478"/>
            <a:ext cx="9746237" cy="7334043"/>
          </a:xfrm>
          <a:custGeom>
            <a:avLst/>
            <a:gdLst/>
            <a:ahLst/>
            <a:cxnLst/>
            <a:rect l="l" t="t" r="r" b="b"/>
            <a:pathLst>
              <a:path w="9746237" h="7334043">
                <a:moveTo>
                  <a:pt x="0" y="0"/>
                </a:moveTo>
                <a:lnTo>
                  <a:pt x="9746237" y="0"/>
                </a:lnTo>
                <a:lnTo>
                  <a:pt x="9746237" y="7334044"/>
                </a:lnTo>
                <a:lnTo>
                  <a:pt x="0" y="7334044"/>
                </a:lnTo>
                <a:lnTo>
                  <a:pt x="0" y="0"/>
                </a:lnTo>
                <a:close/>
              </a:path>
            </a:pathLst>
          </a:custGeom>
          <a:blipFill>
            <a:blip r:embed="rId1"/>
            <a:stretch>
              <a:fillRect/>
            </a:stretch>
          </a:blipFill>
        </p:spPr>
      </p:sp>
      <p:sp>
        <p:nvSpPr>
          <p:cNvPr id="9" name="Freeform 9"/>
          <p:cNvSpPr/>
          <p:nvPr/>
        </p:nvSpPr>
        <p:spPr>
          <a:xfrm>
            <a:off x="940519" y="1818536"/>
            <a:ext cx="4956743" cy="7439764"/>
          </a:xfrm>
          <a:custGeom>
            <a:avLst/>
            <a:gdLst/>
            <a:ahLst/>
            <a:cxnLst/>
            <a:rect l="l" t="t" r="r" b="b"/>
            <a:pathLst>
              <a:path w="4956743" h="7439764">
                <a:moveTo>
                  <a:pt x="0" y="0"/>
                </a:moveTo>
                <a:lnTo>
                  <a:pt x="4956743" y="0"/>
                </a:lnTo>
                <a:lnTo>
                  <a:pt x="4956743" y="7439764"/>
                </a:lnTo>
                <a:lnTo>
                  <a:pt x="0" y="7439764"/>
                </a:lnTo>
                <a:lnTo>
                  <a:pt x="0" y="0"/>
                </a:lnTo>
                <a:close/>
              </a:path>
            </a:pathLst>
          </a:custGeom>
          <a:blipFill>
            <a:blip r:embed="rId2"/>
            <a:stretch>
              <a:fillRect/>
            </a:stretch>
          </a:blipFill>
        </p:spPr>
      </p:sp>
      <p:sp>
        <p:nvSpPr>
          <p:cNvPr id="10" name="TextBox 10"/>
          <p:cNvSpPr txBox="1"/>
          <p:nvPr/>
        </p:nvSpPr>
        <p:spPr>
          <a:xfrm>
            <a:off x="17492295" y="9568113"/>
            <a:ext cx="547464" cy="240665"/>
          </a:xfrm>
          <a:prstGeom prst="rect">
            <a:avLst/>
          </a:prstGeom>
        </p:spPr>
        <p:txBody>
          <a:bodyPr lIns="0" tIns="0" rIns="0" bIns="0" rtlCol="0" anchor="t">
            <a:spAutoFit/>
          </a:bodyPr>
          <a:lstStyle/>
          <a:p>
            <a:pPr algn="ctr">
              <a:lnSpc>
                <a:spcPts val="1960"/>
              </a:lnSpc>
              <a:spcBef>
                <a:spcPct val="0"/>
              </a:spcBef>
            </a:pPr>
            <a:r>
              <a:rPr lang="en-US" sz="1400" b="1">
                <a:solidFill>
                  <a:srgbClr val="000000"/>
                </a:solidFill>
                <a:latin typeface="Open Sans Bold"/>
                <a:ea typeface="Open Sans Bold"/>
                <a:cs typeface="Open Sans Bold"/>
                <a:sym typeface="Open Sans Bold"/>
              </a:rPr>
              <a:t>11</a:t>
            </a:r>
            <a:endParaRPr lang="en-US" sz="1400" b="1">
              <a:solidFill>
                <a:srgbClr val="000000"/>
              </a:solidFill>
              <a:latin typeface="Open Sans Bold"/>
              <a:ea typeface="Open Sans Bold"/>
              <a:cs typeface="Open Sans Bold"/>
              <a:sym typeface="Open Sans Bo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938">
                <a:alpha val="100000"/>
              </a:srgbClr>
            </a:gs>
            <a:gs pos="100000">
              <a:srgbClr val="000935">
                <a:alpha val="100000"/>
              </a:srgbClr>
            </a:gs>
          </a:gsLst>
          <a:lin ang="2700000"/>
        </a:gradFill>
        <a:effectLst/>
      </p:bgPr>
    </p:bg>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10800000">
            <a:off x="1243489" y="1028700"/>
            <a:ext cx="14042146" cy="10287000"/>
            <a:chOff x="0" y="0"/>
            <a:chExt cx="3698343" cy="2709333"/>
          </a:xfrm>
        </p:grpSpPr>
        <p:sp>
          <p:nvSpPr>
            <p:cNvPr id="6" name="Freeform 6"/>
            <p:cNvSpPr/>
            <p:nvPr/>
          </p:nvSpPr>
          <p:spPr>
            <a:xfrm>
              <a:off x="0" y="0"/>
              <a:ext cx="3698343" cy="2709333"/>
            </a:xfrm>
            <a:custGeom>
              <a:avLst/>
              <a:gdLst/>
              <a:ahLst/>
              <a:cxnLst/>
              <a:rect l="l" t="t" r="r" b="b"/>
              <a:pathLst>
                <a:path w="3698343" h="2709333">
                  <a:moveTo>
                    <a:pt x="0" y="0"/>
                  </a:moveTo>
                  <a:lnTo>
                    <a:pt x="3698343" y="0"/>
                  </a:lnTo>
                  <a:lnTo>
                    <a:pt x="3698343" y="2709333"/>
                  </a:lnTo>
                  <a:lnTo>
                    <a:pt x="0" y="2709333"/>
                  </a:lnTo>
                  <a:close/>
                </a:path>
              </a:pathLst>
            </a:custGeom>
            <a:gradFill rotWithShape="1">
              <a:gsLst>
                <a:gs pos="0">
                  <a:srgbClr val="1F3291">
                    <a:alpha val="0"/>
                  </a:srgbClr>
                </a:gs>
                <a:gs pos="100000">
                  <a:srgbClr val="000935">
                    <a:alpha val="100000"/>
                  </a:srgbClr>
                </a:gs>
              </a:gsLst>
              <a:lin ang="0"/>
            </a:gradFill>
          </p:spPr>
        </p:sp>
        <p:sp>
          <p:nvSpPr>
            <p:cNvPr id="7" name="TextBox 7"/>
            <p:cNvSpPr txBox="1"/>
            <p:nvPr/>
          </p:nvSpPr>
          <p:spPr>
            <a:xfrm>
              <a:off x="0" y="-38100"/>
              <a:ext cx="3698343" cy="2747433"/>
            </a:xfrm>
            <a:prstGeom prst="rect">
              <a:avLst/>
            </a:prstGeom>
          </p:spPr>
          <p:txBody>
            <a:bodyPr lIns="50800" tIns="50800" rIns="50800" bIns="50800" rtlCol="0" anchor="ctr"/>
            <a:lstStyle/>
            <a:p>
              <a:pPr algn="ctr">
                <a:lnSpc>
                  <a:spcPts val="2660"/>
                </a:lnSpc>
                <a:spcBef>
                  <a:spcPct val="0"/>
                </a:spcBef>
              </a:pPr>
            </a:p>
          </p:txBody>
        </p:sp>
      </p:grpSp>
      <p:sp>
        <p:nvSpPr>
          <p:cNvPr id="8" name="Freeform 8"/>
          <p:cNvSpPr/>
          <p:nvPr/>
        </p:nvSpPr>
        <p:spPr>
          <a:xfrm>
            <a:off x="411717" y="402443"/>
            <a:ext cx="454926" cy="447482"/>
          </a:xfrm>
          <a:custGeom>
            <a:avLst/>
            <a:gdLst/>
            <a:ahLst/>
            <a:cxnLst/>
            <a:rect l="l" t="t" r="r" b="b"/>
            <a:pathLst>
              <a:path w="454926" h="447482">
                <a:moveTo>
                  <a:pt x="0" y="0"/>
                </a:moveTo>
                <a:lnTo>
                  <a:pt x="454927" y="0"/>
                </a:lnTo>
                <a:lnTo>
                  <a:pt x="454927" y="447482"/>
                </a:lnTo>
                <a:lnTo>
                  <a:pt x="0" y="447482"/>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sp>
      <p:grpSp>
        <p:nvGrpSpPr>
          <p:cNvPr id="9" name="Group 9"/>
          <p:cNvGrpSpPr/>
          <p:nvPr/>
        </p:nvGrpSpPr>
        <p:grpSpPr>
          <a:xfrm rot="0">
            <a:off x="17259300" y="0"/>
            <a:ext cx="1028700" cy="1028700"/>
            <a:chOff x="0" y="0"/>
            <a:chExt cx="270933" cy="270933"/>
          </a:xfrm>
        </p:grpSpPr>
        <p:sp>
          <p:nvSpPr>
            <p:cNvPr id="10" name="Freeform 10"/>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11" name="TextBox 11"/>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sp>
        <p:nvSpPr>
          <p:cNvPr id="12" name="Freeform 1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13" name="TextBox 13"/>
          <p:cNvSpPr txBox="1"/>
          <p:nvPr/>
        </p:nvSpPr>
        <p:spPr>
          <a:xfrm>
            <a:off x="1243489" y="3776211"/>
            <a:ext cx="8359564" cy="2395989"/>
          </a:xfrm>
          <a:prstGeom prst="rect">
            <a:avLst/>
          </a:prstGeom>
        </p:spPr>
        <p:txBody>
          <a:bodyPr lIns="0" tIns="0" rIns="0" bIns="0" rtlCol="0" anchor="t">
            <a:spAutoFit/>
          </a:bodyPr>
          <a:lstStyle/>
          <a:p>
            <a:pPr algn="l">
              <a:lnSpc>
                <a:spcPts val="19690"/>
              </a:lnSpc>
              <a:spcBef>
                <a:spcPct val="0"/>
              </a:spcBef>
            </a:pPr>
            <a:r>
              <a:rPr lang="en-US" sz="1406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Thank You</a:t>
            </a:r>
            <a:endParaRPr lang="en-US" sz="1406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938">
                <a:alpha val="100000"/>
              </a:srgbClr>
            </a:gs>
            <a:gs pos="100000">
              <a:srgbClr val="000935">
                <a:alpha val="100000"/>
              </a:srgbClr>
            </a:gs>
          </a:gsLst>
          <a:lin ang="2700000"/>
        </a:gradFill>
        <a:effectLst/>
      </p:bgPr>
    </p:bg>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0">
            <a:off x="17259300" y="0"/>
            <a:ext cx="1028700" cy="1028700"/>
            <a:chOff x="0" y="0"/>
            <a:chExt cx="270933" cy="270933"/>
          </a:xfrm>
        </p:grpSpPr>
        <p:sp>
          <p:nvSpPr>
            <p:cNvPr id="6" name="Freeform 6"/>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7" name="TextBox 7"/>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grpSp>
        <p:nvGrpSpPr>
          <p:cNvPr id="8" name="Group 8"/>
          <p:cNvGrpSpPr/>
          <p:nvPr/>
        </p:nvGrpSpPr>
        <p:grpSpPr>
          <a:xfrm rot="0">
            <a:off x="0" y="1799773"/>
            <a:ext cx="7634687" cy="6687454"/>
            <a:chOff x="0" y="0"/>
            <a:chExt cx="10179583" cy="8916606"/>
          </a:xfrm>
        </p:grpSpPr>
        <p:pic>
          <p:nvPicPr>
            <p:cNvPr id="9" name="Picture 9"/>
            <p:cNvPicPr>
              <a:picLocks noChangeAspect="1"/>
            </p:cNvPicPr>
            <p:nvPr/>
          </p:nvPicPr>
          <p:blipFill>
            <a:blip r:embed="rId1"/>
            <a:srcRect t="20820" b="20820"/>
            <a:stretch>
              <a:fillRect/>
            </a:stretch>
          </p:blipFill>
          <p:spPr>
            <a:xfrm>
              <a:off x="0" y="0"/>
              <a:ext cx="10179583" cy="8916606"/>
            </a:xfrm>
            <a:prstGeom prst="rect">
              <a:avLst/>
            </a:prstGeom>
          </p:spPr>
        </p:pic>
      </p:grpSp>
      <p:grpSp>
        <p:nvGrpSpPr>
          <p:cNvPr id="10" name="Group 10"/>
          <p:cNvGrpSpPr/>
          <p:nvPr/>
        </p:nvGrpSpPr>
        <p:grpSpPr>
          <a:xfrm rot="0">
            <a:off x="7950848" y="3101902"/>
            <a:ext cx="5211399" cy="47625"/>
            <a:chOff x="0" y="0"/>
            <a:chExt cx="1372549" cy="12543"/>
          </a:xfrm>
        </p:grpSpPr>
        <p:sp>
          <p:nvSpPr>
            <p:cNvPr id="11" name="Freeform 11"/>
            <p:cNvSpPr/>
            <p:nvPr/>
          </p:nvSpPr>
          <p:spPr>
            <a:xfrm>
              <a:off x="0" y="0"/>
              <a:ext cx="1372549" cy="12543"/>
            </a:xfrm>
            <a:custGeom>
              <a:avLst/>
              <a:gdLst/>
              <a:ahLst/>
              <a:cxnLst/>
              <a:rect l="l" t="t" r="r" b="b"/>
              <a:pathLst>
                <a:path w="1372549" h="12543">
                  <a:moveTo>
                    <a:pt x="0" y="0"/>
                  </a:moveTo>
                  <a:lnTo>
                    <a:pt x="1372549" y="0"/>
                  </a:lnTo>
                  <a:lnTo>
                    <a:pt x="1372549" y="12543"/>
                  </a:lnTo>
                  <a:lnTo>
                    <a:pt x="0" y="12543"/>
                  </a:lnTo>
                  <a:close/>
                </a:path>
              </a:pathLst>
            </a:custGeom>
            <a:gradFill rotWithShape="1">
              <a:gsLst>
                <a:gs pos="0">
                  <a:srgbClr val="5470FF">
                    <a:alpha val="100000"/>
                  </a:srgbClr>
                </a:gs>
                <a:gs pos="100000">
                  <a:srgbClr val="1F3291">
                    <a:alpha val="100000"/>
                  </a:srgbClr>
                </a:gs>
              </a:gsLst>
              <a:lin ang="2700000"/>
            </a:gradFill>
          </p:spPr>
        </p:sp>
        <p:sp>
          <p:nvSpPr>
            <p:cNvPr id="12" name="TextBox 12"/>
            <p:cNvSpPr txBox="1"/>
            <p:nvPr/>
          </p:nvSpPr>
          <p:spPr>
            <a:xfrm>
              <a:off x="0" y="-38100"/>
              <a:ext cx="1372549" cy="50643"/>
            </a:xfrm>
            <a:prstGeom prst="rect">
              <a:avLst/>
            </a:prstGeom>
          </p:spPr>
          <p:txBody>
            <a:bodyPr lIns="50800" tIns="50800" rIns="50800" bIns="50800" rtlCol="0" anchor="ctr"/>
            <a:lstStyle/>
            <a:p>
              <a:pPr algn="ctr">
                <a:lnSpc>
                  <a:spcPts val="2660"/>
                </a:lnSpc>
              </a:pPr>
            </a:p>
          </p:txBody>
        </p:sp>
      </p:grpSp>
      <p:sp>
        <p:nvSpPr>
          <p:cNvPr id="13" name="TextBox 13"/>
          <p:cNvSpPr txBox="1"/>
          <p:nvPr/>
        </p:nvSpPr>
        <p:spPr>
          <a:xfrm>
            <a:off x="17492295" y="9568113"/>
            <a:ext cx="547464" cy="240591"/>
          </a:xfrm>
          <a:prstGeom prst="rect">
            <a:avLst/>
          </a:prstGeom>
        </p:spPr>
        <p:txBody>
          <a:bodyPr lIns="0" tIns="0" rIns="0" bIns="0" rtlCol="0" anchor="t">
            <a:spAutoFit/>
          </a:bodyPr>
          <a:lstStyle/>
          <a:p>
            <a:pPr algn="ctr">
              <a:lnSpc>
                <a:spcPts val="1960"/>
              </a:lnSpc>
              <a:spcBef>
                <a:spcPct val="0"/>
              </a:spcBef>
            </a:pPr>
            <a:r>
              <a:rPr lang="en-US" sz="1400" b="1">
                <a:solidFill>
                  <a:srgbClr val="FFFFFF"/>
                </a:solidFill>
                <a:latin typeface="Open Sans Bold"/>
                <a:ea typeface="Open Sans Bold"/>
                <a:cs typeface="Open Sans Bold"/>
                <a:sym typeface="Open Sans Bold"/>
              </a:rPr>
              <a:t>02</a:t>
            </a:r>
            <a:endParaRPr lang="en-US" sz="1400" b="1">
              <a:solidFill>
                <a:srgbClr val="FFFFFF"/>
              </a:solidFill>
              <a:latin typeface="Open Sans Bold"/>
              <a:ea typeface="Open Sans Bold"/>
              <a:cs typeface="Open Sans Bold"/>
              <a:sym typeface="Open Sans Bold"/>
            </a:endParaRPr>
          </a:p>
        </p:txBody>
      </p:sp>
      <p:sp>
        <p:nvSpPr>
          <p:cNvPr id="14" name="TextBox 14"/>
          <p:cNvSpPr txBox="1"/>
          <p:nvPr/>
        </p:nvSpPr>
        <p:spPr>
          <a:xfrm>
            <a:off x="7950848" y="1152525"/>
            <a:ext cx="9150782" cy="2883418"/>
          </a:xfrm>
          <a:prstGeom prst="rect">
            <a:avLst/>
          </a:prstGeom>
        </p:spPr>
        <p:txBody>
          <a:bodyPr lIns="0" tIns="0" rIns="0" bIns="0" rtlCol="0" anchor="t">
            <a:spAutoFit/>
          </a:bodyPr>
          <a:lstStyle/>
          <a:p>
            <a:pPr algn="l">
              <a:lnSpc>
                <a:spcPts val="7465"/>
              </a:lnSpc>
            </a:pPr>
            <a:r>
              <a:rPr lang="en-US" sz="7390">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Introduction to Pneumonia Detection</a:t>
            </a:r>
            <a:endParaRPr lang="en-US" sz="7390">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endParaRPr>
          </a:p>
          <a:p>
            <a:pPr algn="l">
              <a:lnSpc>
                <a:spcPts val="7465"/>
              </a:lnSpc>
            </a:pPr>
          </a:p>
        </p:txBody>
      </p:sp>
      <p:sp>
        <p:nvSpPr>
          <p:cNvPr id="15" name="TextBox 15"/>
          <p:cNvSpPr txBox="1"/>
          <p:nvPr/>
        </p:nvSpPr>
        <p:spPr>
          <a:xfrm>
            <a:off x="7950848" y="3609470"/>
            <a:ext cx="10088911" cy="3825376"/>
          </a:xfrm>
          <a:prstGeom prst="rect">
            <a:avLst/>
          </a:prstGeom>
        </p:spPr>
        <p:txBody>
          <a:bodyPr lIns="0" tIns="0" rIns="0" bIns="0" rtlCol="0" anchor="t">
            <a:spAutoFit/>
          </a:bodyPr>
          <a:lstStyle/>
          <a:p>
            <a:pPr algn="l">
              <a:lnSpc>
                <a:spcPts val="3245"/>
              </a:lnSpc>
            </a:pPr>
            <a:r>
              <a:rPr lang="en-US" sz="2320">
                <a:solidFill>
                  <a:srgbClr val="FFFFFF"/>
                </a:solidFill>
                <a:latin typeface="Open Sans"/>
                <a:ea typeface="Open Sans"/>
                <a:cs typeface="Open Sans"/>
                <a:sym typeface="Open Sans"/>
              </a:rPr>
              <a:t>In today’s fast-evolving healthcare landscape, leveraging technology for early and accurate diagnosis is more important than ever. Pneumonia remains a major global health concern, particularly in developing countries. </a:t>
            </a:r>
            <a:endParaRPr lang="en-US" sz="2320">
              <a:solidFill>
                <a:srgbClr val="FFFFFF"/>
              </a:solidFill>
              <a:latin typeface="Open Sans"/>
              <a:ea typeface="Open Sans"/>
              <a:cs typeface="Open Sans"/>
              <a:sym typeface="Open Sans"/>
            </a:endParaRPr>
          </a:p>
          <a:p>
            <a:pPr algn="l">
              <a:lnSpc>
                <a:spcPts val="3245"/>
              </a:lnSpc>
            </a:pPr>
          </a:p>
          <a:p>
            <a:pPr algn="l">
              <a:lnSpc>
                <a:spcPts val="3245"/>
              </a:lnSpc>
            </a:pPr>
            <a:r>
              <a:rPr lang="en-US" sz="2320">
                <a:solidFill>
                  <a:srgbClr val="FFFFFF"/>
                </a:solidFill>
                <a:latin typeface="Open Sans"/>
                <a:ea typeface="Open Sans"/>
                <a:cs typeface="Open Sans"/>
                <a:sym typeface="Open Sans"/>
              </a:rPr>
              <a:t>This project aims to build an intelligent pneumonia detection system using CNNs to analyze chest X-ray images, supporting healthcare professionals with fast, accurate, and scalable solutions.</a:t>
            </a:r>
            <a:endParaRPr lang="en-US" sz="2320">
              <a:solidFill>
                <a:srgbClr val="FFFFFF"/>
              </a:solidFill>
              <a:latin typeface="Open Sans"/>
              <a:ea typeface="Open Sans"/>
              <a:cs typeface="Open Sans"/>
              <a:sym typeface="Open Sans"/>
            </a:endParaRPr>
          </a:p>
          <a:p>
            <a:pPr algn="l">
              <a:lnSpc>
                <a:spcPts val="4505"/>
              </a:lnSpc>
              <a:spcBef>
                <a:spcPct val="0"/>
              </a:spcBef>
            </a:p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938">
                <a:alpha val="100000"/>
              </a:srgbClr>
            </a:gs>
            <a:gs pos="100000">
              <a:srgbClr val="000935">
                <a:alpha val="100000"/>
              </a:srgbClr>
            </a:gs>
          </a:gsLst>
          <a:lin ang="2700000"/>
        </a:gradFill>
        <a:effectLst/>
      </p:bgPr>
    </p:bg>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sp>
        <p:nvSpPr>
          <p:cNvPr id="5" name="TextBox 5"/>
          <p:cNvSpPr txBox="1"/>
          <p:nvPr/>
        </p:nvSpPr>
        <p:spPr>
          <a:xfrm>
            <a:off x="17492295" y="9568113"/>
            <a:ext cx="547464" cy="240591"/>
          </a:xfrm>
          <a:prstGeom prst="rect">
            <a:avLst/>
          </a:prstGeom>
        </p:spPr>
        <p:txBody>
          <a:bodyPr lIns="0" tIns="0" rIns="0" bIns="0" rtlCol="0" anchor="t">
            <a:spAutoFit/>
          </a:bodyPr>
          <a:lstStyle/>
          <a:p>
            <a:pPr algn="ctr">
              <a:lnSpc>
                <a:spcPts val="1960"/>
              </a:lnSpc>
              <a:spcBef>
                <a:spcPct val="0"/>
              </a:spcBef>
            </a:pPr>
            <a:r>
              <a:rPr lang="en-US" sz="1400" b="1">
                <a:solidFill>
                  <a:srgbClr val="FFFFFF"/>
                </a:solidFill>
                <a:latin typeface="Open Sans Bold"/>
                <a:ea typeface="Open Sans Bold"/>
                <a:cs typeface="Open Sans Bold"/>
                <a:sym typeface="Open Sans Bold"/>
              </a:rPr>
              <a:t>03</a:t>
            </a:r>
            <a:endParaRPr lang="en-US" sz="1400" b="1">
              <a:solidFill>
                <a:srgbClr val="FFFFFF"/>
              </a:solidFill>
              <a:latin typeface="Open Sans Bold"/>
              <a:ea typeface="Open Sans Bold"/>
              <a:cs typeface="Open Sans Bold"/>
              <a:sym typeface="Open Sans Bold"/>
            </a:endParaRPr>
          </a:p>
        </p:txBody>
      </p:sp>
      <p:sp>
        <p:nvSpPr>
          <p:cNvPr id="6" name="TextBox 6"/>
          <p:cNvSpPr txBox="1"/>
          <p:nvPr/>
        </p:nvSpPr>
        <p:spPr>
          <a:xfrm>
            <a:off x="112957" y="4136507"/>
            <a:ext cx="5933027" cy="877434"/>
          </a:xfrm>
          <a:prstGeom prst="rect">
            <a:avLst/>
          </a:prstGeom>
        </p:spPr>
        <p:txBody>
          <a:bodyPr lIns="0" tIns="0" rIns="0" bIns="0" rtlCol="0" anchor="t">
            <a:spAutoFit/>
          </a:bodyPr>
          <a:lstStyle/>
          <a:p>
            <a:pPr algn="l">
              <a:lnSpc>
                <a:spcPts val="6600"/>
              </a:lnSpc>
            </a:pPr>
            <a:r>
              <a:rPr lang="en-US" sz="653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Project Objectives</a:t>
            </a:r>
            <a:endParaRPr lang="en-US" sz="653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endParaRPr>
          </a:p>
        </p:txBody>
      </p:sp>
      <p:grpSp>
        <p:nvGrpSpPr>
          <p:cNvPr id="7" name="Group 7"/>
          <p:cNvGrpSpPr/>
          <p:nvPr/>
        </p:nvGrpSpPr>
        <p:grpSpPr>
          <a:xfrm rot="0">
            <a:off x="112957" y="4990784"/>
            <a:ext cx="5165229" cy="47625"/>
            <a:chOff x="0" y="0"/>
            <a:chExt cx="1360390" cy="12543"/>
          </a:xfrm>
        </p:grpSpPr>
        <p:sp>
          <p:nvSpPr>
            <p:cNvPr id="8" name="Freeform 8"/>
            <p:cNvSpPr/>
            <p:nvPr/>
          </p:nvSpPr>
          <p:spPr>
            <a:xfrm>
              <a:off x="0" y="0"/>
              <a:ext cx="1360390" cy="12543"/>
            </a:xfrm>
            <a:custGeom>
              <a:avLst/>
              <a:gdLst/>
              <a:ahLst/>
              <a:cxnLst/>
              <a:rect l="l" t="t" r="r" b="b"/>
              <a:pathLst>
                <a:path w="1360390" h="12543">
                  <a:moveTo>
                    <a:pt x="0" y="0"/>
                  </a:moveTo>
                  <a:lnTo>
                    <a:pt x="1360390" y="0"/>
                  </a:lnTo>
                  <a:lnTo>
                    <a:pt x="1360390" y="12543"/>
                  </a:lnTo>
                  <a:lnTo>
                    <a:pt x="0" y="12543"/>
                  </a:lnTo>
                  <a:close/>
                </a:path>
              </a:pathLst>
            </a:custGeom>
            <a:gradFill rotWithShape="1">
              <a:gsLst>
                <a:gs pos="0">
                  <a:srgbClr val="5470FF">
                    <a:alpha val="100000"/>
                  </a:srgbClr>
                </a:gs>
                <a:gs pos="100000">
                  <a:srgbClr val="1F3291">
                    <a:alpha val="100000"/>
                  </a:srgbClr>
                </a:gs>
              </a:gsLst>
              <a:lin ang="2700000"/>
            </a:gradFill>
          </p:spPr>
        </p:sp>
        <p:sp>
          <p:nvSpPr>
            <p:cNvPr id="9" name="TextBox 9"/>
            <p:cNvSpPr txBox="1"/>
            <p:nvPr/>
          </p:nvSpPr>
          <p:spPr>
            <a:xfrm>
              <a:off x="0" y="-38100"/>
              <a:ext cx="1360390" cy="50643"/>
            </a:xfrm>
            <a:prstGeom prst="rect">
              <a:avLst/>
            </a:prstGeom>
          </p:spPr>
          <p:txBody>
            <a:bodyPr lIns="50800" tIns="50800" rIns="50800" bIns="50800" rtlCol="0" anchor="ctr"/>
            <a:lstStyle/>
            <a:p>
              <a:pPr algn="ctr">
                <a:lnSpc>
                  <a:spcPts val="2660"/>
                </a:lnSpc>
              </a:pPr>
            </a:p>
          </p:txBody>
        </p:sp>
      </p:grpSp>
      <p:grpSp>
        <p:nvGrpSpPr>
          <p:cNvPr id="10" name="Group 10"/>
          <p:cNvGrpSpPr/>
          <p:nvPr/>
        </p:nvGrpSpPr>
        <p:grpSpPr>
          <a:xfrm rot="0">
            <a:off x="1028700" y="5779243"/>
            <a:ext cx="1036357" cy="1036357"/>
            <a:chOff x="0" y="0"/>
            <a:chExt cx="812800" cy="812800"/>
          </a:xfrm>
        </p:grpSpPr>
        <p:sp>
          <p:nvSpPr>
            <p:cNvPr id="11" name="Freeform 1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gradFill rotWithShape="1">
              <a:gsLst>
                <a:gs pos="0">
                  <a:srgbClr val="5470FF">
                    <a:alpha val="100000"/>
                  </a:srgbClr>
                </a:gs>
                <a:gs pos="100000">
                  <a:srgbClr val="1F3291">
                    <a:alpha val="100000"/>
                  </a:srgbClr>
                </a:gs>
              </a:gsLst>
              <a:lin ang="2700000"/>
            </a:gradFill>
          </p:spPr>
        </p:sp>
        <p:sp>
          <p:nvSpPr>
            <p:cNvPr id="12" name="TextBox 12"/>
            <p:cNvSpPr txBox="1"/>
            <p:nvPr/>
          </p:nvSpPr>
          <p:spPr>
            <a:xfrm>
              <a:off x="0" y="-38100"/>
              <a:ext cx="812800" cy="850900"/>
            </a:xfrm>
            <a:prstGeom prst="rect">
              <a:avLst/>
            </a:prstGeom>
          </p:spPr>
          <p:txBody>
            <a:bodyPr lIns="50800" tIns="50800" rIns="50800" bIns="50800" rtlCol="0" anchor="ctr"/>
            <a:lstStyle/>
            <a:p>
              <a:pPr algn="ctr">
                <a:lnSpc>
                  <a:spcPts val="2660"/>
                </a:lnSpc>
              </a:pPr>
            </a:p>
          </p:txBody>
        </p:sp>
      </p:grpSp>
      <p:sp>
        <p:nvSpPr>
          <p:cNvPr id="13" name="TextBox 13"/>
          <p:cNvSpPr txBox="1"/>
          <p:nvPr/>
        </p:nvSpPr>
        <p:spPr>
          <a:xfrm>
            <a:off x="1192407" y="6035728"/>
            <a:ext cx="708943" cy="475762"/>
          </a:xfrm>
          <a:prstGeom prst="rect">
            <a:avLst/>
          </a:prstGeom>
        </p:spPr>
        <p:txBody>
          <a:bodyPr lIns="0" tIns="0" rIns="0" bIns="0" rtlCol="0" anchor="t">
            <a:spAutoFit/>
          </a:bodyPr>
          <a:lstStyle/>
          <a:p>
            <a:pPr algn="ctr">
              <a:lnSpc>
                <a:spcPts val="3975"/>
              </a:lnSpc>
              <a:spcBef>
                <a:spcPct val="0"/>
              </a:spcBef>
            </a:pPr>
            <a:r>
              <a:rPr lang="en-US" sz="2840" b="1">
                <a:solidFill>
                  <a:srgbClr val="FFFFFF"/>
                </a:solidFill>
                <a:latin typeface="Open Sans Bold"/>
                <a:ea typeface="Open Sans Bold"/>
                <a:cs typeface="Open Sans Bold"/>
                <a:sym typeface="Open Sans Bold"/>
              </a:rPr>
              <a:t>01</a:t>
            </a:r>
            <a:endParaRPr lang="en-US" sz="2840" b="1">
              <a:solidFill>
                <a:srgbClr val="FFFFFF"/>
              </a:solidFill>
              <a:latin typeface="Open Sans Bold"/>
              <a:ea typeface="Open Sans Bold"/>
              <a:cs typeface="Open Sans Bold"/>
              <a:sym typeface="Open Sans Bold"/>
            </a:endParaRPr>
          </a:p>
        </p:txBody>
      </p:sp>
      <p:sp>
        <p:nvSpPr>
          <p:cNvPr id="14" name="TextBox 14"/>
          <p:cNvSpPr txBox="1"/>
          <p:nvPr/>
        </p:nvSpPr>
        <p:spPr>
          <a:xfrm>
            <a:off x="2583443" y="5836716"/>
            <a:ext cx="4059407" cy="1240155"/>
          </a:xfrm>
          <a:prstGeom prst="rect">
            <a:avLst/>
          </a:prstGeom>
        </p:spPr>
        <p:txBody>
          <a:bodyPr lIns="0" tIns="0" rIns="0" bIns="0" rtlCol="0" anchor="t">
            <a:spAutoFit/>
          </a:bodyPr>
          <a:lstStyle/>
          <a:p>
            <a:pPr algn="l">
              <a:lnSpc>
                <a:spcPts val="2520"/>
              </a:lnSpc>
            </a:pPr>
            <a:r>
              <a:rPr lang="en-US" sz="1800">
                <a:solidFill>
                  <a:srgbClr val="FFFFFF"/>
                </a:solidFill>
                <a:latin typeface="Open Sans"/>
                <a:ea typeface="Open Sans"/>
                <a:cs typeface="Open Sans"/>
                <a:sym typeface="Open Sans"/>
              </a:rPr>
              <a:t>Develop an automated system for detecting pneumonia from chest X-ray images using deep learning.</a:t>
            </a:r>
            <a:endParaRPr lang="en-US" sz="1800">
              <a:solidFill>
                <a:srgbClr val="FFFFFF"/>
              </a:solidFill>
              <a:latin typeface="Open Sans"/>
              <a:ea typeface="Open Sans"/>
              <a:cs typeface="Open Sans"/>
              <a:sym typeface="Open Sans"/>
            </a:endParaRPr>
          </a:p>
          <a:p>
            <a:pPr algn="l">
              <a:lnSpc>
                <a:spcPts val="2520"/>
              </a:lnSpc>
              <a:spcBef>
                <a:spcPct val="0"/>
              </a:spcBef>
            </a:pPr>
          </a:p>
        </p:txBody>
      </p:sp>
      <p:grpSp>
        <p:nvGrpSpPr>
          <p:cNvPr id="15" name="Group 15"/>
          <p:cNvGrpSpPr/>
          <p:nvPr/>
        </p:nvGrpSpPr>
        <p:grpSpPr>
          <a:xfrm rot="0">
            <a:off x="1028700" y="8666339"/>
            <a:ext cx="1036357" cy="1036357"/>
            <a:chOff x="0" y="0"/>
            <a:chExt cx="812800" cy="812800"/>
          </a:xfrm>
        </p:grpSpPr>
        <p:sp>
          <p:nvSpPr>
            <p:cNvPr id="16" name="Freeform 16"/>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gradFill rotWithShape="1">
              <a:gsLst>
                <a:gs pos="0">
                  <a:srgbClr val="5470FF">
                    <a:alpha val="100000"/>
                  </a:srgbClr>
                </a:gs>
                <a:gs pos="100000">
                  <a:srgbClr val="1F3291">
                    <a:alpha val="100000"/>
                  </a:srgbClr>
                </a:gs>
              </a:gsLst>
              <a:lin ang="2700000"/>
            </a:gradFill>
          </p:spPr>
        </p:sp>
        <p:sp>
          <p:nvSpPr>
            <p:cNvPr id="17" name="TextBox 17"/>
            <p:cNvSpPr txBox="1"/>
            <p:nvPr/>
          </p:nvSpPr>
          <p:spPr>
            <a:xfrm>
              <a:off x="0" y="-38100"/>
              <a:ext cx="812800" cy="850900"/>
            </a:xfrm>
            <a:prstGeom prst="rect">
              <a:avLst/>
            </a:prstGeom>
          </p:spPr>
          <p:txBody>
            <a:bodyPr lIns="50800" tIns="50800" rIns="50800" bIns="50800" rtlCol="0" anchor="ctr"/>
            <a:lstStyle/>
            <a:p>
              <a:pPr algn="ctr">
                <a:lnSpc>
                  <a:spcPts val="2660"/>
                </a:lnSpc>
              </a:pPr>
            </a:p>
          </p:txBody>
        </p:sp>
      </p:grpSp>
      <p:sp>
        <p:nvSpPr>
          <p:cNvPr id="18" name="TextBox 18"/>
          <p:cNvSpPr txBox="1"/>
          <p:nvPr/>
        </p:nvSpPr>
        <p:spPr>
          <a:xfrm>
            <a:off x="1192407" y="8922824"/>
            <a:ext cx="708943" cy="475762"/>
          </a:xfrm>
          <a:prstGeom prst="rect">
            <a:avLst/>
          </a:prstGeom>
        </p:spPr>
        <p:txBody>
          <a:bodyPr lIns="0" tIns="0" rIns="0" bIns="0" rtlCol="0" anchor="t">
            <a:spAutoFit/>
          </a:bodyPr>
          <a:lstStyle/>
          <a:p>
            <a:pPr algn="ctr">
              <a:lnSpc>
                <a:spcPts val="3975"/>
              </a:lnSpc>
              <a:spcBef>
                <a:spcPct val="0"/>
              </a:spcBef>
            </a:pPr>
            <a:r>
              <a:rPr lang="en-US" sz="2840" b="1">
                <a:solidFill>
                  <a:srgbClr val="FFFFFF"/>
                </a:solidFill>
                <a:latin typeface="Open Sans Bold"/>
                <a:ea typeface="Open Sans Bold"/>
                <a:cs typeface="Open Sans Bold"/>
                <a:sym typeface="Open Sans Bold"/>
              </a:rPr>
              <a:t>03</a:t>
            </a:r>
            <a:endParaRPr lang="en-US" sz="2840" b="1">
              <a:solidFill>
                <a:srgbClr val="FFFFFF"/>
              </a:solidFill>
              <a:latin typeface="Open Sans Bold"/>
              <a:ea typeface="Open Sans Bold"/>
              <a:cs typeface="Open Sans Bold"/>
              <a:sym typeface="Open Sans Bold"/>
            </a:endParaRPr>
          </a:p>
        </p:txBody>
      </p:sp>
      <p:sp>
        <p:nvSpPr>
          <p:cNvPr id="19" name="TextBox 19"/>
          <p:cNvSpPr txBox="1"/>
          <p:nvPr/>
        </p:nvSpPr>
        <p:spPr>
          <a:xfrm>
            <a:off x="2583443" y="8764221"/>
            <a:ext cx="3329668" cy="1240155"/>
          </a:xfrm>
          <a:prstGeom prst="rect">
            <a:avLst/>
          </a:prstGeom>
        </p:spPr>
        <p:txBody>
          <a:bodyPr lIns="0" tIns="0" rIns="0" bIns="0" rtlCol="0" anchor="t">
            <a:spAutoFit/>
          </a:bodyPr>
          <a:lstStyle/>
          <a:p>
            <a:pPr algn="l">
              <a:lnSpc>
                <a:spcPts val="2520"/>
              </a:lnSpc>
            </a:pPr>
            <a:r>
              <a:rPr lang="en-US" sz="1800">
                <a:solidFill>
                  <a:srgbClr val="FFFFFF"/>
                </a:solidFill>
                <a:latin typeface="Open Sans"/>
                <a:ea typeface="Open Sans"/>
                <a:cs typeface="Open Sans"/>
                <a:sym typeface="Open Sans"/>
              </a:rPr>
              <a:t>Preprocess and standardize X-ray images for efficient model training.</a:t>
            </a:r>
            <a:endParaRPr lang="en-US" sz="1800">
              <a:solidFill>
                <a:srgbClr val="FFFFFF"/>
              </a:solidFill>
              <a:latin typeface="Open Sans"/>
              <a:ea typeface="Open Sans"/>
              <a:cs typeface="Open Sans"/>
              <a:sym typeface="Open Sans"/>
            </a:endParaRPr>
          </a:p>
          <a:p>
            <a:pPr algn="l">
              <a:lnSpc>
                <a:spcPts val="2520"/>
              </a:lnSpc>
              <a:spcBef>
                <a:spcPct val="0"/>
              </a:spcBef>
            </a:pPr>
          </a:p>
        </p:txBody>
      </p:sp>
      <p:grpSp>
        <p:nvGrpSpPr>
          <p:cNvPr id="20" name="Group 20"/>
          <p:cNvGrpSpPr/>
          <p:nvPr/>
        </p:nvGrpSpPr>
        <p:grpSpPr>
          <a:xfrm rot="0">
            <a:off x="7157200" y="5779243"/>
            <a:ext cx="1036357" cy="1036357"/>
            <a:chOff x="0" y="0"/>
            <a:chExt cx="812800" cy="812800"/>
          </a:xfrm>
        </p:grpSpPr>
        <p:sp>
          <p:nvSpPr>
            <p:cNvPr id="21" name="Freeform 2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gradFill rotWithShape="1">
              <a:gsLst>
                <a:gs pos="0">
                  <a:srgbClr val="5470FF">
                    <a:alpha val="100000"/>
                  </a:srgbClr>
                </a:gs>
                <a:gs pos="100000">
                  <a:srgbClr val="1F3291">
                    <a:alpha val="100000"/>
                  </a:srgbClr>
                </a:gs>
              </a:gsLst>
              <a:lin ang="2700000"/>
            </a:gradFill>
          </p:spPr>
        </p:sp>
        <p:sp>
          <p:nvSpPr>
            <p:cNvPr id="22" name="TextBox 22"/>
            <p:cNvSpPr txBox="1"/>
            <p:nvPr/>
          </p:nvSpPr>
          <p:spPr>
            <a:xfrm>
              <a:off x="0" y="-38100"/>
              <a:ext cx="812800" cy="850900"/>
            </a:xfrm>
            <a:prstGeom prst="rect">
              <a:avLst/>
            </a:prstGeom>
          </p:spPr>
          <p:txBody>
            <a:bodyPr lIns="50800" tIns="50800" rIns="50800" bIns="50800" rtlCol="0" anchor="ctr"/>
            <a:lstStyle/>
            <a:p>
              <a:pPr algn="ctr">
                <a:lnSpc>
                  <a:spcPts val="2660"/>
                </a:lnSpc>
              </a:pPr>
            </a:p>
          </p:txBody>
        </p:sp>
      </p:grpSp>
      <p:sp>
        <p:nvSpPr>
          <p:cNvPr id="23" name="TextBox 23"/>
          <p:cNvSpPr txBox="1"/>
          <p:nvPr/>
        </p:nvSpPr>
        <p:spPr>
          <a:xfrm>
            <a:off x="7320907" y="6035728"/>
            <a:ext cx="708943" cy="475762"/>
          </a:xfrm>
          <a:prstGeom prst="rect">
            <a:avLst/>
          </a:prstGeom>
        </p:spPr>
        <p:txBody>
          <a:bodyPr lIns="0" tIns="0" rIns="0" bIns="0" rtlCol="0" anchor="t">
            <a:spAutoFit/>
          </a:bodyPr>
          <a:lstStyle/>
          <a:p>
            <a:pPr algn="ctr">
              <a:lnSpc>
                <a:spcPts val="3975"/>
              </a:lnSpc>
              <a:spcBef>
                <a:spcPct val="0"/>
              </a:spcBef>
            </a:pPr>
            <a:r>
              <a:rPr lang="en-US" sz="2840" b="1">
                <a:solidFill>
                  <a:srgbClr val="FFFFFF"/>
                </a:solidFill>
                <a:latin typeface="Open Sans Bold"/>
                <a:ea typeface="Open Sans Bold"/>
                <a:cs typeface="Open Sans Bold"/>
                <a:sym typeface="Open Sans Bold"/>
              </a:rPr>
              <a:t>02</a:t>
            </a:r>
            <a:endParaRPr lang="en-US" sz="2840" b="1">
              <a:solidFill>
                <a:srgbClr val="FFFFFF"/>
              </a:solidFill>
              <a:latin typeface="Open Sans Bold"/>
              <a:ea typeface="Open Sans Bold"/>
              <a:cs typeface="Open Sans Bold"/>
              <a:sym typeface="Open Sans Bold"/>
            </a:endParaRPr>
          </a:p>
        </p:txBody>
      </p:sp>
      <p:sp>
        <p:nvSpPr>
          <p:cNvPr id="24" name="TextBox 24"/>
          <p:cNvSpPr txBox="1"/>
          <p:nvPr/>
        </p:nvSpPr>
        <p:spPr>
          <a:xfrm>
            <a:off x="8711944" y="5750668"/>
            <a:ext cx="3329668" cy="1240155"/>
          </a:xfrm>
          <a:prstGeom prst="rect">
            <a:avLst/>
          </a:prstGeom>
        </p:spPr>
        <p:txBody>
          <a:bodyPr lIns="0" tIns="0" rIns="0" bIns="0" rtlCol="0" anchor="t">
            <a:spAutoFit/>
          </a:bodyPr>
          <a:lstStyle/>
          <a:p>
            <a:pPr algn="l">
              <a:lnSpc>
                <a:spcPts val="2520"/>
              </a:lnSpc>
            </a:pPr>
            <a:r>
              <a:rPr lang="en-US" sz="1800">
                <a:solidFill>
                  <a:srgbClr val="FFFFFF"/>
                </a:solidFill>
                <a:latin typeface="Open Sans"/>
                <a:ea typeface="Open Sans"/>
                <a:cs typeface="Open Sans"/>
                <a:sym typeface="Open Sans"/>
              </a:rPr>
              <a:t>Apply Convolutional Neural Networks (CNNs) for accurate image classification.</a:t>
            </a:r>
            <a:endParaRPr lang="en-US" sz="1800">
              <a:solidFill>
                <a:srgbClr val="FFFFFF"/>
              </a:solidFill>
              <a:latin typeface="Open Sans"/>
              <a:ea typeface="Open Sans"/>
              <a:cs typeface="Open Sans"/>
              <a:sym typeface="Open Sans"/>
            </a:endParaRPr>
          </a:p>
          <a:p>
            <a:pPr algn="l">
              <a:lnSpc>
                <a:spcPts val="2520"/>
              </a:lnSpc>
              <a:spcBef>
                <a:spcPct val="0"/>
              </a:spcBef>
            </a:pPr>
          </a:p>
        </p:txBody>
      </p:sp>
      <p:grpSp>
        <p:nvGrpSpPr>
          <p:cNvPr id="25" name="Group 25"/>
          <p:cNvGrpSpPr/>
          <p:nvPr/>
        </p:nvGrpSpPr>
        <p:grpSpPr>
          <a:xfrm rot="0">
            <a:off x="7157200" y="8666339"/>
            <a:ext cx="1036357" cy="1036357"/>
            <a:chOff x="0" y="0"/>
            <a:chExt cx="812800" cy="812800"/>
          </a:xfrm>
        </p:grpSpPr>
        <p:sp>
          <p:nvSpPr>
            <p:cNvPr id="26" name="Freeform 26"/>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gradFill rotWithShape="1">
              <a:gsLst>
                <a:gs pos="0">
                  <a:srgbClr val="5470FF">
                    <a:alpha val="100000"/>
                  </a:srgbClr>
                </a:gs>
                <a:gs pos="100000">
                  <a:srgbClr val="1F3291">
                    <a:alpha val="100000"/>
                  </a:srgbClr>
                </a:gs>
              </a:gsLst>
              <a:lin ang="2700000"/>
            </a:gradFill>
          </p:spPr>
        </p:sp>
        <p:sp>
          <p:nvSpPr>
            <p:cNvPr id="27" name="TextBox 27"/>
            <p:cNvSpPr txBox="1"/>
            <p:nvPr/>
          </p:nvSpPr>
          <p:spPr>
            <a:xfrm>
              <a:off x="0" y="-38100"/>
              <a:ext cx="812800" cy="850900"/>
            </a:xfrm>
            <a:prstGeom prst="rect">
              <a:avLst/>
            </a:prstGeom>
          </p:spPr>
          <p:txBody>
            <a:bodyPr lIns="50800" tIns="50800" rIns="50800" bIns="50800" rtlCol="0" anchor="ctr"/>
            <a:lstStyle/>
            <a:p>
              <a:pPr algn="ctr">
                <a:lnSpc>
                  <a:spcPts val="2660"/>
                </a:lnSpc>
              </a:pPr>
            </a:p>
          </p:txBody>
        </p:sp>
      </p:grpSp>
      <p:sp>
        <p:nvSpPr>
          <p:cNvPr id="28" name="TextBox 28"/>
          <p:cNvSpPr txBox="1"/>
          <p:nvPr/>
        </p:nvSpPr>
        <p:spPr>
          <a:xfrm>
            <a:off x="7320907" y="8922824"/>
            <a:ext cx="708943" cy="475762"/>
          </a:xfrm>
          <a:prstGeom prst="rect">
            <a:avLst/>
          </a:prstGeom>
        </p:spPr>
        <p:txBody>
          <a:bodyPr lIns="0" tIns="0" rIns="0" bIns="0" rtlCol="0" anchor="t">
            <a:spAutoFit/>
          </a:bodyPr>
          <a:lstStyle/>
          <a:p>
            <a:pPr algn="ctr">
              <a:lnSpc>
                <a:spcPts val="3975"/>
              </a:lnSpc>
              <a:spcBef>
                <a:spcPct val="0"/>
              </a:spcBef>
            </a:pPr>
            <a:r>
              <a:rPr lang="en-US" sz="2840" b="1">
                <a:solidFill>
                  <a:srgbClr val="FFFFFF"/>
                </a:solidFill>
                <a:latin typeface="Open Sans Bold"/>
                <a:ea typeface="Open Sans Bold"/>
                <a:cs typeface="Open Sans Bold"/>
                <a:sym typeface="Open Sans Bold"/>
              </a:rPr>
              <a:t>04</a:t>
            </a:r>
            <a:endParaRPr lang="en-US" sz="2840" b="1">
              <a:solidFill>
                <a:srgbClr val="FFFFFF"/>
              </a:solidFill>
              <a:latin typeface="Open Sans Bold"/>
              <a:ea typeface="Open Sans Bold"/>
              <a:cs typeface="Open Sans Bold"/>
              <a:sym typeface="Open Sans Bold"/>
            </a:endParaRPr>
          </a:p>
        </p:txBody>
      </p:sp>
      <p:sp>
        <p:nvSpPr>
          <p:cNvPr id="29" name="TextBox 29"/>
          <p:cNvSpPr txBox="1"/>
          <p:nvPr/>
        </p:nvSpPr>
        <p:spPr>
          <a:xfrm>
            <a:off x="8711944" y="8110024"/>
            <a:ext cx="3951413" cy="860425"/>
          </a:xfrm>
          <a:prstGeom prst="rect">
            <a:avLst/>
          </a:prstGeom>
        </p:spPr>
        <p:txBody>
          <a:bodyPr lIns="0" tIns="0" rIns="0" bIns="0" rtlCol="0" anchor="t">
            <a:spAutoFit/>
          </a:bodyPr>
          <a:lstStyle/>
          <a:p>
            <a:pPr algn="l">
              <a:lnSpc>
                <a:spcPts val="3500"/>
              </a:lnSpc>
            </a:pPr>
            <a:r>
              <a:rPr lang="en-US" sz="2500">
                <a:solidFill>
                  <a:srgbClr val="FFFFFF"/>
                </a:solidFill>
                <a:latin typeface="Open Sans"/>
                <a:ea typeface="Open Sans"/>
                <a:cs typeface="Open Sans"/>
                <a:sym typeface="Open Sans"/>
              </a:rPr>
              <a:t>Scalable Diagnostic Tool</a:t>
            </a:r>
            <a:endParaRPr lang="en-US" sz="2500">
              <a:solidFill>
                <a:srgbClr val="FFFFFF"/>
              </a:solidFill>
              <a:latin typeface="Open Sans"/>
              <a:ea typeface="Open Sans"/>
              <a:cs typeface="Open Sans"/>
              <a:sym typeface="Open Sans"/>
            </a:endParaRPr>
          </a:p>
          <a:p>
            <a:pPr algn="l">
              <a:lnSpc>
                <a:spcPts val="3500"/>
              </a:lnSpc>
              <a:spcBef>
                <a:spcPct val="0"/>
              </a:spcBef>
            </a:pPr>
          </a:p>
        </p:txBody>
      </p:sp>
      <p:sp>
        <p:nvSpPr>
          <p:cNvPr id="30" name="Freeform 30"/>
          <p:cNvSpPr/>
          <p:nvPr/>
        </p:nvSpPr>
        <p:spPr>
          <a:xfrm>
            <a:off x="-709898" y="0"/>
            <a:ext cx="19780555" cy="3807757"/>
          </a:xfrm>
          <a:custGeom>
            <a:avLst/>
            <a:gdLst/>
            <a:ahLst/>
            <a:cxnLst/>
            <a:rect l="l" t="t" r="r" b="b"/>
            <a:pathLst>
              <a:path w="19780555" h="3807757">
                <a:moveTo>
                  <a:pt x="0" y="0"/>
                </a:moveTo>
                <a:lnTo>
                  <a:pt x="19780555" y="0"/>
                </a:lnTo>
                <a:lnTo>
                  <a:pt x="19780555" y="3807757"/>
                </a:lnTo>
                <a:lnTo>
                  <a:pt x="0" y="3807757"/>
                </a:lnTo>
                <a:lnTo>
                  <a:pt x="0" y="0"/>
                </a:lnTo>
                <a:close/>
              </a:path>
            </a:pathLst>
          </a:custGeom>
          <a:blipFill>
            <a:blip r:embed="rId1"/>
            <a:stretch>
              <a:fillRect/>
            </a:stretch>
          </a:blipFill>
        </p:spPr>
      </p:sp>
      <p:sp>
        <p:nvSpPr>
          <p:cNvPr id="31" name="TextBox 31"/>
          <p:cNvSpPr txBox="1"/>
          <p:nvPr/>
        </p:nvSpPr>
        <p:spPr>
          <a:xfrm>
            <a:off x="2583443" y="5209859"/>
            <a:ext cx="3329668" cy="860425"/>
          </a:xfrm>
          <a:prstGeom prst="rect">
            <a:avLst/>
          </a:prstGeom>
        </p:spPr>
        <p:txBody>
          <a:bodyPr lIns="0" tIns="0" rIns="0" bIns="0" rtlCol="0" anchor="t">
            <a:spAutoFit/>
          </a:bodyPr>
          <a:lstStyle/>
          <a:p>
            <a:pPr algn="l">
              <a:lnSpc>
                <a:spcPts val="3500"/>
              </a:lnSpc>
            </a:pPr>
            <a:r>
              <a:rPr lang="en-US" sz="2500">
                <a:solidFill>
                  <a:srgbClr val="FFFFFF"/>
                </a:solidFill>
                <a:latin typeface="Open Sans"/>
                <a:ea typeface="Open Sans"/>
                <a:cs typeface="Open Sans"/>
                <a:sym typeface="Open Sans"/>
              </a:rPr>
              <a:t>Automated Detection</a:t>
            </a:r>
            <a:endParaRPr lang="en-US" sz="2500">
              <a:solidFill>
                <a:srgbClr val="FFFFFF"/>
              </a:solidFill>
              <a:latin typeface="Open Sans"/>
              <a:ea typeface="Open Sans"/>
              <a:cs typeface="Open Sans"/>
              <a:sym typeface="Open Sans"/>
            </a:endParaRPr>
          </a:p>
          <a:p>
            <a:pPr algn="l">
              <a:lnSpc>
                <a:spcPts val="3500"/>
              </a:lnSpc>
              <a:spcBef>
                <a:spcPct val="0"/>
              </a:spcBef>
            </a:pPr>
          </a:p>
        </p:txBody>
      </p:sp>
      <p:sp>
        <p:nvSpPr>
          <p:cNvPr id="32" name="TextBox 32"/>
          <p:cNvSpPr txBox="1"/>
          <p:nvPr/>
        </p:nvSpPr>
        <p:spPr>
          <a:xfrm>
            <a:off x="8707908" y="5209859"/>
            <a:ext cx="3329668" cy="860425"/>
          </a:xfrm>
          <a:prstGeom prst="rect">
            <a:avLst/>
          </a:prstGeom>
        </p:spPr>
        <p:txBody>
          <a:bodyPr lIns="0" tIns="0" rIns="0" bIns="0" rtlCol="0" anchor="t">
            <a:spAutoFit/>
          </a:bodyPr>
          <a:lstStyle/>
          <a:p>
            <a:pPr algn="l">
              <a:lnSpc>
                <a:spcPts val="3500"/>
              </a:lnSpc>
            </a:pPr>
            <a:r>
              <a:rPr lang="en-US" sz="2500">
                <a:solidFill>
                  <a:srgbClr val="FFFFFF"/>
                </a:solidFill>
                <a:latin typeface="Open Sans"/>
                <a:ea typeface="Open Sans"/>
                <a:cs typeface="Open Sans"/>
                <a:sym typeface="Open Sans"/>
              </a:rPr>
              <a:t>Accurate Classification</a:t>
            </a:r>
            <a:endParaRPr lang="en-US" sz="2500">
              <a:solidFill>
                <a:srgbClr val="FFFFFF"/>
              </a:solidFill>
              <a:latin typeface="Open Sans"/>
              <a:ea typeface="Open Sans"/>
              <a:cs typeface="Open Sans"/>
              <a:sym typeface="Open Sans"/>
            </a:endParaRPr>
          </a:p>
          <a:p>
            <a:pPr algn="l">
              <a:lnSpc>
                <a:spcPts val="3500"/>
              </a:lnSpc>
              <a:spcBef>
                <a:spcPct val="0"/>
              </a:spcBef>
            </a:pPr>
          </a:p>
        </p:txBody>
      </p:sp>
      <p:sp>
        <p:nvSpPr>
          <p:cNvPr id="33" name="TextBox 33"/>
          <p:cNvSpPr txBox="1"/>
          <p:nvPr/>
        </p:nvSpPr>
        <p:spPr>
          <a:xfrm>
            <a:off x="8707908" y="8764221"/>
            <a:ext cx="3329668" cy="1240155"/>
          </a:xfrm>
          <a:prstGeom prst="rect">
            <a:avLst/>
          </a:prstGeom>
        </p:spPr>
        <p:txBody>
          <a:bodyPr lIns="0" tIns="0" rIns="0" bIns="0" rtlCol="0" anchor="t">
            <a:spAutoFit/>
          </a:bodyPr>
          <a:lstStyle/>
          <a:p>
            <a:pPr algn="l">
              <a:lnSpc>
                <a:spcPts val="2520"/>
              </a:lnSpc>
            </a:pPr>
            <a:r>
              <a:rPr lang="en-US" sz="1800">
                <a:solidFill>
                  <a:srgbClr val="FFFFFF"/>
                </a:solidFill>
                <a:latin typeface="Open Sans"/>
                <a:ea typeface="Open Sans"/>
                <a:cs typeface="Open Sans"/>
                <a:sym typeface="Open Sans"/>
              </a:rPr>
              <a:t>Provide a scalable and efficient diagnostic tool for medical professionals.</a:t>
            </a:r>
            <a:endParaRPr lang="en-US" sz="1800">
              <a:solidFill>
                <a:srgbClr val="FFFFFF"/>
              </a:solidFill>
              <a:latin typeface="Open Sans"/>
              <a:ea typeface="Open Sans"/>
              <a:cs typeface="Open Sans"/>
              <a:sym typeface="Open Sans"/>
            </a:endParaRPr>
          </a:p>
          <a:p>
            <a:pPr algn="l">
              <a:lnSpc>
                <a:spcPts val="2520"/>
              </a:lnSpc>
              <a:spcBef>
                <a:spcPct val="0"/>
              </a:spcBef>
            </a:pPr>
          </a:p>
        </p:txBody>
      </p:sp>
      <p:sp>
        <p:nvSpPr>
          <p:cNvPr id="34" name="TextBox 34"/>
          <p:cNvSpPr txBox="1"/>
          <p:nvPr/>
        </p:nvSpPr>
        <p:spPr>
          <a:xfrm>
            <a:off x="2583443" y="8110024"/>
            <a:ext cx="3329668" cy="860425"/>
          </a:xfrm>
          <a:prstGeom prst="rect">
            <a:avLst/>
          </a:prstGeom>
        </p:spPr>
        <p:txBody>
          <a:bodyPr lIns="0" tIns="0" rIns="0" bIns="0" rtlCol="0" anchor="t">
            <a:spAutoFit/>
          </a:bodyPr>
          <a:lstStyle/>
          <a:p>
            <a:pPr algn="l">
              <a:lnSpc>
                <a:spcPts val="3500"/>
              </a:lnSpc>
            </a:pPr>
            <a:r>
              <a:rPr lang="en-US" sz="2500">
                <a:solidFill>
                  <a:srgbClr val="FFFFFF"/>
                </a:solidFill>
                <a:latin typeface="Open Sans"/>
                <a:ea typeface="Open Sans"/>
                <a:cs typeface="Open Sans"/>
                <a:sym typeface="Open Sans"/>
              </a:rPr>
              <a:t>Efficient Training</a:t>
            </a:r>
            <a:endParaRPr lang="en-US" sz="2500">
              <a:solidFill>
                <a:srgbClr val="FFFFFF"/>
              </a:solidFill>
              <a:latin typeface="Open Sans"/>
              <a:ea typeface="Open Sans"/>
              <a:cs typeface="Open Sans"/>
              <a:sym typeface="Open Sans"/>
            </a:endParaRPr>
          </a:p>
          <a:p>
            <a:pPr algn="l">
              <a:lnSpc>
                <a:spcPts val="3500"/>
              </a:lnSpc>
              <a:spcBef>
                <a:spcPct val="0"/>
              </a:spcBef>
            </a:p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938">
                <a:alpha val="100000"/>
              </a:srgbClr>
            </a:gs>
            <a:gs pos="100000">
              <a:srgbClr val="000935">
                <a:alpha val="100000"/>
              </a:srgbClr>
            </a:gs>
          </a:gsLst>
          <a:lin ang="2700000"/>
        </a:gradFill>
        <a:effectLst/>
      </p:bgPr>
    </p:bg>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0">
            <a:off x="0" y="0"/>
            <a:ext cx="9144000" cy="6467858"/>
            <a:chOff x="0" y="0"/>
            <a:chExt cx="12192000" cy="8623810"/>
          </a:xfrm>
        </p:grpSpPr>
        <p:pic>
          <p:nvPicPr>
            <p:cNvPr id="6" name="Picture 6"/>
            <p:cNvPicPr>
              <a:picLocks noChangeAspect="1"/>
            </p:cNvPicPr>
            <p:nvPr/>
          </p:nvPicPr>
          <p:blipFill>
            <a:blip r:embed="rId1"/>
            <a:srcRect t="26436" b="26436"/>
            <a:stretch>
              <a:fillRect/>
            </a:stretch>
          </p:blipFill>
          <p:spPr>
            <a:xfrm>
              <a:off x="0" y="0"/>
              <a:ext cx="12192000" cy="8623810"/>
            </a:xfrm>
            <a:prstGeom prst="rect">
              <a:avLst/>
            </a:prstGeom>
          </p:spPr>
        </p:pic>
      </p:grpSp>
      <p:grpSp>
        <p:nvGrpSpPr>
          <p:cNvPr id="7" name="Group 7"/>
          <p:cNvGrpSpPr/>
          <p:nvPr/>
        </p:nvGrpSpPr>
        <p:grpSpPr>
          <a:xfrm rot="0">
            <a:off x="440090" y="7671390"/>
            <a:ext cx="4872266" cy="66466"/>
            <a:chOff x="0" y="0"/>
            <a:chExt cx="1283230" cy="17505"/>
          </a:xfrm>
        </p:grpSpPr>
        <p:sp>
          <p:nvSpPr>
            <p:cNvPr id="8" name="Freeform 8"/>
            <p:cNvSpPr/>
            <p:nvPr/>
          </p:nvSpPr>
          <p:spPr>
            <a:xfrm>
              <a:off x="0" y="0"/>
              <a:ext cx="1283230" cy="17505"/>
            </a:xfrm>
            <a:custGeom>
              <a:avLst/>
              <a:gdLst/>
              <a:ahLst/>
              <a:cxnLst/>
              <a:rect l="l" t="t" r="r" b="b"/>
              <a:pathLst>
                <a:path w="1283230" h="17505">
                  <a:moveTo>
                    <a:pt x="0" y="0"/>
                  </a:moveTo>
                  <a:lnTo>
                    <a:pt x="1283230" y="0"/>
                  </a:lnTo>
                  <a:lnTo>
                    <a:pt x="1283230" y="17505"/>
                  </a:lnTo>
                  <a:lnTo>
                    <a:pt x="0" y="17505"/>
                  </a:lnTo>
                  <a:close/>
                </a:path>
              </a:pathLst>
            </a:custGeom>
            <a:gradFill rotWithShape="1">
              <a:gsLst>
                <a:gs pos="0">
                  <a:srgbClr val="5470FF">
                    <a:alpha val="100000"/>
                  </a:srgbClr>
                </a:gs>
                <a:gs pos="100000">
                  <a:srgbClr val="1F3291">
                    <a:alpha val="100000"/>
                  </a:srgbClr>
                </a:gs>
              </a:gsLst>
              <a:lin ang="2700000"/>
            </a:gradFill>
          </p:spPr>
        </p:sp>
        <p:sp>
          <p:nvSpPr>
            <p:cNvPr id="9" name="TextBox 9"/>
            <p:cNvSpPr txBox="1"/>
            <p:nvPr/>
          </p:nvSpPr>
          <p:spPr>
            <a:xfrm>
              <a:off x="0" y="-38100"/>
              <a:ext cx="1283230" cy="55605"/>
            </a:xfrm>
            <a:prstGeom prst="rect">
              <a:avLst/>
            </a:prstGeom>
          </p:spPr>
          <p:txBody>
            <a:bodyPr lIns="50800" tIns="50800" rIns="50800" bIns="50800" rtlCol="0" anchor="ctr"/>
            <a:lstStyle/>
            <a:p>
              <a:pPr algn="ctr">
                <a:lnSpc>
                  <a:spcPts val="2660"/>
                </a:lnSpc>
              </a:pPr>
            </a:p>
          </p:txBody>
        </p:sp>
      </p:grpSp>
      <p:grpSp>
        <p:nvGrpSpPr>
          <p:cNvPr id="10" name="Group 10"/>
          <p:cNvGrpSpPr/>
          <p:nvPr/>
        </p:nvGrpSpPr>
        <p:grpSpPr>
          <a:xfrm rot="0">
            <a:off x="9501094" y="2288111"/>
            <a:ext cx="1030701" cy="1030701"/>
            <a:chOff x="0" y="0"/>
            <a:chExt cx="812800" cy="812800"/>
          </a:xfrm>
        </p:grpSpPr>
        <p:sp>
          <p:nvSpPr>
            <p:cNvPr id="11" name="Freeform 1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gradFill rotWithShape="1">
              <a:gsLst>
                <a:gs pos="0">
                  <a:srgbClr val="5470FF">
                    <a:alpha val="100000"/>
                  </a:srgbClr>
                </a:gs>
                <a:gs pos="100000">
                  <a:srgbClr val="1F3291">
                    <a:alpha val="100000"/>
                  </a:srgbClr>
                </a:gs>
              </a:gsLst>
              <a:lin ang="2700000"/>
            </a:gradFill>
          </p:spPr>
        </p:sp>
        <p:sp>
          <p:nvSpPr>
            <p:cNvPr id="12" name="TextBox 12"/>
            <p:cNvSpPr txBox="1"/>
            <p:nvPr/>
          </p:nvSpPr>
          <p:spPr>
            <a:xfrm>
              <a:off x="0" y="-38100"/>
              <a:ext cx="812800" cy="850900"/>
            </a:xfrm>
            <a:prstGeom prst="rect">
              <a:avLst/>
            </a:prstGeom>
          </p:spPr>
          <p:txBody>
            <a:bodyPr lIns="50800" tIns="50800" rIns="50800" bIns="50800" rtlCol="0" anchor="ctr"/>
            <a:lstStyle/>
            <a:p>
              <a:pPr algn="ctr">
                <a:lnSpc>
                  <a:spcPts val="2660"/>
                </a:lnSpc>
              </a:pPr>
            </a:p>
          </p:txBody>
        </p:sp>
      </p:grpSp>
      <p:grpSp>
        <p:nvGrpSpPr>
          <p:cNvPr id="13" name="Group 13"/>
          <p:cNvGrpSpPr/>
          <p:nvPr/>
        </p:nvGrpSpPr>
        <p:grpSpPr>
          <a:xfrm rot="0">
            <a:off x="9501570" y="4639828"/>
            <a:ext cx="1030701" cy="1030701"/>
            <a:chOff x="0" y="0"/>
            <a:chExt cx="812800" cy="812800"/>
          </a:xfrm>
        </p:grpSpPr>
        <p:sp>
          <p:nvSpPr>
            <p:cNvPr id="14" name="Freeform 14"/>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gradFill rotWithShape="1">
              <a:gsLst>
                <a:gs pos="0">
                  <a:srgbClr val="5470FF">
                    <a:alpha val="100000"/>
                  </a:srgbClr>
                </a:gs>
                <a:gs pos="100000">
                  <a:srgbClr val="1F3291">
                    <a:alpha val="100000"/>
                  </a:srgbClr>
                </a:gs>
              </a:gsLst>
              <a:lin ang="2700000"/>
            </a:gradFill>
          </p:spPr>
        </p:sp>
        <p:sp>
          <p:nvSpPr>
            <p:cNvPr id="15" name="TextBox 15"/>
            <p:cNvSpPr txBox="1"/>
            <p:nvPr/>
          </p:nvSpPr>
          <p:spPr>
            <a:xfrm>
              <a:off x="0" y="-38100"/>
              <a:ext cx="812800" cy="850900"/>
            </a:xfrm>
            <a:prstGeom prst="rect">
              <a:avLst/>
            </a:prstGeom>
          </p:spPr>
          <p:txBody>
            <a:bodyPr lIns="50800" tIns="50800" rIns="50800" bIns="50800" rtlCol="0" anchor="ctr"/>
            <a:lstStyle/>
            <a:p>
              <a:pPr algn="ctr">
                <a:lnSpc>
                  <a:spcPts val="2660"/>
                </a:lnSpc>
              </a:pPr>
            </a:p>
          </p:txBody>
        </p:sp>
      </p:grpSp>
      <p:grpSp>
        <p:nvGrpSpPr>
          <p:cNvPr id="16" name="Group 16"/>
          <p:cNvGrpSpPr/>
          <p:nvPr/>
        </p:nvGrpSpPr>
        <p:grpSpPr>
          <a:xfrm rot="0">
            <a:off x="9502046" y="6991546"/>
            <a:ext cx="1030701" cy="1030701"/>
            <a:chOff x="0" y="0"/>
            <a:chExt cx="812800" cy="812800"/>
          </a:xfrm>
        </p:grpSpPr>
        <p:sp>
          <p:nvSpPr>
            <p:cNvPr id="17" name="Freeform 17"/>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gradFill rotWithShape="1">
              <a:gsLst>
                <a:gs pos="0">
                  <a:srgbClr val="5470FF">
                    <a:alpha val="100000"/>
                  </a:srgbClr>
                </a:gs>
                <a:gs pos="100000">
                  <a:srgbClr val="1F3291">
                    <a:alpha val="100000"/>
                  </a:srgbClr>
                </a:gs>
              </a:gsLst>
              <a:lin ang="2700000"/>
            </a:gradFill>
          </p:spPr>
        </p:sp>
        <p:sp>
          <p:nvSpPr>
            <p:cNvPr id="18" name="TextBox 18"/>
            <p:cNvSpPr txBox="1"/>
            <p:nvPr/>
          </p:nvSpPr>
          <p:spPr>
            <a:xfrm>
              <a:off x="0" y="-38100"/>
              <a:ext cx="812800" cy="850900"/>
            </a:xfrm>
            <a:prstGeom prst="rect">
              <a:avLst/>
            </a:prstGeom>
          </p:spPr>
          <p:txBody>
            <a:bodyPr lIns="50800" tIns="50800" rIns="50800" bIns="50800" rtlCol="0" anchor="ctr"/>
            <a:lstStyle/>
            <a:p>
              <a:pPr algn="ctr">
                <a:lnSpc>
                  <a:spcPts val="2660"/>
                </a:lnSpc>
              </a:pPr>
            </a:p>
          </p:txBody>
        </p:sp>
      </p:grpSp>
      <p:sp>
        <p:nvSpPr>
          <p:cNvPr id="19" name="TextBox 19"/>
          <p:cNvSpPr txBox="1"/>
          <p:nvPr/>
        </p:nvSpPr>
        <p:spPr>
          <a:xfrm>
            <a:off x="17492295" y="9568113"/>
            <a:ext cx="547464" cy="240591"/>
          </a:xfrm>
          <a:prstGeom prst="rect">
            <a:avLst/>
          </a:prstGeom>
        </p:spPr>
        <p:txBody>
          <a:bodyPr lIns="0" tIns="0" rIns="0" bIns="0" rtlCol="0" anchor="t">
            <a:spAutoFit/>
          </a:bodyPr>
          <a:lstStyle/>
          <a:p>
            <a:pPr algn="ctr">
              <a:lnSpc>
                <a:spcPts val="1960"/>
              </a:lnSpc>
              <a:spcBef>
                <a:spcPct val="0"/>
              </a:spcBef>
            </a:pPr>
            <a:r>
              <a:rPr lang="en-US" sz="1400" b="1">
                <a:solidFill>
                  <a:srgbClr val="FFFFFF"/>
                </a:solidFill>
                <a:latin typeface="Open Sans Bold"/>
                <a:ea typeface="Open Sans Bold"/>
                <a:cs typeface="Open Sans Bold"/>
                <a:sym typeface="Open Sans Bold"/>
              </a:rPr>
              <a:t>04</a:t>
            </a:r>
            <a:endParaRPr lang="en-US" sz="1400" b="1">
              <a:solidFill>
                <a:srgbClr val="FFFFFF"/>
              </a:solidFill>
              <a:latin typeface="Open Sans Bold"/>
              <a:ea typeface="Open Sans Bold"/>
              <a:cs typeface="Open Sans Bold"/>
              <a:sym typeface="Open Sans Bold"/>
            </a:endParaRPr>
          </a:p>
        </p:txBody>
      </p:sp>
      <p:sp>
        <p:nvSpPr>
          <p:cNvPr id="20" name="TextBox 20"/>
          <p:cNvSpPr txBox="1"/>
          <p:nvPr/>
        </p:nvSpPr>
        <p:spPr>
          <a:xfrm>
            <a:off x="440090" y="6883596"/>
            <a:ext cx="8263820" cy="1425853"/>
          </a:xfrm>
          <a:prstGeom prst="rect">
            <a:avLst/>
          </a:prstGeom>
        </p:spPr>
        <p:txBody>
          <a:bodyPr lIns="0" tIns="0" rIns="0" bIns="0" rtlCol="0" anchor="t">
            <a:spAutoFit/>
          </a:bodyPr>
          <a:lstStyle/>
          <a:p>
            <a:pPr algn="l">
              <a:lnSpc>
                <a:spcPts val="5855"/>
              </a:lnSpc>
            </a:pPr>
            <a:r>
              <a:rPr lang="en-US" sz="579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Chest X-ray Dataset Overview</a:t>
            </a:r>
            <a:endParaRPr lang="en-US" sz="579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endParaRPr>
          </a:p>
          <a:p>
            <a:pPr algn="l">
              <a:lnSpc>
                <a:spcPts val="5140"/>
              </a:lnSpc>
            </a:pPr>
          </a:p>
        </p:txBody>
      </p:sp>
      <p:sp>
        <p:nvSpPr>
          <p:cNvPr id="21" name="TextBox 21"/>
          <p:cNvSpPr txBox="1"/>
          <p:nvPr/>
        </p:nvSpPr>
        <p:spPr>
          <a:xfrm>
            <a:off x="9663908" y="2542936"/>
            <a:ext cx="705074" cy="473425"/>
          </a:xfrm>
          <a:prstGeom prst="rect">
            <a:avLst/>
          </a:prstGeom>
        </p:spPr>
        <p:txBody>
          <a:bodyPr lIns="0" tIns="0" rIns="0" bIns="0" rtlCol="0" anchor="t">
            <a:spAutoFit/>
          </a:bodyPr>
          <a:lstStyle/>
          <a:p>
            <a:pPr algn="ctr">
              <a:lnSpc>
                <a:spcPts val="3955"/>
              </a:lnSpc>
              <a:spcBef>
                <a:spcPct val="0"/>
              </a:spcBef>
            </a:pPr>
            <a:r>
              <a:rPr lang="en-US" sz="2825" b="1">
                <a:solidFill>
                  <a:srgbClr val="FFFFFF"/>
                </a:solidFill>
                <a:latin typeface="Open Sans Bold"/>
                <a:ea typeface="Open Sans Bold"/>
                <a:cs typeface="Open Sans Bold"/>
                <a:sym typeface="Open Sans Bold"/>
              </a:rPr>
              <a:t>01</a:t>
            </a:r>
            <a:endParaRPr lang="en-US" sz="2825" b="1">
              <a:solidFill>
                <a:srgbClr val="FFFFFF"/>
              </a:solidFill>
              <a:latin typeface="Open Sans Bold"/>
              <a:ea typeface="Open Sans Bold"/>
              <a:cs typeface="Open Sans Bold"/>
              <a:sym typeface="Open Sans Bold"/>
            </a:endParaRPr>
          </a:p>
        </p:txBody>
      </p:sp>
      <p:sp>
        <p:nvSpPr>
          <p:cNvPr id="22" name="TextBox 22"/>
          <p:cNvSpPr txBox="1"/>
          <p:nvPr/>
        </p:nvSpPr>
        <p:spPr>
          <a:xfrm>
            <a:off x="10884220" y="1771221"/>
            <a:ext cx="6180440" cy="976630"/>
          </a:xfrm>
          <a:prstGeom prst="rect">
            <a:avLst/>
          </a:prstGeom>
        </p:spPr>
        <p:txBody>
          <a:bodyPr lIns="0" tIns="0" rIns="0" bIns="0" rtlCol="0" anchor="t">
            <a:spAutoFit/>
          </a:bodyPr>
          <a:lstStyle/>
          <a:p>
            <a:pPr algn="l">
              <a:lnSpc>
                <a:spcPts val="3920"/>
              </a:lnSpc>
            </a:pPr>
            <a:r>
              <a:rPr lang="en-US" sz="2800">
                <a:solidFill>
                  <a:srgbClr val="FFFFFF"/>
                </a:solidFill>
                <a:latin typeface="Open Sans"/>
                <a:ea typeface="Open Sans"/>
                <a:cs typeface="Open Sans"/>
                <a:sym typeface="Open Sans"/>
              </a:rPr>
              <a:t>Dataset Overview</a:t>
            </a:r>
            <a:endParaRPr lang="en-US" sz="2800">
              <a:solidFill>
                <a:srgbClr val="FFFFFF"/>
              </a:solidFill>
              <a:latin typeface="Open Sans"/>
              <a:ea typeface="Open Sans"/>
              <a:cs typeface="Open Sans"/>
              <a:sym typeface="Open Sans"/>
            </a:endParaRPr>
          </a:p>
          <a:p>
            <a:pPr algn="l">
              <a:lnSpc>
                <a:spcPts val="3920"/>
              </a:lnSpc>
              <a:spcBef>
                <a:spcPct val="0"/>
              </a:spcBef>
            </a:pPr>
          </a:p>
        </p:txBody>
      </p:sp>
      <p:sp>
        <p:nvSpPr>
          <p:cNvPr id="23" name="TextBox 23"/>
          <p:cNvSpPr txBox="1"/>
          <p:nvPr/>
        </p:nvSpPr>
        <p:spPr>
          <a:xfrm>
            <a:off x="9664384" y="4894654"/>
            <a:ext cx="705074" cy="473425"/>
          </a:xfrm>
          <a:prstGeom prst="rect">
            <a:avLst/>
          </a:prstGeom>
        </p:spPr>
        <p:txBody>
          <a:bodyPr lIns="0" tIns="0" rIns="0" bIns="0" rtlCol="0" anchor="t">
            <a:spAutoFit/>
          </a:bodyPr>
          <a:lstStyle/>
          <a:p>
            <a:pPr algn="ctr">
              <a:lnSpc>
                <a:spcPts val="3955"/>
              </a:lnSpc>
              <a:spcBef>
                <a:spcPct val="0"/>
              </a:spcBef>
            </a:pPr>
            <a:r>
              <a:rPr lang="en-US" sz="2825" b="1">
                <a:solidFill>
                  <a:srgbClr val="FFFFFF"/>
                </a:solidFill>
                <a:latin typeface="Open Sans Bold"/>
                <a:ea typeface="Open Sans Bold"/>
                <a:cs typeface="Open Sans Bold"/>
                <a:sym typeface="Open Sans Bold"/>
              </a:rPr>
              <a:t>02</a:t>
            </a:r>
            <a:endParaRPr lang="en-US" sz="2825" b="1">
              <a:solidFill>
                <a:srgbClr val="FFFFFF"/>
              </a:solidFill>
              <a:latin typeface="Open Sans Bold"/>
              <a:ea typeface="Open Sans Bold"/>
              <a:cs typeface="Open Sans Bold"/>
              <a:sym typeface="Open Sans Bold"/>
            </a:endParaRPr>
          </a:p>
        </p:txBody>
      </p:sp>
      <p:sp>
        <p:nvSpPr>
          <p:cNvPr id="24" name="TextBox 24"/>
          <p:cNvSpPr txBox="1"/>
          <p:nvPr/>
        </p:nvSpPr>
        <p:spPr>
          <a:xfrm>
            <a:off x="10884220" y="4122938"/>
            <a:ext cx="6180440" cy="976630"/>
          </a:xfrm>
          <a:prstGeom prst="rect">
            <a:avLst/>
          </a:prstGeom>
        </p:spPr>
        <p:txBody>
          <a:bodyPr lIns="0" tIns="0" rIns="0" bIns="0" rtlCol="0" anchor="t">
            <a:spAutoFit/>
          </a:bodyPr>
          <a:lstStyle/>
          <a:p>
            <a:pPr algn="l">
              <a:lnSpc>
                <a:spcPts val="3920"/>
              </a:lnSpc>
            </a:pPr>
            <a:r>
              <a:rPr lang="en-US" sz="2800">
                <a:solidFill>
                  <a:srgbClr val="FFFFFF"/>
                </a:solidFill>
                <a:latin typeface="Open Sans"/>
                <a:ea typeface="Open Sans"/>
                <a:cs typeface="Open Sans"/>
                <a:sym typeface="Open Sans"/>
              </a:rPr>
              <a:t>Data Distribution</a:t>
            </a:r>
            <a:endParaRPr lang="en-US" sz="2800">
              <a:solidFill>
                <a:srgbClr val="FFFFFF"/>
              </a:solidFill>
              <a:latin typeface="Open Sans"/>
              <a:ea typeface="Open Sans"/>
              <a:cs typeface="Open Sans"/>
              <a:sym typeface="Open Sans"/>
            </a:endParaRPr>
          </a:p>
          <a:p>
            <a:pPr algn="l">
              <a:lnSpc>
                <a:spcPts val="3920"/>
              </a:lnSpc>
              <a:spcBef>
                <a:spcPct val="0"/>
              </a:spcBef>
            </a:pPr>
          </a:p>
        </p:txBody>
      </p:sp>
      <p:sp>
        <p:nvSpPr>
          <p:cNvPr id="25" name="TextBox 25"/>
          <p:cNvSpPr txBox="1"/>
          <p:nvPr/>
        </p:nvSpPr>
        <p:spPr>
          <a:xfrm>
            <a:off x="9664860" y="7246372"/>
            <a:ext cx="705074" cy="473425"/>
          </a:xfrm>
          <a:prstGeom prst="rect">
            <a:avLst/>
          </a:prstGeom>
        </p:spPr>
        <p:txBody>
          <a:bodyPr lIns="0" tIns="0" rIns="0" bIns="0" rtlCol="0" anchor="t">
            <a:spAutoFit/>
          </a:bodyPr>
          <a:lstStyle/>
          <a:p>
            <a:pPr algn="ctr">
              <a:lnSpc>
                <a:spcPts val="3955"/>
              </a:lnSpc>
              <a:spcBef>
                <a:spcPct val="0"/>
              </a:spcBef>
            </a:pPr>
            <a:r>
              <a:rPr lang="en-US" sz="2825" b="1">
                <a:solidFill>
                  <a:srgbClr val="FFFFFF"/>
                </a:solidFill>
                <a:latin typeface="Open Sans Bold"/>
                <a:ea typeface="Open Sans Bold"/>
                <a:cs typeface="Open Sans Bold"/>
                <a:sym typeface="Open Sans Bold"/>
              </a:rPr>
              <a:t>03</a:t>
            </a:r>
            <a:endParaRPr lang="en-US" sz="2825" b="1">
              <a:solidFill>
                <a:srgbClr val="FFFFFF"/>
              </a:solidFill>
              <a:latin typeface="Open Sans Bold"/>
              <a:ea typeface="Open Sans Bold"/>
              <a:cs typeface="Open Sans Bold"/>
              <a:sym typeface="Open Sans Bold"/>
            </a:endParaRPr>
          </a:p>
        </p:txBody>
      </p:sp>
      <p:sp>
        <p:nvSpPr>
          <p:cNvPr id="26" name="TextBox 26"/>
          <p:cNvSpPr txBox="1"/>
          <p:nvPr/>
        </p:nvSpPr>
        <p:spPr>
          <a:xfrm>
            <a:off x="10884220" y="6474656"/>
            <a:ext cx="6180440" cy="976630"/>
          </a:xfrm>
          <a:prstGeom prst="rect">
            <a:avLst/>
          </a:prstGeom>
        </p:spPr>
        <p:txBody>
          <a:bodyPr lIns="0" tIns="0" rIns="0" bIns="0" rtlCol="0" anchor="t">
            <a:spAutoFit/>
          </a:bodyPr>
          <a:lstStyle/>
          <a:p>
            <a:pPr algn="l">
              <a:lnSpc>
                <a:spcPts val="3920"/>
              </a:lnSpc>
            </a:pPr>
            <a:r>
              <a:rPr lang="en-US" sz="2800">
                <a:solidFill>
                  <a:srgbClr val="FFFFFF"/>
                </a:solidFill>
                <a:latin typeface="Open Sans"/>
                <a:ea typeface="Open Sans"/>
                <a:cs typeface="Open Sans"/>
                <a:sym typeface="Open Sans"/>
              </a:rPr>
              <a:t>Image Preprocessing</a:t>
            </a:r>
            <a:endParaRPr lang="en-US" sz="2800">
              <a:solidFill>
                <a:srgbClr val="FFFFFF"/>
              </a:solidFill>
              <a:latin typeface="Open Sans"/>
              <a:ea typeface="Open Sans"/>
              <a:cs typeface="Open Sans"/>
              <a:sym typeface="Open Sans"/>
            </a:endParaRPr>
          </a:p>
          <a:p>
            <a:pPr algn="l">
              <a:lnSpc>
                <a:spcPts val="3920"/>
              </a:lnSpc>
              <a:spcBef>
                <a:spcPct val="0"/>
              </a:spcBef>
            </a:pPr>
          </a:p>
        </p:txBody>
      </p:sp>
      <p:sp>
        <p:nvSpPr>
          <p:cNvPr id="27" name="TextBox 27"/>
          <p:cNvSpPr txBox="1"/>
          <p:nvPr/>
        </p:nvSpPr>
        <p:spPr>
          <a:xfrm>
            <a:off x="440090" y="7984147"/>
            <a:ext cx="8231133" cy="1470660"/>
          </a:xfrm>
          <a:prstGeom prst="rect">
            <a:avLst/>
          </a:prstGeom>
        </p:spPr>
        <p:txBody>
          <a:bodyPr lIns="0" tIns="0" rIns="0" bIns="0" rtlCol="0" anchor="t">
            <a:spAutoFit/>
          </a:bodyPr>
          <a:lstStyle/>
          <a:p>
            <a:pPr algn="l">
              <a:lnSpc>
                <a:spcPts val="2940"/>
              </a:lnSpc>
            </a:pPr>
            <a:r>
              <a:rPr lang="en-US" sz="2100">
                <a:solidFill>
                  <a:srgbClr val="FFFFFF"/>
                </a:solidFill>
                <a:latin typeface="Open Sans"/>
                <a:ea typeface="Open Sans"/>
                <a:cs typeface="Open Sans"/>
                <a:sym typeface="Open Sans"/>
              </a:rPr>
              <a:t>This dataset provides a robust foundation for training deep learning models, with specific challenges due to data imbalances that require careful handling and assessment metrics.</a:t>
            </a:r>
            <a:endParaRPr lang="en-US" sz="2100">
              <a:solidFill>
                <a:srgbClr val="FFFFFF"/>
              </a:solidFill>
              <a:latin typeface="Open Sans"/>
              <a:ea typeface="Open Sans"/>
              <a:cs typeface="Open Sans"/>
              <a:sym typeface="Open Sans"/>
            </a:endParaRPr>
          </a:p>
          <a:p>
            <a:pPr algn="l">
              <a:lnSpc>
                <a:spcPts val="2940"/>
              </a:lnSpc>
              <a:spcBef>
                <a:spcPct val="0"/>
              </a:spcBef>
            </a:pPr>
          </a:p>
        </p:txBody>
      </p:sp>
      <p:sp>
        <p:nvSpPr>
          <p:cNvPr id="28" name="TextBox 28"/>
          <p:cNvSpPr txBox="1"/>
          <p:nvPr/>
        </p:nvSpPr>
        <p:spPr>
          <a:xfrm>
            <a:off x="10884220" y="2380091"/>
            <a:ext cx="6180440" cy="1234440"/>
          </a:xfrm>
          <a:prstGeom prst="rect">
            <a:avLst/>
          </a:prstGeom>
        </p:spPr>
        <p:txBody>
          <a:bodyPr lIns="0" tIns="0" rIns="0" bIns="0" rtlCol="0" anchor="t">
            <a:spAutoFit/>
          </a:bodyPr>
          <a:lstStyle/>
          <a:p>
            <a:pPr algn="l">
              <a:lnSpc>
                <a:spcPts val="3360"/>
              </a:lnSpc>
            </a:pPr>
            <a:r>
              <a:rPr lang="en-US" sz="2400">
                <a:solidFill>
                  <a:srgbClr val="FFFFFF"/>
                </a:solidFill>
                <a:latin typeface="Open Sans"/>
                <a:ea typeface="Open Sans"/>
                <a:cs typeface="Open Sans"/>
                <a:sym typeface="Open Sans"/>
              </a:rPr>
              <a:t>5,856 chest X-ray images categorized into pneumonia and normal.</a:t>
            </a:r>
            <a:endParaRPr lang="en-US" sz="2400">
              <a:solidFill>
                <a:srgbClr val="FFFFFF"/>
              </a:solidFill>
              <a:latin typeface="Open Sans"/>
              <a:ea typeface="Open Sans"/>
              <a:cs typeface="Open Sans"/>
              <a:sym typeface="Open Sans"/>
            </a:endParaRPr>
          </a:p>
          <a:p>
            <a:pPr algn="l">
              <a:lnSpc>
                <a:spcPts val="3360"/>
              </a:lnSpc>
              <a:spcBef>
                <a:spcPct val="0"/>
              </a:spcBef>
            </a:pPr>
          </a:p>
        </p:txBody>
      </p:sp>
      <p:sp>
        <p:nvSpPr>
          <p:cNvPr id="29" name="TextBox 29"/>
          <p:cNvSpPr txBox="1"/>
          <p:nvPr/>
        </p:nvSpPr>
        <p:spPr>
          <a:xfrm>
            <a:off x="10884220" y="4764076"/>
            <a:ext cx="6180440" cy="1234440"/>
          </a:xfrm>
          <a:prstGeom prst="rect">
            <a:avLst/>
          </a:prstGeom>
        </p:spPr>
        <p:txBody>
          <a:bodyPr lIns="0" tIns="0" rIns="0" bIns="0" rtlCol="0" anchor="t">
            <a:spAutoFit/>
          </a:bodyPr>
          <a:lstStyle/>
          <a:p>
            <a:pPr algn="l">
              <a:lnSpc>
                <a:spcPts val="3360"/>
              </a:lnSpc>
            </a:pPr>
            <a:r>
              <a:rPr lang="en-US" sz="2400">
                <a:solidFill>
                  <a:srgbClr val="FFFFFF"/>
                </a:solidFill>
                <a:latin typeface="Open Sans"/>
                <a:ea typeface="Open Sans"/>
                <a:cs typeface="Open Sans"/>
                <a:sym typeface="Open Sans"/>
              </a:rPr>
              <a:t>Training set: 5,216 images; Validation: 320 images; Testing: 320 images.</a:t>
            </a:r>
            <a:endParaRPr lang="en-US" sz="2400">
              <a:solidFill>
                <a:srgbClr val="FFFFFF"/>
              </a:solidFill>
              <a:latin typeface="Open Sans"/>
              <a:ea typeface="Open Sans"/>
              <a:cs typeface="Open Sans"/>
              <a:sym typeface="Open Sans"/>
            </a:endParaRPr>
          </a:p>
          <a:p>
            <a:pPr algn="l">
              <a:lnSpc>
                <a:spcPts val="3360"/>
              </a:lnSpc>
              <a:spcBef>
                <a:spcPct val="0"/>
              </a:spcBef>
            </a:pPr>
          </a:p>
        </p:txBody>
      </p:sp>
      <p:sp>
        <p:nvSpPr>
          <p:cNvPr id="30" name="TextBox 30"/>
          <p:cNvSpPr txBox="1"/>
          <p:nvPr/>
        </p:nvSpPr>
        <p:spPr>
          <a:xfrm>
            <a:off x="10884220" y="7255897"/>
            <a:ext cx="6180440" cy="1234440"/>
          </a:xfrm>
          <a:prstGeom prst="rect">
            <a:avLst/>
          </a:prstGeom>
        </p:spPr>
        <p:txBody>
          <a:bodyPr lIns="0" tIns="0" rIns="0" bIns="0" rtlCol="0" anchor="t">
            <a:spAutoFit/>
          </a:bodyPr>
          <a:lstStyle/>
          <a:p>
            <a:pPr algn="l">
              <a:lnSpc>
                <a:spcPts val="3360"/>
              </a:lnSpc>
            </a:pPr>
            <a:r>
              <a:rPr lang="en-US" sz="2400">
                <a:solidFill>
                  <a:srgbClr val="FFFFFF"/>
                </a:solidFill>
                <a:latin typeface="Open Sans"/>
                <a:ea typeface="Open Sans"/>
                <a:cs typeface="Open Sans"/>
                <a:sym typeface="Open Sans"/>
              </a:rPr>
              <a:t>Includes resizing, normalization, and augmentation techniques.</a:t>
            </a:r>
            <a:endParaRPr lang="en-US" sz="2400">
              <a:solidFill>
                <a:srgbClr val="FFFFFF"/>
              </a:solidFill>
              <a:latin typeface="Open Sans"/>
              <a:ea typeface="Open Sans"/>
              <a:cs typeface="Open Sans"/>
              <a:sym typeface="Open Sans"/>
            </a:endParaRPr>
          </a:p>
          <a:p>
            <a:pPr algn="l">
              <a:lnSpc>
                <a:spcPts val="3360"/>
              </a:lnSpc>
              <a:spcBef>
                <a:spcPct val="0"/>
              </a:spcBef>
            </a:p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938">
                <a:alpha val="100000"/>
              </a:srgbClr>
            </a:gs>
            <a:gs pos="100000">
              <a:srgbClr val="000935">
                <a:alpha val="100000"/>
              </a:srgbClr>
            </a:gs>
          </a:gsLst>
          <a:lin ang="2700000"/>
        </a:gradFill>
        <a:effectLst/>
      </p:bgPr>
    </p:bg>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0">
            <a:off x="17259300" y="0"/>
            <a:ext cx="1028700" cy="1028700"/>
            <a:chOff x="0" y="0"/>
            <a:chExt cx="270933" cy="270933"/>
          </a:xfrm>
        </p:grpSpPr>
        <p:sp>
          <p:nvSpPr>
            <p:cNvPr id="6" name="Freeform 6"/>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7" name="TextBox 7"/>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grpSp>
        <p:nvGrpSpPr>
          <p:cNvPr id="8" name="Group 8"/>
          <p:cNvGrpSpPr/>
          <p:nvPr/>
        </p:nvGrpSpPr>
        <p:grpSpPr>
          <a:xfrm rot="0">
            <a:off x="327046" y="1235948"/>
            <a:ext cx="4872266" cy="66466"/>
            <a:chOff x="0" y="0"/>
            <a:chExt cx="1283230" cy="17505"/>
          </a:xfrm>
        </p:grpSpPr>
        <p:sp>
          <p:nvSpPr>
            <p:cNvPr id="9" name="Freeform 9"/>
            <p:cNvSpPr/>
            <p:nvPr/>
          </p:nvSpPr>
          <p:spPr>
            <a:xfrm>
              <a:off x="0" y="0"/>
              <a:ext cx="1283230" cy="17505"/>
            </a:xfrm>
            <a:custGeom>
              <a:avLst/>
              <a:gdLst/>
              <a:ahLst/>
              <a:cxnLst/>
              <a:rect l="l" t="t" r="r" b="b"/>
              <a:pathLst>
                <a:path w="1283230" h="17505">
                  <a:moveTo>
                    <a:pt x="0" y="0"/>
                  </a:moveTo>
                  <a:lnTo>
                    <a:pt x="1283230" y="0"/>
                  </a:lnTo>
                  <a:lnTo>
                    <a:pt x="1283230" y="17505"/>
                  </a:lnTo>
                  <a:lnTo>
                    <a:pt x="0" y="17505"/>
                  </a:lnTo>
                  <a:close/>
                </a:path>
              </a:pathLst>
            </a:custGeom>
            <a:gradFill rotWithShape="1">
              <a:gsLst>
                <a:gs pos="0">
                  <a:srgbClr val="5470FF">
                    <a:alpha val="100000"/>
                  </a:srgbClr>
                </a:gs>
                <a:gs pos="100000">
                  <a:srgbClr val="1F3291">
                    <a:alpha val="100000"/>
                  </a:srgbClr>
                </a:gs>
              </a:gsLst>
              <a:lin ang="2700000"/>
            </a:gradFill>
          </p:spPr>
        </p:sp>
        <p:sp>
          <p:nvSpPr>
            <p:cNvPr id="10" name="TextBox 10"/>
            <p:cNvSpPr txBox="1"/>
            <p:nvPr/>
          </p:nvSpPr>
          <p:spPr>
            <a:xfrm>
              <a:off x="0" y="-38100"/>
              <a:ext cx="1283230" cy="55605"/>
            </a:xfrm>
            <a:prstGeom prst="rect">
              <a:avLst/>
            </a:prstGeom>
          </p:spPr>
          <p:txBody>
            <a:bodyPr lIns="50800" tIns="50800" rIns="50800" bIns="50800" rtlCol="0" anchor="ctr"/>
            <a:lstStyle/>
            <a:p>
              <a:pPr algn="ctr">
                <a:lnSpc>
                  <a:spcPts val="2660"/>
                </a:lnSpc>
              </a:pPr>
            </a:p>
          </p:txBody>
        </p:sp>
      </p:grpSp>
      <p:sp>
        <p:nvSpPr>
          <p:cNvPr id="11" name="Freeform 11"/>
          <p:cNvSpPr/>
          <p:nvPr/>
        </p:nvSpPr>
        <p:spPr>
          <a:xfrm>
            <a:off x="5424409" y="2028691"/>
            <a:ext cx="1228555" cy="7226791"/>
          </a:xfrm>
          <a:custGeom>
            <a:avLst/>
            <a:gdLst/>
            <a:ahLst/>
            <a:cxnLst/>
            <a:rect l="l" t="t" r="r" b="b"/>
            <a:pathLst>
              <a:path w="1228555" h="7226791">
                <a:moveTo>
                  <a:pt x="0" y="0"/>
                </a:moveTo>
                <a:lnTo>
                  <a:pt x="1228555" y="0"/>
                </a:lnTo>
                <a:lnTo>
                  <a:pt x="1228555" y="7226792"/>
                </a:lnTo>
                <a:lnTo>
                  <a:pt x="0" y="7226792"/>
                </a:lnTo>
                <a:lnTo>
                  <a:pt x="0" y="0"/>
                </a:lnTo>
                <a:close/>
              </a:path>
            </a:pathLst>
          </a:custGeom>
          <a:blipFill>
            <a:blip r:embed="rId1"/>
            <a:stretch>
              <a:fillRect/>
            </a:stretch>
          </a:blipFill>
        </p:spPr>
      </p:sp>
      <p:sp>
        <p:nvSpPr>
          <p:cNvPr id="12" name="TextBox 12"/>
          <p:cNvSpPr txBox="1"/>
          <p:nvPr/>
        </p:nvSpPr>
        <p:spPr>
          <a:xfrm>
            <a:off x="17492295" y="9568113"/>
            <a:ext cx="547464" cy="240665"/>
          </a:xfrm>
          <a:prstGeom prst="rect">
            <a:avLst/>
          </a:prstGeom>
        </p:spPr>
        <p:txBody>
          <a:bodyPr lIns="0" tIns="0" rIns="0" bIns="0" rtlCol="0" anchor="t">
            <a:spAutoFit/>
          </a:bodyPr>
          <a:lstStyle/>
          <a:p>
            <a:pPr algn="ctr">
              <a:lnSpc>
                <a:spcPts val="1960"/>
              </a:lnSpc>
              <a:spcBef>
                <a:spcPct val="0"/>
              </a:spcBef>
            </a:pPr>
            <a:r>
              <a:rPr lang="en-US" sz="1400" b="1">
                <a:solidFill>
                  <a:srgbClr val="FFFFFF"/>
                </a:solidFill>
                <a:latin typeface="Open Sans Bold"/>
                <a:ea typeface="Open Sans Bold"/>
                <a:cs typeface="Open Sans Bold"/>
                <a:sym typeface="Open Sans Bold"/>
              </a:rPr>
              <a:t>05</a:t>
            </a:r>
            <a:endParaRPr lang="en-US" sz="1400" b="1">
              <a:solidFill>
                <a:srgbClr val="FFFFFF"/>
              </a:solidFill>
              <a:latin typeface="Open Sans Bold"/>
              <a:ea typeface="Open Sans Bold"/>
              <a:cs typeface="Open Sans Bold"/>
              <a:sym typeface="Open Sans Bold"/>
            </a:endParaRPr>
          </a:p>
        </p:txBody>
      </p:sp>
      <p:sp>
        <p:nvSpPr>
          <p:cNvPr id="13" name="TextBox 13"/>
          <p:cNvSpPr txBox="1"/>
          <p:nvPr/>
        </p:nvSpPr>
        <p:spPr>
          <a:xfrm>
            <a:off x="327046" y="363399"/>
            <a:ext cx="8263820" cy="1425853"/>
          </a:xfrm>
          <a:prstGeom prst="rect">
            <a:avLst/>
          </a:prstGeom>
        </p:spPr>
        <p:txBody>
          <a:bodyPr lIns="0" tIns="0" rIns="0" bIns="0" rtlCol="0" anchor="t">
            <a:spAutoFit/>
          </a:bodyPr>
          <a:lstStyle/>
          <a:p>
            <a:pPr algn="l">
              <a:lnSpc>
                <a:spcPts val="5855"/>
              </a:lnSpc>
            </a:pPr>
            <a:r>
              <a:rPr lang="en-US" sz="579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Project Workflow</a:t>
            </a:r>
            <a:endParaRPr lang="en-US" sz="579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endParaRPr>
          </a:p>
          <a:p>
            <a:pPr algn="l">
              <a:lnSpc>
                <a:spcPts val="5140"/>
              </a:lnSpc>
            </a:pPr>
          </a:p>
        </p:txBody>
      </p:sp>
      <p:sp>
        <p:nvSpPr>
          <p:cNvPr id="14" name="TextBox 14"/>
          <p:cNvSpPr txBox="1"/>
          <p:nvPr/>
        </p:nvSpPr>
        <p:spPr>
          <a:xfrm>
            <a:off x="7361553" y="2526078"/>
            <a:ext cx="5502038" cy="1067653"/>
          </a:xfrm>
          <a:prstGeom prst="rect">
            <a:avLst/>
          </a:prstGeom>
        </p:spPr>
        <p:txBody>
          <a:bodyPr lIns="0" tIns="0" rIns="0" bIns="0" rtlCol="0" anchor="t">
            <a:spAutoFit/>
          </a:bodyPr>
          <a:lstStyle/>
          <a:p>
            <a:pPr algn="l">
              <a:lnSpc>
                <a:spcPts val="2865"/>
              </a:lnSpc>
            </a:pPr>
            <a:r>
              <a:rPr lang="en-US" sz="2045">
                <a:solidFill>
                  <a:srgbClr val="FFFFFF"/>
                </a:solidFill>
                <a:latin typeface="Open Sans"/>
                <a:ea typeface="Open Sans"/>
                <a:cs typeface="Open Sans"/>
                <a:sym typeface="Open Sans"/>
              </a:rPr>
              <a:t>Downloaded, extracted, and visualized sample images to understand differences.</a:t>
            </a:r>
            <a:endParaRPr lang="en-US" sz="2045">
              <a:solidFill>
                <a:srgbClr val="FFFFFF"/>
              </a:solidFill>
              <a:latin typeface="Open Sans"/>
              <a:ea typeface="Open Sans"/>
              <a:cs typeface="Open Sans"/>
              <a:sym typeface="Open Sans"/>
            </a:endParaRPr>
          </a:p>
          <a:p>
            <a:pPr algn="l">
              <a:lnSpc>
                <a:spcPts val="2865"/>
              </a:lnSpc>
              <a:spcBef>
                <a:spcPct val="0"/>
              </a:spcBef>
            </a:pPr>
          </a:p>
        </p:txBody>
      </p:sp>
      <p:sp>
        <p:nvSpPr>
          <p:cNvPr id="15" name="TextBox 15"/>
          <p:cNvSpPr txBox="1"/>
          <p:nvPr/>
        </p:nvSpPr>
        <p:spPr>
          <a:xfrm>
            <a:off x="7361553" y="4290937"/>
            <a:ext cx="5502038" cy="1067653"/>
          </a:xfrm>
          <a:prstGeom prst="rect">
            <a:avLst/>
          </a:prstGeom>
        </p:spPr>
        <p:txBody>
          <a:bodyPr lIns="0" tIns="0" rIns="0" bIns="0" rtlCol="0" anchor="t">
            <a:spAutoFit/>
          </a:bodyPr>
          <a:lstStyle/>
          <a:p>
            <a:pPr algn="l">
              <a:lnSpc>
                <a:spcPts val="2865"/>
              </a:lnSpc>
            </a:pPr>
            <a:r>
              <a:rPr lang="en-US" sz="2045">
                <a:solidFill>
                  <a:srgbClr val="FFFFFF"/>
                </a:solidFill>
                <a:latin typeface="Open Sans"/>
                <a:ea typeface="Open Sans"/>
                <a:cs typeface="Open Sans"/>
                <a:sym typeface="Open Sans"/>
              </a:rPr>
              <a:t>Resized images to 150x150 pixels and normalized pixel values to [0, 1] range.</a:t>
            </a:r>
            <a:endParaRPr lang="en-US" sz="2045">
              <a:solidFill>
                <a:srgbClr val="FFFFFF"/>
              </a:solidFill>
              <a:latin typeface="Open Sans"/>
              <a:ea typeface="Open Sans"/>
              <a:cs typeface="Open Sans"/>
              <a:sym typeface="Open Sans"/>
            </a:endParaRPr>
          </a:p>
          <a:p>
            <a:pPr algn="l">
              <a:lnSpc>
                <a:spcPts val="2865"/>
              </a:lnSpc>
              <a:spcBef>
                <a:spcPct val="0"/>
              </a:spcBef>
            </a:pPr>
          </a:p>
        </p:txBody>
      </p:sp>
      <p:sp>
        <p:nvSpPr>
          <p:cNvPr id="16" name="TextBox 16"/>
          <p:cNvSpPr txBox="1"/>
          <p:nvPr/>
        </p:nvSpPr>
        <p:spPr>
          <a:xfrm>
            <a:off x="7361553" y="6239384"/>
            <a:ext cx="5502038" cy="1067653"/>
          </a:xfrm>
          <a:prstGeom prst="rect">
            <a:avLst/>
          </a:prstGeom>
        </p:spPr>
        <p:txBody>
          <a:bodyPr lIns="0" tIns="0" rIns="0" bIns="0" rtlCol="0" anchor="t">
            <a:spAutoFit/>
          </a:bodyPr>
          <a:lstStyle/>
          <a:p>
            <a:pPr algn="l">
              <a:lnSpc>
                <a:spcPts val="2865"/>
              </a:lnSpc>
            </a:pPr>
            <a:r>
              <a:rPr lang="en-US" sz="2045">
                <a:solidFill>
                  <a:srgbClr val="FFFFFF"/>
                </a:solidFill>
                <a:latin typeface="Open Sans"/>
                <a:ea typeface="Open Sans"/>
                <a:cs typeface="Open Sans"/>
                <a:sym typeface="Open Sans"/>
              </a:rPr>
              <a:t>Designed a custom CNN architecture with multiple Conv2D and MaxPooling2D layers.</a:t>
            </a:r>
            <a:endParaRPr lang="en-US" sz="2045">
              <a:solidFill>
                <a:srgbClr val="FFFFFF"/>
              </a:solidFill>
              <a:latin typeface="Open Sans"/>
              <a:ea typeface="Open Sans"/>
              <a:cs typeface="Open Sans"/>
              <a:sym typeface="Open Sans"/>
            </a:endParaRPr>
          </a:p>
          <a:p>
            <a:pPr algn="l">
              <a:lnSpc>
                <a:spcPts val="2865"/>
              </a:lnSpc>
              <a:spcBef>
                <a:spcPct val="0"/>
              </a:spcBef>
            </a:pPr>
          </a:p>
        </p:txBody>
      </p:sp>
      <p:sp>
        <p:nvSpPr>
          <p:cNvPr id="17" name="TextBox 17"/>
          <p:cNvSpPr txBox="1"/>
          <p:nvPr/>
        </p:nvSpPr>
        <p:spPr>
          <a:xfrm>
            <a:off x="7361553" y="8190647"/>
            <a:ext cx="5502038" cy="1067653"/>
          </a:xfrm>
          <a:prstGeom prst="rect">
            <a:avLst/>
          </a:prstGeom>
        </p:spPr>
        <p:txBody>
          <a:bodyPr lIns="0" tIns="0" rIns="0" bIns="0" rtlCol="0" anchor="t">
            <a:spAutoFit/>
          </a:bodyPr>
          <a:lstStyle/>
          <a:p>
            <a:pPr algn="l">
              <a:lnSpc>
                <a:spcPts val="2865"/>
              </a:lnSpc>
            </a:pPr>
            <a:r>
              <a:rPr lang="en-US" sz="2045">
                <a:solidFill>
                  <a:srgbClr val="FFFFFF"/>
                </a:solidFill>
                <a:latin typeface="Open Sans"/>
                <a:ea typeface="Open Sans"/>
                <a:cs typeface="Open Sans"/>
                <a:sym typeface="Open Sans"/>
              </a:rPr>
              <a:t>Evaluated the trained model on the test dataset and calculated key metrics.</a:t>
            </a:r>
            <a:endParaRPr lang="en-US" sz="2045">
              <a:solidFill>
                <a:srgbClr val="FFFFFF"/>
              </a:solidFill>
              <a:latin typeface="Open Sans"/>
              <a:ea typeface="Open Sans"/>
              <a:cs typeface="Open Sans"/>
              <a:sym typeface="Open Sans"/>
            </a:endParaRPr>
          </a:p>
          <a:p>
            <a:pPr algn="l">
              <a:lnSpc>
                <a:spcPts val="2865"/>
              </a:lnSpc>
              <a:spcBef>
                <a:spcPct val="0"/>
              </a:spcBef>
            </a:pPr>
          </a:p>
        </p:txBody>
      </p:sp>
      <p:sp>
        <p:nvSpPr>
          <p:cNvPr id="18" name="TextBox 18"/>
          <p:cNvSpPr txBox="1"/>
          <p:nvPr/>
        </p:nvSpPr>
        <p:spPr>
          <a:xfrm>
            <a:off x="7361553" y="1971541"/>
            <a:ext cx="5502038" cy="940741"/>
          </a:xfrm>
          <a:prstGeom prst="rect">
            <a:avLst/>
          </a:prstGeom>
        </p:spPr>
        <p:txBody>
          <a:bodyPr lIns="0" tIns="0" rIns="0" bIns="0" rtlCol="0" anchor="t">
            <a:spAutoFit/>
          </a:bodyPr>
          <a:lstStyle/>
          <a:p>
            <a:pPr algn="l">
              <a:lnSpc>
                <a:spcPts val="3820"/>
              </a:lnSpc>
            </a:pPr>
            <a:r>
              <a:rPr lang="en-US" sz="2730">
                <a:solidFill>
                  <a:srgbClr val="FFFFFF"/>
                </a:solidFill>
                <a:latin typeface="Open Sans"/>
                <a:ea typeface="Open Sans"/>
                <a:cs typeface="Open Sans"/>
                <a:sym typeface="Open Sans"/>
              </a:rPr>
              <a:t>Dataset Exploration</a:t>
            </a:r>
            <a:endParaRPr lang="en-US" sz="2730">
              <a:solidFill>
                <a:srgbClr val="FFFFFF"/>
              </a:solidFill>
              <a:latin typeface="Open Sans"/>
              <a:ea typeface="Open Sans"/>
              <a:cs typeface="Open Sans"/>
              <a:sym typeface="Open Sans"/>
            </a:endParaRPr>
          </a:p>
          <a:p>
            <a:pPr algn="l">
              <a:lnSpc>
                <a:spcPts val="3820"/>
              </a:lnSpc>
              <a:spcBef>
                <a:spcPct val="0"/>
              </a:spcBef>
            </a:pPr>
          </a:p>
        </p:txBody>
      </p:sp>
      <p:sp>
        <p:nvSpPr>
          <p:cNvPr id="19" name="TextBox 19"/>
          <p:cNvSpPr txBox="1"/>
          <p:nvPr/>
        </p:nvSpPr>
        <p:spPr>
          <a:xfrm>
            <a:off x="7361553" y="3685979"/>
            <a:ext cx="5502038" cy="940741"/>
          </a:xfrm>
          <a:prstGeom prst="rect">
            <a:avLst/>
          </a:prstGeom>
        </p:spPr>
        <p:txBody>
          <a:bodyPr lIns="0" tIns="0" rIns="0" bIns="0" rtlCol="0" anchor="t">
            <a:spAutoFit/>
          </a:bodyPr>
          <a:lstStyle/>
          <a:p>
            <a:pPr algn="l">
              <a:lnSpc>
                <a:spcPts val="3820"/>
              </a:lnSpc>
            </a:pPr>
            <a:r>
              <a:rPr lang="en-US" sz="2730">
                <a:solidFill>
                  <a:srgbClr val="FFFFFF"/>
                </a:solidFill>
                <a:latin typeface="Open Sans"/>
                <a:ea typeface="Open Sans"/>
                <a:cs typeface="Open Sans"/>
                <a:sym typeface="Open Sans"/>
              </a:rPr>
              <a:t>Image Preprocessing</a:t>
            </a:r>
            <a:endParaRPr lang="en-US" sz="2730">
              <a:solidFill>
                <a:srgbClr val="FFFFFF"/>
              </a:solidFill>
              <a:latin typeface="Open Sans"/>
              <a:ea typeface="Open Sans"/>
              <a:cs typeface="Open Sans"/>
              <a:sym typeface="Open Sans"/>
            </a:endParaRPr>
          </a:p>
          <a:p>
            <a:pPr algn="l">
              <a:lnSpc>
                <a:spcPts val="3820"/>
              </a:lnSpc>
              <a:spcBef>
                <a:spcPct val="0"/>
              </a:spcBef>
            </a:pPr>
          </a:p>
        </p:txBody>
      </p:sp>
      <p:sp>
        <p:nvSpPr>
          <p:cNvPr id="20" name="TextBox 20"/>
          <p:cNvSpPr txBox="1"/>
          <p:nvPr/>
        </p:nvSpPr>
        <p:spPr>
          <a:xfrm>
            <a:off x="7361553" y="5584937"/>
            <a:ext cx="5502038" cy="940741"/>
          </a:xfrm>
          <a:prstGeom prst="rect">
            <a:avLst/>
          </a:prstGeom>
        </p:spPr>
        <p:txBody>
          <a:bodyPr lIns="0" tIns="0" rIns="0" bIns="0" rtlCol="0" anchor="t">
            <a:spAutoFit/>
          </a:bodyPr>
          <a:lstStyle/>
          <a:p>
            <a:pPr algn="l">
              <a:lnSpc>
                <a:spcPts val="3820"/>
              </a:lnSpc>
            </a:pPr>
            <a:r>
              <a:rPr lang="en-US" sz="2730">
                <a:solidFill>
                  <a:srgbClr val="FFFFFF"/>
                </a:solidFill>
                <a:latin typeface="Open Sans"/>
                <a:ea typeface="Open Sans"/>
                <a:cs typeface="Open Sans"/>
                <a:sym typeface="Open Sans"/>
              </a:rPr>
              <a:t>CNN Model Building</a:t>
            </a:r>
            <a:endParaRPr lang="en-US" sz="2730">
              <a:solidFill>
                <a:srgbClr val="FFFFFF"/>
              </a:solidFill>
              <a:latin typeface="Open Sans"/>
              <a:ea typeface="Open Sans"/>
              <a:cs typeface="Open Sans"/>
              <a:sym typeface="Open Sans"/>
            </a:endParaRPr>
          </a:p>
          <a:p>
            <a:pPr algn="l">
              <a:lnSpc>
                <a:spcPts val="3820"/>
              </a:lnSpc>
              <a:spcBef>
                <a:spcPct val="0"/>
              </a:spcBef>
            </a:pPr>
          </a:p>
        </p:txBody>
      </p:sp>
      <p:sp>
        <p:nvSpPr>
          <p:cNvPr id="21" name="TextBox 21"/>
          <p:cNvSpPr txBox="1"/>
          <p:nvPr/>
        </p:nvSpPr>
        <p:spPr>
          <a:xfrm>
            <a:off x="7361553" y="7401483"/>
            <a:ext cx="5502038" cy="940741"/>
          </a:xfrm>
          <a:prstGeom prst="rect">
            <a:avLst/>
          </a:prstGeom>
        </p:spPr>
        <p:txBody>
          <a:bodyPr lIns="0" tIns="0" rIns="0" bIns="0" rtlCol="0" anchor="t">
            <a:spAutoFit/>
          </a:bodyPr>
          <a:lstStyle/>
          <a:p>
            <a:pPr algn="l">
              <a:lnSpc>
                <a:spcPts val="3820"/>
              </a:lnSpc>
            </a:pPr>
            <a:r>
              <a:rPr lang="en-US" sz="2730">
                <a:solidFill>
                  <a:srgbClr val="FFFFFF"/>
                </a:solidFill>
                <a:latin typeface="Open Sans"/>
                <a:ea typeface="Open Sans"/>
                <a:cs typeface="Open Sans"/>
                <a:sym typeface="Open Sans"/>
              </a:rPr>
              <a:t>Model Evaluation</a:t>
            </a:r>
            <a:endParaRPr lang="en-US" sz="2730">
              <a:solidFill>
                <a:srgbClr val="FFFFFF"/>
              </a:solidFill>
              <a:latin typeface="Open Sans"/>
              <a:ea typeface="Open Sans"/>
              <a:cs typeface="Open Sans"/>
              <a:sym typeface="Open Sans"/>
            </a:endParaRPr>
          </a:p>
          <a:p>
            <a:pPr algn="l">
              <a:lnSpc>
                <a:spcPts val="3820"/>
              </a:lnSpc>
              <a:spcBef>
                <a:spcPct val="0"/>
              </a:spcBef>
            </a:p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938">
                <a:alpha val="100000"/>
              </a:srgbClr>
            </a:gs>
            <a:gs pos="100000">
              <a:srgbClr val="000935">
                <a:alpha val="100000"/>
              </a:srgbClr>
            </a:gs>
          </a:gsLst>
          <a:lin ang="2700000"/>
        </a:gradFill>
        <a:effectLst/>
      </p:bgPr>
    </p:bg>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0">
            <a:off x="17259300" y="0"/>
            <a:ext cx="1028700" cy="1028700"/>
            <a:chOff x="0" y="0"/>
            <a:chExt cx="270933" cy="270933"/>
          </a:xfrm>
        </p:grpSpPr>
        <p:sp>
          <p:nvSpPr>
            <p:cNvPr id="6" name="Freeform 6"/>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7" name="TextBox 7"/>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grpSp>
        <p:nvGrpSpPr>
          <p:cNvPr id="8" name="Group 8"/>
          <p:cNvGrpSpPr/>
          <p:nvPr/>
        </p:nvGrpSpPr>
        <p:grpSpPr>
          <a:xfrm rot="0">
            <a:off x="327046" y="1235948"/>
            <a:ext cx="4872266" cy="66466"/>
            <a:chOff x="0" y="0"/>
            <a:chExt cx="1283230" cy="17505"/>
          </a:xfrm>
        </p:grpSpPr>
        <p:sp>
          <p:nvSpPr>
            <p:cNvPr id="9" name="Freeform 9"/>
            <p:cNvSpPr/>
            <p:nvPr/>
          </p:nvSpPr>
          <p:spPr>
            <a:xfrm>
              <a:off x="0" y="0"/>
              <a:ext cx="1283230" cy="17505"/>
            </a:xfrm>
            <a:custGeom>
              <a:avLst/>
              <a:gdLst/>
              <a:ahLst/>
              <a:cxnLst/>
              <a:rect l="l" t="t" r="r" b="b"/>
              <a:pathLst>
                <a:path w="1283230" h="17505">
                  <a:moveTo>
                    <a:pt x="0" y="0"/>
                  </a:moveTo>
                  <a:lnTo>
                    <a:pt x="1283230" y="0"/>
                  </a:lnTo>
                  <a:lnTo>
                    <a:pt x="1283230" y="17505"/>
                  </a:lnTo>
                  <a:lnTo>
                    <a:pt x="0" y="17505"/>
                  </a:lnTo>
                  <a:close/>
                </a:path>
              </a:pathLst>
            </a:custGeom>
            <a:gradFill rotWithShape="1">
              <a:gsLst>
                <a:gs pos="0">
                  <a:srgbClr val="5470FF">
                    <a:alpha val="100000"/>
                  </a:srgbClr>
                </a:gs>
                <a:gs pos="100000">
                  <a:srgbClr val="1F3291">
                    <a:alpha val="100000"/>
                  </a:srgbClr>
                </a:gs>
              </a:gsLst>
              <a:lin ang="2700000"/>
            </a:gradFill>
          </p:spPr>
        </p:sp>
        <p:sp>
          <p:nvSpPr>
            <p:cNvPr id="10" name="TextBox 10"/>
            <p:cNvSpPr txBox="1"/>
            <p:nvPr/>
          </p:nvSpPr>
          <p:spPr>
            <a:xfrm>
              <a:off x="0" y="-38100"/>
              <a:ext cx="1283230" cy="55605"/>
            </a:xfrm>
            <a:prstGeom prst="rect">
              <a:avLst/>
            </a:prstGeom>
          </p:spPr>
          <p:txBody>
            <a:bodyPr lIns="50800" tIns="50800" rIns="50800" bIns="50800" rtlCol="0" anchor="ctr"/>
            <a:lstStyle/>
            <a:p>
              <a:pPr algn="ctr">
                <a:lnSpc>
                  <a:spcPts val="2660"/>
                </a:lnSpc>
              </a:pPr>
            </a:p>
          </p:txBody>
        </p:sp>
      </p:grpSp>
      <p:sp>
        <p:nvSpPr>
          <p:cNvPr id="11" name="Freeform 11"/>
          <p:cNvSpPr/>
          <p:nvPr/>
        </p:nvSpPr>
        <p:spPr>
          <a:xfrm>
            <a:off x="2382553" y="5426860"/>
            <a:ext cx="11301259" cy="3771795"/>
          </a:xfrm>
          <a:custGeom>
            <a:avLst/>
            <a:gdLst/>
            <a:ahLst/>
            <a:cxnLst/>
            <a:rect l="l" t="t" r="r" b="b"/>
            <a:pathLst>
              <a:path w="11301259" h="3771795">
                <a:moveTo>
                  <a:pt x="0" y="0"/>
                </a:moveTo>
                <a:lnTo>
                  <a:pt x="11301258" y="0"/>
                </a:lnTo>
                <a:lnTo>
                  <a:pt x="11301258" y="3771795"/>
                </a:lnTo>
                <a:lnTo>
                  <a:pt x="0" y="3771795"/>
                </a:lnTo>
                <a:lnTo>
                  <a:pt x="0" y="0"/>
                </a:lnTo>
                <a:close/>
              </a:path>
            </a:pathLst>
          </a:custGeom>
          <a:blipFill>
            <a:blip r:embed="rId1"/>
            <a:stretch>
              <a:fillRect/>
            </a:stretch>
          </a:blipFill>
        </p:spPr>
      </p:sp>
      <p:sp>
        <p:nvSpPr>
          <p:cNvPr id="12" name="Freeform 12"/>
          <p:cNvSpPr/>
          <p:nvPr/>
        </p:nvSpPr>
        <p:spPr>
          <a:xfrm>
            <a:off x="4219716" y="5114925"/>
            <a:ext cx="3671989" cy="1388349"/>
          </a:xfrm>
          <a:custGeom>
            <a:avLst/>
            <a:gdLst/>
            <a:ahLst/>
            <a:cxnLst/>
            <a:rect l="l" t="t" r="r" b="b"/>
            <a:pathLst>
              <a:path w="3671989" h="1388349">
                <a:moveTo>
                  <a:pt x="0" y="0"/>
                </a:moveTo>
                <a:lnTo>
                  <a:pt x="3671989" y="0"/>
                </a:lnTo>
                <a:lnTo>
                  <a:pt x="3671989" y="1388349"/>
                </a:lnTo>
                <a:lnTo>
                  <a:pt x="0" y="1388349"/>
                </a:lnTo>
                <a:lnTo>
                  <a:pt x="0" y="0"/>
                </a:lnTo>
                <a:close/>
              </a:path>
            </a:pathLst>
          </a:custGeom>
          <a:blipFill>
            <a:blip r:embed="rId2"/>
            <a:stretch>
              <a:fillRect/>
            </a:stretch>
          </a:blipFill>
        </p:spPr>
      </p:sp>
      <p:sp>
        <p:nvSpPr>
          <p:cNvPr id="13" name="Freeform 13"/>
          <p:cNvSpPr/>
          <p:nvPr/>
        </p:nvSpPr>
        <p:spPr>
          <a:xfrm>
            <a:off x="641371" y="7902963"/>
            <a:ext cx="10866780" cy="1336287"/>
          </a:xfrm>
          <a:custGeom>
            <a:avLst/>
            <a:gdLst/>
            <a:ahLst/>
            <a:cxnLst/>
            <a:rect l="l" t="t" r="r" b="b"/>
            <a:pathLst>
              <a:path w="10866780" h="1336287">
                <a:moveTo>
                  <a:pt x="0" y="0"/>
                </a:moveTo>
                <a:lnTo>
                  <a:pt x="10866779" y="0"/>
                </a:lnTo>
                <a:lnTo>
                  <a:pt x="10866779" y="1336287"/>
                </a:lnTo>
                <a:lnTo>
                  <a:pt x="0" y="1336287"/>
                </a:lnTo>
                <a:lnTo>
                  <a:pt x="0" y="0"/>
                </a:lnTo>
                <a:close/>
              </a:path>
            </a:pathLst>
          </a:custGeom>
          <a:blipFill>
            <a:blip r:embed="rId3"/>
            <a:stretch>
              <a:fillRect t="-1333" b="-1333"/>
            </a:stretch>
          </a:blipFill>
        </p:spPr>
      </p:sp>
      <p:sp>
        <p:nvSpPr>
          <p:cNvPr id="14" name="TextBox 14"/>
          <p:cNvSpPr txBox="1"/>
          <p:nvPr/>
        </p:nvSpPr>
        <p:spPr>
          <a:xfrm>
            <a:off x="17492295" y="9568113"/>
            <a:ext cx="547464" cy="240665"/>
          </a:xfrm>
          <a:prstGeom prst="rect">
            <a:avLst/>
          </a:prstGeom>
        </p:spPr>
        <p:txBody>
          <a:bodyPr lIns="0" tIns="0" rIns="0" bIns="0" rtlCol="0" anchor="t">
            <a:spAutoFit/>
          </a:bodyPr>
          <a:lstStyle/>
          <a:p>
            <a:pPr algn="ctr">
              <a:lnSpc>
                <a:spcPts val="1960"/>
              </a:lnSpc>
              <a:spcBef>
                <a:spcPct val="0"/>
              </a:spcBef>
            </a:pPr>
            <a:r>
              <a:rPr lang="en-US" sz="1400" b="1">
                <a:solidFill>
                  <a:srgbClr val="FFFFFF"/>
                </a:solidFill>
                <a:latin typeface="Open Sans Bold"/>
                <a:ea typeface="Open Sans Bold"/>
                <a:cs typeface="Open Sans Bold"/>
                <a:sym typeface="Open Sans Bold"/>
              </a:rPr>
              <a:t>06</a:t>
            </a:r>
            <a:endParaRPr lang="en-US" sz="1400" b="1">
              <a:solidFill>
                <a:srgbClr val="FFFFFF"/>
              </a:solidFill>
              <a:latin typeface="Open Sans Bold"/>
              <a:ea typeface="Open Sans Bold"/>
              <a:cs typeface="Open Sans Bold"/>
              <a:sym typeface="Open Sans Bold"/>
            </a:endParaRPr>
          </a:p>
        </p:txBody>
      </p:sp>
      <p:sp>
        <p:nvSpPr>
          <p:cNvPr id="15" name="TextBox 15"/>
          <p:cNvSpPr txBox="1"/>
          <p:nvPr/>
        </p:nvSpPr>
        <p:spPr>
          <a:xfrm>
            <a:off x="327046" y="363399"/>
            <a:ext cx="8263820" cy="659130"/>
          </a:xfrm>
          <a:prstGeom prst="rect">
            <a:avLst/>
          </a:prstGeom>
        </p:spPr>
        <p:txBody>
          <a:bodyPr lIns="0" tIns="0" rIns="0" bIns="0" rtlCol="0" anchor="t">
            <a:spAutoFit/>
          </a:bodyPr>
          <a:lstStyle/>
          <a:p>
            <a:pPr algn="l">
              <a:lnSpc>
                <a:spcPts val="5140"/>
              </a:lnSpc>
            </a:pPr>
            <a:r>
              <a:rPr lang="en-US" sz="579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MODEL TRAINING &amp; MONITORING</a:t>
            </a:r>
          </a:p>
        </p:txBody>
      </p:sp>
      <p:sp>
        <p:nvSpPr>
          <p:cNvPr id="16" name="TextBox 16"/>
          <p:cNvSpPr txBox="1"/>
          <p:nvPr/>
        </p:nvSpPr>
        <p:spPr>
          <a:xfrm>
            <a:off x="5879550" y="5753167"/>
            <a:ext cx="314859" cy="630261"/>
          </a:xfrm>
          <a:prstGeom prst="rect">
            <a:avLst/>
          </a:prstGeom>
        </p:spPr>
        <p:txBody>
          <a:bodyPr lIns="0" tIns="0" rIns="0" bIns="0" rtlCol="0" anchor="t">
            <a:spAutoFit/>
          </a:bodyPr>
          <a:lstStyle/>
          <a:p>
            <a:pPr algn="l">
              <a:lnSpc>
                <a:spcPts val="4685"/>
              </a:lnSpc>
            </a:pPr>
            <a:r>
              <a:rPr lang="en-US" sz="4640">
                <a:solidFill>
                  <a:srgbClr val="000000"/>
                </a:solidFill>
                <a:latin typeface="Bebas Neue Cyrillic" panose="02000506000000020004"/>
                <a:ea typeface="Bebas Neue Cyrillic" panose="02000506000000020004"/>
                <a:cs typeface="Bebas Neue Cyrillic" panose="02000506000000020004"/>
                <a:sym typeface="Bebas Neue Cyrillic" panose="02000506000000020004"/>
              </a:rPr>
              <a:t>1</a:t>
            </a:r>
            <a:endParaRPr lang="en-US" sz="4640">
              <a:solidFill>
                <a:srgbClr val="000000"/>
              </a:solidFill>
              <a:latin typeface="Bebas Neue Cyrillic" panose="02000506000000020004"/>
              <a:ea typeface="Bebas Neue Cyrillic" panose="02000506000000020004"/>
              <a:cs typeface="Bebas Neue Cyrillic" panose="02000506000000020004"/>
              <a:sym typeface="Bebas Neue Cyrillic" panose="02000506000000020004"/>
            </a:endParaRPr>
          </a:p>
        </p:txBody>
      </p:sp>
      <p:sp>
        <p:nvSpPr>
          <p:cNvPr id="17" name="TextBox 17"/>
          <p:cNvSpPr txBox="1"/>
          <p:nvPr/>
        </p:nvSpPr>
        <p:spPr>
          <a:xfrm>
            <a:off x="5898281" y="7035727"/>
            <a:ext cx="314859" cy="630261"/>
          </a:xfrm>
          <a:prstGeom prst="rect">
            <a:avLst/>
          </a:prstGeom>
        </p:spPr>
        <p:txBody>
          <a:bodyPr lIns="0" tIns="0" rIns="0" bIns="0" rtlCol="0" anchor="t">
            <a:spAutoFit/>
          </a:bodyPr>
          <a:lstStyle/>
          <a:p>
            <a:pPr algn="l">
              <a:lnSpc>
                <a:spcPts val="4685"/>
              </a:lnSpc>
            </a:pPr>
            <a:r>
              <a:rPr lang="en-US" sz="4640">
                <a:solidFill>
                  <a:srgbClr val="000000"/>
                </a:solidFill>
                <a:latin typeface="Bebas Neue Cyrillic" panose="02000506000000020004"/>
                <a:ea typeface="Bebas Neue Cyrillic" panose="02000506000000020004"/>
                <a:cs typeface="Bebas Neue Cyrillic" panose="02000506000000020004"/>
                <a:sym typeface="Bebas Neue Cyrillic" panose="02000506000000020004"/>
              </a:rPr>
              <a:t>2</a:t>
            </a:r>
            <a:endParaRPr lang="en-US" sz="4640">
              <a:solidFill>
                <a:srgbClr val="000000"/>
              </a:solidFill>
              <a:latin typeface="Bebas Neue Cyrillic" panose="02000506000000020004"/>
              <a:ea typeface="Bebas Neue Cyrillic" panose="02000506000000020004"/>
              <a:cs typeface="Bebas Neue Cyrillic" panose="02000506000000020004"/>
              <a:sym typeface="Bebas Neue Cyrillic" panose="02000506000000020004"/>
            </a:endParaRPr>
          </a:p>
        </p:txBody>
      </p:sp>
      <p:sp>
        <p:nvSpPr>
          <p:cNvPr id="18" name="TextBox 18"/>
          <p:cNvSpPr txBox="1"/>
          <p:nvPr/>
        </p:nvSpPr>
        <p:spPr>
          <a:xfrm>
            <a:off x="5879550" y="8294076"/>
            <a:ext cx="314859" cy="630261"/>
          </a:xfrm>
          <a:prstGeom prst="rect">
            <a:avLst/>
          </a:prstGeom>
        </p:spPr>
        <p:txBody>
          <a:bodyPr lIns="0" tIns="0" rIns="0" bIns="0" rtlCol="0" anchor="t">
            <a:spAutoFit/>
          </a:bodyPr>
          <a:lstStyle/>
          <a:p>
            <a:pPr algn="l">
              <a:lnSpc>
                <a:spcPts val="4685"/>
              </a:lnSpc>
            </a:pPr>
            <a:r>
              <a:rPr lang="en-US" sz="4640">
                <a:solidFill>
                  <a:srgbClr val="000000"/>
                </a:solidFill>
                <a:latin typeface="Bebas Neue Cyrillic" panose="02000506000000020004"/>
                <a:ea typeface="Bebas Neue Cyrillic" panose="02000506000000020004"/>
                <a:cs typeface="Bebas Neue Cyrillic" panose="02000506000000020004"/>
                <a:sym typeface="Bebas Neue Cyrillic" panose="02000506000000020004"/>
              </a:rPr>
              <a:t>3</a:t>
            </a:r>
            <a:endParaRPr lang="en-US" sz="4640">
              <a:solidFill>
                <a:srgbClr val="000000"/>
              </a:solidFill>
              <a:latin typeface="Bebas Neue Cyrillic" panose="02000506000000020004"/>
              <a:ea typeface="Bebas Neue Cyrillic" panose="02000506000000020004"/>
              <a:cs typeface="Bebas Neue Cyrillic" panose="02000506000000020004"/>
              <a:sym typeface="Bebas Neue Cyrillic" panose="02000506000000020004"/>
            </a:endParaRPr>
          </a:p>
        </p:txBody>
      </p:sp>
      <p:sp>
        <p:nvSpPr>
          <p:cNvPr id="19" name="TextBox 19"/>
          <p:cNvSpPr txBox="1"/>
          <p:nvPr/>
        </p:nvSpPr>
        <p:spPr>
          <a:xfrm>
            <a:off x="327046" y="1751151"/>
            <a:ext cx="14940832" cy="1963599"/>
          </a:xfrm>
          <a:prstGeom prst="rect">
            <a:avLst/>
          </a:prstGeom>
        </p:spPr>
        <p:txBody>
          <a:bodyPr lIns="0" tIns="0" rIns="0" bIns="0" rtlCol="0" anchor="t">
            <a:spAutoFit/>
          </a:bodyPr>
          <a:lstStyle/>
          <a:p>
            <a:pPr algn="l">
              <a:lnSpc>
                <a:spcPts val="3180"/>
              </a:lnSpc>
            </a:pPr>
            <a:r>
              <a:rPr lang="en-US" sz="2270">
                <a:solidFill>
                  <a:srgbClr val="FFFFFF"/>
                </a:solidFill>
                <a:latin typeface="Open Sans"/>
                <a:ea typeface="Open Sans"/>
                <a:cs typeface="Open Sans"/>
                <a:sym typeface="Open Sans"/>
              </a:rPr>
              <a:t>The model was trained using the training dataset and validated with the validation set. Training and validation loss, as well as training and validation accuracy, were tracked. Callbacks such as EarlyStopping and ModelCheckpoint were utilized to halt training when validation loss stopped improving and to save the best model.</a:t>
            </a:r>
            <a:endParaRPr lang="en-US" sz="2270">
              <a:solidFill>
                <a:srgbClr val="FFFFFF"/>
              </a:solidFill>
              <a:latin typeface="Open Sans"/>
              <a:ea typeface="Open Sans"/>
              <a:cs typeface="Open Sans"/>
              <a:sym typeface="Open Sans"/>
            </a:endParaRPr>
          </a:p>
          <a:p>
            <a:pPr algn="l">
              <a:lnSpc>
                <a:spcPts val="3180"/>
              </a:lnSpc>
              <a:spcBef>
                <a:spcPct val="0"/>
              </a:spcBef>
            </a:p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0">
            <a:off x="17259300" y="0"/>
            <a:ext cx="1028700" cy="1028700"/>
            <a:chOff x="0" y="0"/>
            <a:chExt cx="270933" cy="270933"/>
          </a:xfrm>
        </p:grpSpPr>
        <p:sp>
          <p:nvSpPr>
            <p:cNvPr id="6" name="Freeform 6"/>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7" name="TextBox 7"/>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sp>
        <p:nvSpPr>
          <p:cNvPr id="8" name="Freeform 8"/>
          <p:cNvSpPr/>
          <p:nvPr/>
        </p:nvSpPr>
        <p:spPr>
          <a:xfrm>
            <a:off x="621744" y="1028700"/>
            <a:ext cx="10563660" cy="8209280"/>
          </a:xfrm>
          <a:custGeom>
            <a:avLst/>
            <a:gdLst/>
            <a:ahLst/>
            <a:cxnLst/>
            <a:rect l="l" t="t" r="r" b="b"/>
            <a:pathLst>
              <a:path w="10563660" h="8209280">
                <a:moveTo>
                  <a:pt x="0" y="0"/>
                </a:moveTo>
                <a:lnTo>
                  <a:pt x="10563660" y="0"/>
                </a:lnTo>
                <a:lnTo>
                  <a:pt x="10563660" y="8209280"/>
                </a:lnTo>
                <a:lnTo>
                  <a:pt x="0" y="8209280"/>
                </a:lnTo>
                <a:lnTo>
                  <a:pt x="0" y="0"/>
                </a:lnTo>
                <a:close/>
              </a:path>
            </a:pathLst>
          </a:custGeom>
          <a:blipFill>
            <a:blip r:embed="rId1"/>
            <a:stretch>
              <a:fillRect t="-2938" r="-1236" b="-790"/>
            </a:stretch>
          </a:blipFill>
        </p:spPr>
      </p:sp>
      <p:sp>
        <p:nvSpPr>
          <p:cNvPr id="10" name="TextBox 10"/>
          <p:cNvSpPr txBox="1"/>
          <p:nvPr/>
        </p:nvSpPr>
        <p:spPr>
          <a:xfrm>
            <a:off x="17492295" y="9568113"/>
            <a:ext cx="547464" cy="240665"/>
          </a:xfrm>
          <a:prstGeom prst="rect">
            <a:avLst/>
          </a:prstGeom>
        </p:spPr>
        <p:txBody>
          <a:bodyPr lIns="0" tIns="0" rIns="0" bIns="0" rtlCol="0" anchor="t">
            <a:spAutoFit/>
          </a:bodyPr>
          <a:lstStyle/>
          <a:p>
            <a:pPr algn="ctr">
              <a:lnSpc>
                <a:spcPts val="1960"/>
              </a:lnSpc>
              <a:spcBef>
                <a:spcPct val="0"/>
              </a:spcBef>
            </a:pPr>
            <a:r>
              <a:rPr lang="en-US" sz="1400" b="1">
                <a:solidFill>
                  <a:srgbClr val="000000"/>
                </a:solidFill>
                <a:latin typeface="Open Sans Bold"/>
                <a:ea typeface="Open Sans Bold"/>
                <a:cs typeface="Open Sans Bold"/>
                <a:sym typeface="Open Sans Bold"/>
              </a:rPr>
              <a:t>07</a:t>
            </a:r>
            <a:endParaRPr lang="en-US" sz="1400" b="1">
              <a:solidFill>
                <a:srgbClr val="000000"/>
              </a:solidFill>
              <a:latin typeface="Open Sans Bold"/>
              <a:ea typeface="Open Sans Bold"/>
              <a:cs typeface="Open Sans Bold"/>
              <a:sym typeface="Open Sans Bold"/>
            </a:endParaRPr>
          </a:p>
        </p:txBody>
      </p:sp>
      <p:pic>
        <p:nvPicPr>
          <p:cNvPr id="11" name="Picture 10"/>
          <p:cNvPicPr>
            <a:picLocks noChangeAspect="1"/>
          </p:cNvPicPr>
          <p:nvPr/>
        </p:nvPicPr>
        <p:blipFill>
          <a:blip r:embed="rId2"/>
          <a:stretch>
            <a:fillRect/>
          </a:stretch>
        </p:blipFill>
        <p:spPr>
          <a:xfrm>
            <a:off x="9296400" y="2781300"/>
            <a:ext cx="8744585" cy="32829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0">
            <a:off x="17259300" y="0"/>
            <a:ext cx="1028700" cy="1028700"/>
            <a:chOff x="0" y="0"/>
            <a:chExt cx="270933" cy="270933"/>
          </a:xfrm>
        </p:grpSpPr>
        <p:sp>
          <p:nvSpPr>
            <p:cNvPr id="6" name="Freeform 6"/>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7" name="TextBox 7"/>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sp>
        <p:nvSpPr>
          <p:cNvPr id="9" name="TextBox 9"/>
          <p:cNvSpPr txBox="1"/>
          <p:nvPr/>
        </p:nvSpPr>
        <p:spPr>
          <a:xfrm>
            <a:off x="17492295" y="9568113"/>
            <a:ext cx="547464" cy="240665"/>
          </a:xfrm>
          <a:prstGeom prst="rect">
            <a:avLst/>
          </a:prstGeom>
        </p:spPr>
        <p:txBody>
          <a:bodyPr lIns="0" tIns="0" rIns="0" bIns="0" rtlCol="0" anchor="t">
            <a:spAutoFit/>
          </a:bodyPr>
          <a:lstStyle/>
          <a:p>
            <a:pPr algn="ctr">
              <a:lnSpc>
                <a:spcPts val="1960"/>
              </a:lnSpc>
              <a:spcBef>
                <a:spcPct val="0"/>
              </a:spcBef>
            </a:pPr>
            <a:r>
              <a:rPr lang="en-US" sz="1400" b="1">
                <a:solidFill>
                  <a:srgbClr val="000000"/>
                </a:solidFill>
                <a:latin typeface="Open Sans Bold"/>
                <a:ea typeface="Open Sans Bold"/>
                <a:cs typeface="Open Sans Bold"/>
                <a:sym typeface="Open Sans Bold"/>
              </a:rPr>
              <a:t>08</a:t>
            </a:r>
            <a:endParaRPr lang="en-US" sz="1400" b="1">
              <a:solidFill>
                <a:srgbClr val="000000"/>
              </a:solidFill>
              <a:latin typeface="Open Sans Bold"/>
              <a:ea typeface="Open Sans Bold"/>
              <a:cs typeface="Open Sans Bold"/>
              <a:sym typeface="Open Sans Bold"/>
            </a:endParaRPr>
          </a:p>
        </p:txBody>
      </p:sp>
      <p:sp>
        <p:nvSpPr>
          <p:cNvPr id="10" name="TextBox 10"/>
          <p:cNvSpPr txBox="1"/>
          <p:nvPr/>
        </p:nvSpPr>
        <p:spPr>
          <a:xfrm>
            <a:off x="457296" y="2343090"/>
            <a:ext cx="10126266" cy="5226050"/>
          </a:xfrm>
          <a:prstGeom prst="rect">
            <a:avLst/>
          </a:prstGeom>
        </p:spPr>
        <p:txBody>
          <a:bodyPr lIns="0" tIns="0" rIns="0" bIns="0" rtlCol="0" anchor="t">
            <a:spAutoFit/>
          </a:bodyPr>
          <a:lstStyle/>
          <a:p>
            <a:pPr algn="ctr">
              <a:lnSpc>
                <a:spcPts val="3705"/>
              </a:lnSpc>
              <a:spcBef>
                <a:spcPct val="0"/>
              </a:spcBef>
            </a:pPr>
            <a:r>
              <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True Positives (TP): 382 </a:t>
            </a:r>
            <a:r>
              <a:rPr lang="en-US" altLang="en-US"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a:t>
            </a:r>
            <a:r>
              <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 Model predicted PNEUMONIA, and it was actually PNEUMONIA.</a:t>
            </a:r>
            <a:endPar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endParaRPr>
          </a:p>
          <a:p>
            <a:pPr algn="ctr">
              <a:lnSpc>
                <a:spcPts val="3705"/>
              </a:lnSpc>
              <a:spcBef>
                <a:spcPct val="0"/>
              </a:spcBef>
            </a:pPr>
            <a:endPar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endParaRPr>
          </a:p>
          <a:p>
            <a:pPr algn="ctr">
              <a:lnSpc>
                <a:spcPts val="3705"/>
              </a:lnSpc>
              <a:spcBef>
                <a:spcPct val="0"/>
              </a:spcBef>
            </a:pPr>
            <a:r>
              <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True Negatives (TN): 160 </a:t>
            </a:r>
            <a:r>
              <a:rPr lang="en-US" altLang="en-US"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a:t>
            </a:r>
            <a:r>
              <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 Model predicted NORMAL, and it was actually NORMAL.</a:t>
            </a:r>
            <a:endPar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endParaRPr>
          </a:p>
          <a:p>
            <a:pPr algn="ctr">
              <a:lnSpc>
                <a:spcPts val="3705"/>
              </a:lnSpc>
              <a:spcBef>
                <a:spcPct val="0"/>
              </a:spcBef>
            </a:pPr>
            <a:endPar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endParaRPr>
          </a:p>
          <a:p>
            <a:pPr algn="ctr">
              <a:lnSpc>
                <a:spcPts val="3705"/>
              </a:lnSpc>
              <a:spcBef>
                <a:spcPct val="0"/>
              </a:spcBef>
            </a:pPr>
            <a:r>
              <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False Positives (FP): 74 </a:t>
            </a:r>
            <a:r>
              <a:rPr lang="en-US" altLang="en-US"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a:t>
            </a:r>
            <a:r>
              <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 Model predicted PNEUMONIA, but it was actually NORMAL.</a:t>
            </a:r>
            <a:endPar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endParaRPr>
          </a:p>
          <a:p>
            <a:pPr algn="ctr">
              <a:lnSpc>
                <a:spcPts val="3705"/>
              </a:lnSpc>
              <a:spcBef>
                <a:spcPct val="0"/>
              </a:spcBef>
            </a:pPr>
            <a:endPar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endParaRPr>
          </a:p>
          <a:p>
            <a:pPr algn="ctr">
              <a:lnSpc>
                <a:spcPts val="3705"/>
              </a:lnSpc>
              <a:spcBef>
                <a:spcPct val="0"/>
              </a:spcBef>
            </a:pPr>
            <a:r>
              <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False Negatives (FN): 8 </a:t>
            </a:r>
            <a:r>
              <a:rPr lang="en-US" altLang="en-US"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a:t>
            </a:r>
            <a:r>
              <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rPr>
              <a:t> Model predicted NORMAL, but it was actually PNEUMONIA.</a:t>
            </a:r>
            <a:endParaRPr lang="en-US" altLang="en-GB" sz="2645" b="1">
              <a:solidFill>
                <a:srgbClr val="000000"/>
              </a:solidFill>
              <a:latin typeface="Canva Sans Bold" panose="020B0803030501040103"/>
              <a:ea typeface="Canva Sans Bold" panose="020B0803030501040103"/>
              <a:cs typeface="Canva Sans Bold" panose="020B0803030501040103"/>
              <a:sym typeface="Canva Sans Bold" panose="020B0803030501040103"/>
            </a:endParaRPr>
          </a:p>
        </p:txBody>
      </p:sp>
      <p:pic>
        <p:nvPicPr>
          <p:cNvPr id="11" name="Picture 10"/>
          <p:cNvPicPr>
            <a:picLocks noChangeAspect="1"/>
          </p:cNvPicPr>
          <p:nvPr/>
        </p:nvPicPr>
        <p:blipFill>
          <a:blip r:embed="rId1"/>
          <a:stretch>
            <a:fillRect/>
          </a:stretch>
        </p:blipFill>
        <p:spPr>
          <a:xfrm>
            <a:off x="11734800" y="1714500"/>
            <a:ext cx="5796280" cy="58547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938">
                <a:alpha val="100000"/>
              </a:srgbClr>
            </a:gs>
            <a:gs pos="100000">
              <a:srgbClr val="000935">
                <a:alpha val="100000"/>
              </a:srgbClr>
            </a:gs>
          </a:gsLst>
          <a:lin ang="2700000"/>
        </a:gradFill>
        <a:effectLst/>
      </p:bgPr>
    </p:bg>
    <p:spTree>
      <p:nvGrpSpPr>
        <p:cNvPr id="1" name=""/>
        <p:cNvGrpSpPr/>
        <p:nvPr/>
      </p:nvGrpSpPr>
      <p:grpSpPr>
        <a:xfrm>
          <a:off x="0" y="0"/>
          <a:ext cx="0" cy="0"/>
          <a:chOff x="0" y="0"/>
          <a:chExt cx="0" cy="0"/>
        </a:xfrm>
      </p:grpSpPr>
      <p:grpSp>
        <p:nvGrpSpPr>
          <p:cNvPr id="2" name="Group 2"/>
          <p:cNvGrpSpPr/>
          <p:nvPr/>
        </p:nvGrpSpPr>
        <p:grpSpPr>
          <a:xfrm rot="0">
            <a:off x="17742214" y="7517955"/>
            <a:ext cx="47625" cy="1740345"/>
            <a:chOff x="0" y="0"/>
            <a:chExt cx="12543" cy="458362"/>
          </a:xfrm>
        </p:grpSpPr>
        <p:sp>
          <p:nvSpPr>
            <p:cNvPr id="3" name="Freeform 3"/>
            <p:cNvSpPr/>
            <p:nvPr/>
          </p:nvSpPr>
          <p:spPr>
            <a:xfrm>
              <a:off x="0" y="0"/>
              <a:ext cx="12543" cy="458362"/>
            </a:xfrm>
            <a:custGeom>
              <a:avLst/>
              <a:gdLst/>
              <a:ahLst/>
              <a:cxnLst/>
              <a:rect l="l" t="t" r="r" b="b"/>
              <a:pathLst>
                <a:path w="12543" h="458362">
                  <a:moveTo>
                    <a:pt x="0" y="0"/>
                  </a:moveTo>
                  <a:lnTo>
                    <a:pt x="12543" y="0"/>
                  </a:lnTo>
                  <a:lnTo>
                    <a:pt x="12543" y="458362"/>
                  </a:lnTo>
                  <a:lnTo>
                    <a:pt x="0" y="458362"/>
                  </a:lnTo>
                  <a:close/>
                </a:path>
              </a:pathLst>
            </a:custGeom>
            <a:gradFill rotWithShape="1">
              <a:gsLst>
                <a:gs pos="0">
                  <a:srgbClr val="5470FF">
                    <a:alpha val="100000"/>
                  </a:srgbClr>
                </a:gs>
                <a:gs pos="100000">
                  <a:srgbClr val="1F3291">
                    <a:alpha val="100000"/>
                  </a:srgbClr>
                </a:gs>
              </a:gsLst>
              <a:lin ang="2700000"/>
            </a:gradFill>
          </p:spPr>
        </p:sp>
        <p:sp>
          <p:nvSpPr>
            <p:cNvPr id="4" name="TextBox 4"/>
            <p:cNvSpPr txBox="1"/>
            <p:nvPr/>
          </p:nvSpPr>
          <p:spPr>
            <a:xfrm>
              <a:off x="0" y="-38100"/>
              <a:ext cx="12543" cy="496462"/>
            </a:xfrm>
            <a:prstGeom prst="rect">
              <a:avLst/>
            </a:prstGeom>
          </p:spPr>
          <p:txBody>
            <a:bodyPr lIns="50800" tIns="50800" rIns="50800" bIns="50800" rtlCol="0" anchor="ctr"/>
            <a:lstStyle/>
            <a:p>
              <a:pPr algn="ctr">
                <a:lnSpc>
                  <a:spcPts val="2660"/>
                </a:lnSpc>
                <a:spcBef>
                  <a:spcPct val="0"/>
                </a:spcBef>
              </a:pPr>
            </a:p>
          </p:txBody>
        </p:sp>
      </p:grpSp>
      <p:grpSp>
        <p:nvGrpSpPr>
          <p:cNvPr id="5" name="Group 5"/>
          <p:cNvGrpSpPr/>
          <p:nvPr/>
        </p:nvGrpSpPr>
        <p:grpSpPr>
          <a:xfrm rot="0">
            <a:off x="17259300" y="0"/>
            <a:ext cx="1028700" cy="1028700"/>
            <a:chOff x="0" y="0"/>
            <a:chExt cx="270933" cy="270933"/>
          </a:xfrm>
        </p:grpSpPr>
        <p:sp>
          <p:nvSpPr>
            <p:cNvPr id="6" name="Freeform 6"/>
            <p:cNvSpPr/>
            <p:nvPr/>
          </p:nvSpPr>
          <p:spPr>
            <a:xfrm>
              <a:off x="0" y="0"/>
              <a:ext cx="270933" cy="270933"/>
            </a:xfrm>
            <a:custGeom>
              <a:avLst/>
              <a:gdLst/>
              <a:ahLst/>
              <a:cxnLst/>
              <a:rect l="l" t="t" r="r" b="b"/>
              <a:pathLst>
                <a:path w="270933" h="270933">
                  <a:moveTo>
                    <a:pt x="0" y="0"/>
                  </a:moveTo>
                  <a:lnTo>
                    <a:pt x="270933" y="0"/>
                  </a:lnTo>
                  <a:lnTo>
                    <a:pt x="270933" y="270933"/>
                  </a:lnTo>
                  <a:lnTo>
                    <a:pt x="0" y="270933"/>
                  </a:lnTo>
                  <a:close/>
                </a:path>
              </a:pathLst>
            </a:custGeom>
            <a:gradFill rotWithShape="1">
              <a:gsLst>
                <a:gs pos="0">
                  <a:srgbClr val="5470FF">
                    <a:alpha val="100000"/>
                  </a:srgbClr>
                </a:gs>
                <a:gs pos="100000">
                  <a:srgbClr val="1F3291">
                    <a:alpha val="100000"/>
                  </a:srgbClr>
                </a:gs>
              </a:gsLst>
              <a:lin ang="2700000"/>
            </a:gradFill>
          </p:spPr>
        </p:sp>
        <p:sp>
          <p:nvSpPr>
            <p:cNvPr id="7" name="TextBox 7"/>
            <p:cNvSpPr txBox="1"/>
            <p:nvPr/>
          </p:nvSpPr>
          <p:spPr>
            <a:xfrm>
              <a:off x="0" y="-38100"/>
              <a:ext cx="270933" cy="309033"/>
            </a:xfrm>
            <a:prstGeom prst="rect">
              <a:avLst/>
            </a:prstGeom>
          </p:spPr>
          <p:txBody>
            <a:bodyPr lIns="50800" tIns="50800" rIns="50800" bIns="50800" rtlCol="0" anchor="ctr"/>
            <a:lstStyle/>
            <a:p>
              <a:pPr algn="ctr">
                <a:lnSpc>
                  <a:spcPts val="2660"/>
                </a:lnSpc>
              </a:pPr>
            </a:p>
          </p:txBody>
        </p:sp>
      </p:grpSp>
      <p:grpSp>
        <p:nvGrpSpPr>
          <p:cNvPr id="8" name="Group 8"/>
          <p:cNvGrpSpPr/>
          <p:nvPr/>
        </p:nvGrpSpPr>
        <p:grpSpPr>
          <a:xfrm rot="0">
            <a:off x="327046" y="1235948"/>
            <a:ext cx="4872266" cy="66466"/>
            <a:chOff x="0" y="0"/>
            <a:chExt cx="1283230" cy="17505"/>
          </a:xfrm>
        </p:grpSpPr>
        <p:sp>
          <p:nvSpPr>
            <p:cNvPr id="9" name="Freeform 9"/>
            <p:cNvSpPr/>
            <p:nvPr/>
          </p:nvSpPr>
          <p:spPr>
            <a:xfrm>
              <a:off x="0" y="0"/>
              <a:ext cx="1283230" cy="17505"/>
            </a:xfrm>
            <a:custGeom>
              <a:avLst/>
              <a:gdLst/>
              <a:ahLst/>
              <a:cxnLst/>
              <a:rect l="l" t="t" r="r" b="b"/>
              <a:pathLst>
                <a:path w="1283230" h="17505">
                  <a:moveTo>
                    <a:pt x="0" y="0"/>
                  </a:moveTo>
                  <a:lnTo>
                    <a:pt x="1283230" y="0"/>
                  </a:lnTo>
                  <a:lnTo>
                    <a:pt x="1283230" y="17505"/>
                  </a:lnTo>
                  <a:lnTo>
                    <a:pt x="0" y="17505"/>
                  </a:lnTo>
                  <a:close/>
                </a:path>
              </a:pathLst>
            </a:custGeom>
            <a:gradFill rotWithShape="1">
              <a:gsLst>
                <a:gs pos="0">
                  <a:srgbClr val="5470FF">
                    <a:alpha val="100000"/>
                  </a:srgbClr>
                </a:gs>
                <a:gs pos="100000">
                  <a:srgbClr val="1F3291">
                    <a:alpha val="100000"/>
                  </a:srgbClr>
                </a:gs>
              </a:gsLst>
              <a:lin ang="2700000"/>
            </a:gradFill>
          </p:spPr>
        </p:sp>
        <p:sp>
          <p:nvSpPr>
            <p:cNvPr id="10" name="TextBox 10"/>
            <p:cNvSpPr txBox="1"/>
            <p:nvPr/>
          </p:nvSpPr>
          <p:spPr>
            <a:xfrm>
              <a:off x="0" y="-38100"/>
              <a:ext cx="1283230" cy="55605"/>
            </a:xfrm>
            <a:prstGeom prst="rect">
              <a:avLst/>
            </a:prstGeom>
          </p:spPr>
          <p:txBody>
            <a:bodyPr lIns="50800" tIns="50800" rIns="50800" bIns="50800" rtlCol="0" anchor="ctr"/>
            <a:lstStyle/>
            <a:p>
              <a:pPr algn="ctr">
                <a:lnSpc>
                  <a:spcPts val="2660"/>
                </a:lnSpc>
              </a:pPr>
            </a:p>
          </p:txBody>
        </p:sp>
      </p:grpSp>
      <p:sp>
        <p:nvSpPr>
          <p:cNvPr id="12" name="TextBox 12"/>
          <p:cNvSpPr txBox="1"/>
          <p:nvPr/>
        </p:nvSpPr>
        <p:spPr>
          <a:xfrm>
            <a:off x="17492295" y="9568113"/>
            <a:ext cx="547464" cy="240665"/>
          </a:xfrm>
          <a:prstGeom prst="rect">
            <a:avLst/>
          </a:prstGeom>
        </p:spPr>
        <p:txBody>
          <a:bodyPr lIns="0" tIns="0" rIns="0" bIns="0" rtlCol="0" anchor="t">
            <a:spAutoFit/>
          </a:bodyPr>
          <a:lstStyle/>
          <a:p>
            <a:pPr algn="ctr">
              <a:lnSpc>
                <a:spcPts val="1960"/>
              </a:lnSpc>
              <a:spcBef>
                <a:spcPct val="0"/>
              </a:spcBef>
            </a:pPr>
            <a:r>
              <a:rPr lang="en-US" sz="1400" b="1">
                <a:solidFill>
                  <a:srgbClr val="FFFFFF"/>
                </a:solidFill>
                <a:latin typeface="Open Sans Bold"/>
                <a:ea typeface="Open Sans Bold"/>
                <a:cs typeface="Open Sans Bold"/>
                <a:sym typeface="Open Sans Bold"/>
              </a:rPr>
              <a:t>09</a:t>
            </a:r>
            <a:endParaRPr lang="en-US" sz="1400" b="1">
              <a:solidFill>
                <a:srgbClr val="FFFFFF"/>
              </a:solidFill>
              <a:latin typeface="Open Sans Bold"/>
              <a:ea typeface="Open Sans Bold"/>
              <a:cs typeface="Open Sans Bold"/>
              <a:sym typeface="Open Sans Bold"/>
            </a:endParaRPr>
          </a:p>
        </p:txBody>
      </p:sp>
      <p:sp>
        <p:nvSpPr>
          <p:cNvPr id="13" name="TextBox 13"/>
          <p:cNvSpPr txBox="1"/>
          <p:nvPr/>
        </p:nvSpPr>
        <p:spPr>
          <a:xfrm>
            <a:off x="327046" y="363399"/>
            <a:ext cx="8263820" cy="1409700"/>
          </a:xfrm>
          <a:prstGeom prst="rect">
            <a:avLst/>
          </a:prstGeom>
        </p:spPr>
        <p:txBody>
          <a:bodyPr lIns="0" tIns="0" rIns="0" bIns="0" rtlCol="0" anchor="t">
            <a:spAutoFit/>
          </a:bodyPr>
          <a:lstStyle/>
          <a:p>
            <a:pPr algn="l">
              <a:lnSpc>
                <a:spcPts val="5855"/>
              </a:lnSpc>
            </a:pPr>
            <a:r>
              <a:rPr lang="en-US" sz="579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rPr>
              <a:t>RESULT VISUALIZATION</a:t>
            </a:r>
            <a:endParaRPr lang="en-US" sz="5795">
              <a:solidFill>
                <a:srgbClr val="FFFFFF"/>
              </a:solidFill>
              <a:latin typeface="Bebas Neue Cyrillic" panose="02000506000000020004"/>
              <a:ea typeface="Bebas Neue Cyrillic" panose="02000506000000020004"/>
              <a:cs typeface="Bebas Neue Cyrillic" panose="02000506000000020004"/>
              <a:sym typeface="Bebas Neue Cyrillic" panose="02000506000000020004"/>
            </a:endParaRPr>
          </a:p>
          <a:p>
            <a:pPr algn="l">
              <a:lnSpc>
                <a:spcPts val="5140"/>
              </a:lnSpc>
            </a:pPr>
          </a:p>
        </p:txBody>
      </p:sp>
      <p:pic>
        <p:nvPicPr>
          <p:cNvPr id="14" name="Picture 13"/>
          <p:cNvPicPr>
            <a:picLocks noChangeAspect="1"/>
          </p:cNvPicPr>
          <p:nvPr/>
        </p:nvPicPr>
        <p:blipFill>
          <a:blip r:embed="rId1"/>
          <a:stretch>
            <a:fillRect/>
          </a:stretch>
        </p:blipFill>
        <p:spPr>
          <a:xfrm>
            <a:off x="3079115" y="2247900"/>
            <a:ext cx="12129135" cy="6188075"/>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2630</Words>
  <Application>WPS Slides</Application>
  <PresentationFormat>On-screen Show (4:3)</PresentationFormat>
  <Paragraphs>173</Paragraphs>
  <Slides>12</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12</vt:i4>
      </vt:variant>
    </vt:vector>
  </HeadingPairs>
  <TitlesOfParts>
    <vt:vector size="28" baseType="lpstr">
      <vt:lpstr>Arial</vt:lpstr>
      <vt:lpstr>SimSun</vt:lpstr>
      <vt:lpstr>Wingdings</vt:lpstr>
      <vt:lpstr>Canva Sans Bold</vt:lpstr>
      <vt:lpstr>Canva Sans</vt:lpstr>
      <vt:lpstr>Open Sans Bold</vt:lpstr>
      <vt:lpstr>Bebas Neue Cyrillic</vt:lpstr>
      <vt:lpstr>Open Sans</vt:lpstr>
      <vt:lpstr>Calibri</vt:lpstr>
      <vt:lpstr>Microsoft YaHei</vt:lpstr>
      <vt:lpstr>Arial Unicode MS</vt:lpstr>
      <vt:lpstr>Crimson Pro Semi Bold</vt:lpstr>
      <vt:lpstr>AMGDT</vt:lpstr>
      <vt:lpstr>Crimson Pro Semi Bold</vt:lpstr>
      <vt:lpstr>Crimson Pro Semi Bold</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Futuristic Artificial Intelligence Presentation</dc:title>
  <dc:creator/>
  <cp:lastModifiedBy>SAMSUDDIN RAHIL</cp:lastModifiedBy>
  <cp:revision>4</cp:revision>
  <dcterms:created xsi:type="dcterms:W3CDTF">2006-08-16T00:00:00Z</dcterms:created>
  <dcterms:modified xsi:type="dcterms:W3CDTF">2025-04-21T17:48:31Z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F94671C79BED4BED8EF5D456C1305FF6_12</vt:lpwstr>
  </property>
  <property fmtid="{D5CDD505-2E9C-101B-9397-08002B2CF9AE}" pid="3" name="KSOProductBuildVer">
    <vt:lpwstr>2057-12.2.0.20796</vt:lpwstr>
  </property>
</Properties>
</file>