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Lst>
  <p:sldSz cx="14630400" cy="8229600"/>
  <p:notesSz cx="8229600" cy="14630400"/>
  <p:embeddedFontLst>
    <p:embeddedFont>
      <p:font typeface="Montserrat" pitchFamily="34" charset="0"/>
      <p:bold r:id="rId20"/>
    </p:embeddedFont>
    <p:embeddedFont>
      <p:font typeface="Montserrat" pitchFamily="34" charset="-122"/>
      <p:bold r:id="rId21"/>
    </p:embeddedFont>
    <p:embeddedFont>
      <p:font typeface="Montserrat" pitchFamily="34" charset="-120"/>
      <p:bold r:id="rId22"/>
    </p:embeddedFont>
    <p:embeddedFont>
      <p:font typeface="Heebo Light" pitchFamily="34" charset="0"/>
      <p:bold r:id="rId23"/>
    </p:embeddedFont>
    <p:embeddedFont>
      <p:font typeface="Heebo Light" pitchFamily="34" charset="-122"/>
      <p:bold r:id="rId24"/>
    </p:embeddedFont>
    <p:embeddedFont>
      <p:font typeface="Heebo Light" pitchFamily="34" charset="-120"/>
      <p:bold r:id="rId25"/>
    </p:embeddedFont>
    <p:embeddedFont>
      <p:font typeface="Calibri" panose="020F0502020204030204" charset="0"/>
      <p:regular r:id="rId26"/>
      <p:bold r:id="rId27"/>
      <p:italic r:id="rId28"/>
      <p:boldItalic r:id="rId29"/>
    </p:embeddedFont>
    <p:embeddedFont>
      <p:font typeface="Bookman Old Style" panose="02050604050505020204" charset="0"/>
      <p:regular r:id="rId30"/>
      <p:bold r:id="rId31"/>
      <p:italic r:id="rId32"/>
    </p:embeddedFont>
  </p:embeddedFont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font" Target="fonts/font13.fntdata"/><Relationship Id="rId31" Type="http://schemas.openxmlformats.org/officeDocument/2006/relationships/font" Target="fonts/font12.fntdata"/><Relationship Id="rId30" Type="http://schemas.openxmlformats.org/officeDocument/2006/relationships/font" Target="fonts/font11.fntdata"/><Relationship Id="rId3" Type="http://schemas.openxmlformats.org/officeDocument/2006/relationships/slide" Target="slides/slide1.xml"/><Relationship Id="rId29" Type="http://schemas.openxmlformats.org/officeDocument/2006/relationships/font" Target="fonts/font10.fntdata"/><Relationship Id="rId28" Type="http://schemas.openxmlformats.org/officeDocument/2006/relationships/font" Target="fonts/font9.fntdata"/><Relationship Id="rId27" Type="http://schemas.openxmlformats.org/officeDocument/2006/relationships/font" Target="fonts/font8.fntdata"/><Relationship Id="rId26" Type="http://schemas.openxmlformats.org/officeDocument/2006/relationships/font" Target="fonts/font7.fntdata"/><Relationship Id="rId25" Type="http://schemas.openxmlformats.org/officeDocument/2006/relationships/font" Target="fonts/font6.fntdata"/><Relationship Id="rId24" Type="http://schemas.openxmlformats.org/officeDocument/2006/relationships/font" Target="fonts/font5.fntdata"/><Relationship Id="rId23" Type="http://schemas.openxmlformats.org/officeDocument/2006/relationships/font" Target="fonts/font4.fntdata"/><Relationship Id="rId22" Type="http://schemas.openxmlformats.org/officeDocument/2006/relationships/font" Target="fonts/font3.fntdata"/><Relationship Id="rId21" Type="http://schemas.openxmlformats.org/officeDocument/2006/relationships/font" Target="fonts/font2.fntdata"/><Relationship Id="rId20" Type="http://schemas.openxmlformats.org/officeDocument/2006/relationships/font" Target="fonts/font1.fntdata"/><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D0A2C">
              <a:alpha val="95000"/>
            </a:srgbClr>
          </a:solidFill>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D0A2C">
              <a:alpha val="95000"/>
            </a:srgbClr>
          </a:solidFill>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lide 11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D0A2C">
              <a:alpha val="95000"/>
            </a:srgbClr>
          </a:solidFill>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lide 12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D0A2C">
              <a:alpha val="95000"/>
            </a:srgbClr>
          </a:solidFill>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lide 13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00000">
              <a:alpha val="95000"/>
            </a:srgbClr>
          </a:solidFill>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D0A2C">
              <a:alpha val="95000"/>
            </a:srgbClr>
          </a:solidFill>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D0A2C">
              <a:alpha val="95000"/>
            </a:srgbClr>
          </a:solidFill>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D0A2C">
              <a:alpha val="95000"/>
            </a:srgbClr>
          </a:solidFill>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00000">
              <a:alpha val="95000"/>
            </a:srgbClr>
          </a:solidFill>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D0A2C">
              <a:alpha val="95000"/>
            </a:srgbClr>
          </a:solidFill>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00000">
              <a:alpha val="95000"/>
            </a:srgbClr>
          </a:solidFill>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00000">
              <a:alpha val="95000"/>
            </a:srgbClr>
          </a:solidFill>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00000">
              <a:alpha val="95000"/>
            </a:srgbClr>
          </a:solidFill>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4.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9.xml"/><Relationship Id="rId2" Type="http://schemas.openxmlformats.org/officeDocument/2006/relationships/image" Target="../media/image6.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0.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stretch>
            <a:fillRect/>
          </a:stretch>
        </p:blipFill>
        <p:spPr>
          <a:xfrm>
            <a:off x="9144000" y="0"/>
            <a:ext cx="5486400" cy="8230235"/>
          </a:xfrm>
          <a:prstGeom prst="rect">
            <a:avLst/>
          </a:prstGeom>
        </p:spPr>
      </p:pic>
      <p:sp>
        <p:nvSpPr>
          <p:cNvPr id="3" name="Text 0"/>
          <p:cNvSpPr/>
          <p:nvPr/>
        </p:nvSpPr>
        <p:spPr>
          <a:xfrm>
            <a:off x="793790" y="2036683"/>
            <a:ext cx="7556421" cy="2835116"/>
          </a:xfrm>
          <a:prstGeom prst="rect">
            <a:avLst/>
          </a:prstGeom>
          <a:noFill/>
        </p:spPr>
        <p:txBody>
          <a:bodyPr wrap="square" lIns="0" tIns="0" rIns="0" bIns="0" rtlCol="0" anchor="t"/>
          <a:lstStyle/>
          <a:p>
            <a:pPr marL="0" indent="0" algn="l">
              <a:lnSpc>
                <a:spcPts val="5550"/>
              </a:lnSpc>
              <a:buNone/>
            </a:pPr>
            <a:r>
              <a:rPr lang="en-US" sz="4450" dirty="0">
                <a:solidFill>
                  <a:srgbClr val="F2F0F4"/>
                </a:solidFill>
                <a:latin typeface="Montserrat" pitchFamily="34" charset="0"/>
                <a:ea typeface="Montserrat" pitchFamily="34" charset="-122"/>
                <a:cs typeface="Montserrat" pitchFamily="34" charset="-120"/>
              </a:rPr>
              <a:t>Analyzing Micro-Expressions for Lie Detection using Computer Vision</a:t>
            </a:r>
            <a:endParaRPr lang="en-US" sz="4450" dirty="0"/>
          </a:p>
        </p:txBody>
      </p:sp>
      <p:sp>
        <p:nvSpPr>
          <p:cNvPr id="4" name="Text 1"/>
          <p:cNvSpPr/>
          <p:nvPr/>
        </p:nvSpPr>
        <p:spPr>
          <a:xfrm>
            <a:off x="793790" y="5211961"/>
            <a:ext cx="7556421" cy="362903"/>
          </a:xfrm>
          <a:prstGeom prst="rect">
            <a:avLst/>
          </a:prstGeom>
          <a:noFill/>
        </p:spPr>
        <p:txBody>
          <a:bodyPr wrap="none" lIns="0" tIns="0" rIns="0" bIns="0" rtlCol="0" anchor="t"/>
          <a:lstStyle/>
          <a:p>
            <a:pPr marL="0" indent="0" algn="l">
              <a:lnSpc>
                <a:spcPts val="2850"/>
              </a:lnSpc>
              <a:buNone/>
            </a:pPr>
            <a:r>
              <a:rPr lang="en-US" sz="1750" dirty="0">
                <a:solidFill>
                  <a:srgbClr val="DCD7E5"/>
                </a:solidFill>
                <a:latin typeface="Heebo Light" pitchFamily="34" charset="0"/>
                <a:ea typeface="Heebo Light" pitchFamily="34" charset="-122"/>
                <a:cs typeface="Heebo Light" pitchFamily="34" charset="-120"/>
              </a:rPr>
              <a:t>Group: AI &amp; DS 6</a:t>
            </a:r>
            <a:endParaRPr lang="en-US" sz="1750" dirty="0"/>
          </a:p>
        </p:txBody>
      </p:sp>
      <p:sp>
        <p:nvSpPr>
          <p:cNvPr id="5" name="Text 2"/>
          <p:cNvSpPr/>
          <p:nvPr/>
        </p:nvSpPr>
        <p:spPr>
          <a:xfrm>
            <a:off x="793790" y="5830014"/>
            <a:ext cx="7556421" cy="362903"/>
          </a:xfrm>
          <a:prstGeom prst="rect">
            <a:avLst/>
          </a:prstGeom>
          <a:noFill/>
        </p:spPr>
        <p:txBody>
          <a:bodyPr wrap="none" lIns="0" tIns="0" rIns="0" bIns="0" rtlCol="0" anchor="t"/>
          <a:lstStyle/>
          <a:p>
            <a:pPr marL="0" indent="0" algn="l">
              <a:lnSpc>
                <a:spcPts val="2850"/>
              </a:lnSpc>
              <a:buNone/>
            </a:pPr>
            <a:r>
              <a:rPr lang="en-US" sz="1750" dirty="0">
                <a:solidFill>
                  <a:srgbClr val="DCD7E5"/>
                </a:solidFill>
                <a:latin typeface="Heebo Light" pitchFamily="34" charset="0"/>
                <a:ea typeface="Heebo Light" pitchFamily="34" charset="-122"/>
                <a:cs typeface="Heebo Light" pitchFamily="34" charset="-120"/>
              </a:rPr>
              <a:t>Sub-Group: 7</a:t>
            </a:r>
            <a:endParaRPr lang="en-US" sz="175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D0A2C">
              <a:alpha val="80000"/>
            </a:srgbClr>
          </a:solidFill>
        </p:spPr>
      </p:sp>
      <p:sp>
        <p:nvSpPr>
          <p:cNvPr id="4" name="Text 1"/>
          <p:cNvSpPr/>
          <p:nvPr/>
        </p:nvSpPr>
        <p:spPr>
          <a:xfrm>
            <a:off x="793790" y="738545"/>
            <a:ext cx="7621786" cy="566976"/>
          </a:xfrm>
          <a:prstGeom prst="rect">
            <a:avLst/>
          </a:prstGeom>
          <a:noFill/>
        </p:spPr>
        <p:txBody>
          <a:bodyPr wrap="none" lIns="0" tIns="0" rIns="0" bIns="0" rtlCol="0" anchor="t"/>
          <a:lstStyle/>
          <a:p>
            <a:pPr marL="0" indent="0" algn="l">
              <a:lnSpc>
                <a:spcPts val="4450"/>
              </a:lnSpc>
              <a:buNone/>
            </a:pPr>
            <a:r>
              <a:rPr lang="en-US" sz="3550" dirty="0">
                <a:solidFill>
                  <a:srgbClr val="F2F0F4"/>
                </a:solidFill>
                <a:latin typeface="Montserrat" pitchFamily="34" charset="0"/>
                <a:ea typeface="Montserrat" pitchFamily="34" charset="-122"/>
                <a:cs typeface="Montserrat" pitchFamily="34" charset="-120"/>
              </a:rPr>
              <a:t>Current Model vs. Tradition Model</a:t>
            </a:r>
            <a:endParaRPr lang="en-US" sz="3550" dirty="0"/>
          </a:p>
        </p:txBody>
      </p:sp>
      <p:sp>
        <p:nvSpPr>
          <p:cNvPr id="5" name="Text 2"/>
          <p:cNvSpPr/>
          <p:nvPr/>
        </p:nvSpPr>
        <p:spPr>
          <a:xfrm>
            <a:off x="793790" y="1577697"/>
            <a:ext cx="13042821" cy="290274"/>
          </a:xfrm>
          <a:prstGeom prst="rect">
            <a:avLst/>
          </a:prstGeom>
          <a:noFill/>
        </p:spPr>
        <p:txBody>
          <a:bodyPr wrap="none" lIns="0" tIns="0" rIns="0" bIns="0" rtlCol="0" anchor="t"/>
          <a:lstStyle/>
          <a:p>
            <a:pPr marL="0" indent="0" algn="l">
              <a:lnSpc>
                <a:spcPts val="2250"/>
              </a:lnSpc>
              <a:buNone/>
            </a:pPr>
            <a:r>
              <a:rPr lang="en-US" sz="1400" b="1" dirty="0">
                <a:solidFill>
                  <a:srgbClr val="DCD7E5"/>
                </a:solidFill>
                <a:latin typeface="Heebo Light" pitchFamily="34" charset="0"/>
                <a:ea typeface="Heebo Light" pitchFamily="34" charset="-122"/>
                <a:cs typeface="Heebo Light" pitchFamily="34" charset="-120"/>
              </a:rPr>
              <a:t>Here, Current Model = Hybrid(CNN+LSTM) &amp; Traditional Model = Random Forest Classifier</a:t>
            </a:r>
            <a:endParaRPr lang="en-US" sz="1400" dirty="0"/>
          </a:p>
        </p:txBody>
      </p:sp>
      <p:sp>
        <p:nvSpPr>
          <p:cNvPr id="6" name="Shape 3"/>
          <p:cNvSpPr/>
          <p:nvPr/>
        </p:nvSpPr>
        <p:spPr>
          <a:xfrm>
            <a:off x="793790" y="2072045"/>
            <a:ext cx="13042821" cy="5419011"/>
          </a:xfrm>
          <a:prstGeom prst="roundRect">
            <a:avLst>
              <a:gd name="adj" fmla="val 1406"/>
            </a:avLst>
          </a:prstGeom>
          <a:noFill/>
          <a:ln w="7620">
            <a:solidFill>
              <a:srgbClr val="FFFFFF">
                <a:alpha val="24000"/>
              </a:srgbClr>
            </a:solidFill>
            <a:prstDash val="solid"/>
          </a:ln>
        </p:spPr>
      </p:sp>
      <p:sp>
        <p:nvSpPr>
          <p:cNvPr id="7" name="Shape 4"/>
          <p:cNvSpPr/>
          <p:nvPr/>
        </p:nvSpPr>
        <p:spPr>
          <a:xfrm>
            <a:off x="801410" y="2079665"/>
            <a:ext cx="13026271" cy="523161"/>
          </a:xfrm>
          <a:prstGeom prst="rect">
            <a:avLst/>
          </a:prstGeom>
          <a:solidFill>
            <a:srgbClr val="FFFFFF">
              <a:alpha val="4000"/>
            </a:srgbClr>
          </a:solidFill>
        </p:spPr>
      </p:sp>
      <p:sp>
        <p:nvSpPr>
          <p:cNvPr id="8" name="Text 5"/>
          <p:cNvSpPr/>
          <p:nvPr/>
        </p:nvSpPr>
        <p:spPr>
          <a:xfrm>
            <a:off x="984290" y="2196108"/>
            <a:ext cx="3974902" cy="290274"/>
          </a:xfrm>
          <a:prstGeom prst="rect">
            <a:avLst/>
          </a:prstGeom>
          <a:noFill/>
        </p:spPr>
        <p:txBody>
          <a:bodyPr wrap="none" lIns="0" tIns="0" rIns="0" bIns="0" rtlCol="0" anchor="t"/>
          <a:lstStyle/>
          <a:p>
            <a:pPr marL="0" indent="0" algn="ctr">
              <a:lnSpc>
                <a:spcPts val="2250"/>
              </a:lnSpc>
              <a:buNone/>
            </a:pPr>
            <a:r>
              <a:rPr lang="en-US" sz="1400" b="1" dirty="0">
                <a:solidFill>
                  <a:srgbClr val="DCD7E5"/>
                </a:solidFill>
                <a:latin typeface="Heebo Light" pitchFamily="34" charset="0"/>
                <a:ea typeface="Heebo Light" pitchFamily="34" charset="-122"/>
                <a:cs typeface="Heebo Light" pitchFamily="34" charset="-120"/>
              </a:rPr>
              <a:t>Feature</a:t>
            </a:r>
            <a:endParaRPr lang="en-US" sz="1400" dirty="0"/>
          </a:p>
        </p:txBody>
      </p:sp>
      <p:sp>
        <p:nvSpPr>
          <p:cNvPr id="9" name="Text 6"/>
          <p:cNvSpPr/>
          <p:nvPr/>
        </p:nvSpPr>
        <p:spPr>
          <a:xfrm>
            <a:off x="5329714" y="2196108"/>
            <a:ext cx="3971092" cy="290274"/>
          </a:xfrm>
          <a:prstGeom prst="rect">
            <a:avLst/>
          </a:prstGeom>
          <a:noFill/>
        </p:spPr>
        <p:txBody>
          <a:bodyPr wrap="none" lIns="0" tIns="0" rIns="0" bIns="0" rtlCol="0" anchor="t"/>
          <a:lstStyle/>
          <a:p>
            <a:pPr marL="0" indent="0" algn="ctr">
              <a:lnSpc>
                <a:spcPts val="2250"/>
              </a:lnSpc>
              <a:buNone/>
            </a:pPr>
            <a:r>
              <a:rPr lang="en-US" sz="1400" b="1" dirty="0">
                <a:solidFill>
                  <a:srgbClr val="DCD7E5"/>
                </a:solidFill>
                <a:latin typeface="Heebo Light" pitchFamily="34" charset="0"/>
                <a:ea typeface="Heebo Light" pitchFamily="34" charset="-122"/>
                <a:cs typeface="Heebo Light" pitchFamily="34" charset="-120"/>
              </a:rPr>
              <a:t>Traditional (RandomForestClassifier)</a:t>
            </a:r>
            <a:endParaRPr lang="en-US" sz="1400" dirty="0"/>
          </a:p>
        </p:txBody>
      </p:sp>
      <p:sp>
        <p:nvSpPr>
          <p:cNvPr id="10" name="Text 7"/>
          <p:cNvSpPr/>
          <p:nvPr/>
        </p:nvSpPr>
        <p:spPr>
          <a:xfrm>
            <a:off x="9671328" y="2196108"/>
            <a:ext cx="3974902" cy="290274"/>
          </a:xfrm>
          <a:prstGeom prst="rect">
            <a:avLst/>
          </a:prstGeom>
          <a:noFill/>
        </p:spPr>
        <p:txBody>
          <a:bodyPr wrap="none" lIns="0" tIns="0" rIns="0" bIns="0" rtlCol="0" anchor="t"/>
          <a:lstStyle/>
          <a:p>
            <a:pPr marL="0" indent="0" algn="ctr">
              <a:lnSpc>
                <a:spcPts val="2250"/>
              </a:lnSpc>
              <a:buNone/>
            </a:pPr>
            <a:r>
              <a:rPr lang="en-US" sz="1400" b="1" dirty="0">
                <a:solidFill>
                  <a:srgbClr val="DCD7E5"/>
                </a:solidFill>
                <a:latin typeface="Heebo Light" pitchFamily="34" charset="0"/>
                <a:ea typeface="Heebo Light" pitchFamily="34" charset="-122"/>
                <a:cs typeface="Heebo Light" pitchFamily="34" charset="-120"/>
              </a:rPr>
              <a:t>CNN + LSTM</a:t>
            </a:r>
            <a:endParaRPr lang="en-US" sz="1400" dirty="0"/>
          </a:p>
        </p:txBody>
      </p:sp>
      <p:sp>
        <p:nvSpPr>
          <p:cNvPr id="11" name="Shape 8"/>
          <p:cNvSpPr/>
          <p:nvPr/>
        </p:nvSpPr>
        <p:spPr>
          <a:xfrm>
            <a:off x="801410" y="2602825"/>
            <a:ext cx="13026271" cy="813435"/>
          </a:xfrm>
          <a:prstGeom prst="rect">
            <a:avLst/>
          </a:prstGeom>
          <a:solidFill>
            <a:srgbClr val="000000">
              <a:alpha val="4000"/>
            </a:srgbClr>
          </a:solidFill>
        </p:spPr>
      </p:sp>
      <p:sp>
        <p:nvSpPr>
          <p:cNvPr id="12" name="Text 9"/>
          <p:cNvSpPr/>
          <p:nvPr/>
        </p:nvSpPr>
        <p:spPr>
          <a:xfrm>
            <a:off x="984290" y="2719268"/>
            <a:ext cx="3974902" cy="290274"/>
          </a:xfrm>
          <a:prstGeom prst="rect">
            <a:avLst/>
          </a:prstGeom>
          <a:noFill/>
        </p:spPr>
        <p:txBody>
          <a:bodyPr wrap="none" lIns="0" tIns="0" rIns="0" bIns="0" rtlCol="0" anchor="t"/>
          <a:lstStyle/>
          <a:p>
            <a:pPr marL="0" indent="0" algn="ctr">
              <a:lnSpc>
                <a:spcPts val="2250"/>
              </a:lnSpc>
              <a:buNone/>
            </a:pPr>
            <a:r>
              <a:rPr lang="en-US" sz="1400" b="1" dirty="0">
                <a:solidFill>
                  <a:srgbClr val="DCD7E5"/>
                </a:solidFill>
                <a:latin typeface="Heebo Light" pitchFamily="34" charset="0"/>
                <a:ea typeface="Heebo Light" pitchFamily="34" charset="-122"/>
                <a:cs typeface="Heebo Light" pitchFamily="34" charset="-120"/>
              </a:rPr>
              <a:t>Architecture</a:t>
            </a:r>
            <a:endParaRPr lang="en-US" sz="1400" dirty="0"/>
          </a:p>
        </p:txBody>
      </p:sp>
      <p:sp>
        <p:nvSpPr>
          <p:cNvPr id="13" name="Text 10"/>
          <p:cNvSpPr/>
          <p:nvPr/>
        </p:nvSpPr>
        <p:spPr>
          <a:xfrm>
            <a:off x="5329714" y="2719268"/>
            <a:ext cx="3971092" cy="580549"/>
          </a:xfrm>
          <a:prstGeom prst="rect">
            <a:avLst/>
          </a:prstGeom>
          <a:noFill/>
        </p:spPr>
        <p:txBody>
          <a:bodyPr wrap="square" lIns="0" tIns="0" rIns="0" bIns="0" rtlCol="0" anchor="t"/>
          <a:lstStyle/>
          <a:p>
            <a:pPr marL="0" indent="0" algn="ctr">
              <a:lnSpc>
                <a:spcPts val="2250"/>
              </a:lnSpc>
              <a:buNone/>
            </a:pPr>
            <a:r>
              <a:rPr lang="en-US" sz="1400" dirty="0">
                <a:solidFill>
                  <a:srgbClr val="DCD7E5"/>
                </a:solidFill>
                <a:latin typeface="Heebo Light" pitchFamily="34" charset="0"/>
                <a:ea typeface="Heebo Light" pitchFamily="34" charset="-122"/>
                <a:cs typeface="Heebo Light" pitchFamily="34" charset="-120"/>
              </a:rPr>
              <a:t>Shallow ML model (e.g., SVM, Logistic Regression, Random Forest)</a:t>
            </a:r>
            <a:endParaRPr lang="en-US" sz="1400" dirty="0"/>
          </a:p>
        </p:txBody>
      </p:sp>
      <p:sp>
        <p:nvSpPr>
          <p:cNvPr id="14" name="Text 11"/>
          <p:cNvSpPr/>
          <p:nvPr/>
        </p:nvSpPr>
        <p:spPr>
          <a:xfrm>
            <a:off x="9671328" y="2719268"/>
            <a:ext cx="3974902" cy="290274"/>
          </a:xfrm>
          <a:prstGeom prst="rect">
            <a:avLst/>
          </a:prstGeom>
          <a:noFill/>
        </p:spPr>
        <p:txBody>
          <a:bodyPr wrap="none" lIns="0" tIns="0" rIns="0" bIns="0" rtlCol="0" anchor="t"/>
          <a:lstStyle/>
          <a:p>
            <a:pPr marL="0" indent="0" algn="ctr">
              <a:lnSpc>
                <a:spcPts val="2250"/>
              </a:lnSpc>
              <a:buNone/>
            </a:pPr>
            <a:r>
              <a:rPr lang="en-US" sz="1400" dirty="0">
                <a:solidFill>
                  <a:srgbClr val="DCD7E5"/>
                </a:solidFill>
                <a:latin typeface="Heebo Light" pitchFamily="34" charset="0"/>
                <a:ea typeface="Heebo Light" pitchFamily="34" charset="-122"/>
                <a:cs typeface="Heebo Light" pitchFamily="34" charset="-120"/>
              </a:rPr>
              <a:t>Deep learning model combining CNN and LSTM</a:t>
            </a:r>
            <a:endParaRPr lang="en-US" sz="1400" dirty="0"/>
          </a:p>
        </p:txBody>
      </p:sp>
      <p:sp>
        <p:nvSpPr>
          <p:cNvPr id="15" name="Shape 12"/>
          <p:cNvSpPr/>
          <p:nvPr/>
        </p:nvSpPr>
        <p:spPr>
          <a:xfrm>
            <a:off x="801410" y="3416260"/>
            <a:ext cx="13026271" cy="813435"/>
          </a:xfrm>
          <a:prstGeom prst="rect">
            <a:avLst/>
          </a:prstGeom>
          <a:solidFill>
            <a:srgbClr val="FFFFFF">
              <a:alpha val="4000"/>
            </a:srgbClr>
          </a:solidFill>
        </p:spPr>
      </p:sp>
      <p:sp>
        <p:nvSpPr>
          <p:cNvPr id="16" name="Text 13"/>
          <p:cNvSpPr/>
          <p:nvPr/>
        </p:nvSpPr>
        <p:spPr>
          <a:xfrm>
            <a:off x="984290" y="3532703"/>
            <a:ext cx="3974902" cy="290274"/>
          </a:xfrm>
          <a:prstGeom prst="rect">
            <a:avLst/>
          </a:prstGeom>
          <a:noFill/>
        </p:spPr>
        <p:txBody>
          <a:bodyPr wrap="none" lIns="0" tIns="0" rIns="0" bIns="0" rtlCol="0" anchor="t"/>
          <a:lstStyle/>
          <a:p>
            <a:pPr marL="0" indent="0" algn="ctr">
              <a:lnSpc>
                <a:spcPts val="2250"/>
              </a:lnSpc>
              <a:buNone/>
            </a:pPr>
            <a:r>
              <a:rPr lang="en-US" sz="1400" b="1" dirty="0">
                <a:solidFill>
                  <a:srgbClr val="DCD7E5"/>
                </a:solidFill>
                <a:latin typeface="Heebo Light" pitchFamily="34" charset="0"/>
                <a:ea typeface="Heebo Light" pitchFamily="34" charset="-122"/>
                <a:cs typeface="Heebo Light" pitchFamily="34" charset="-120"/>
              </a:rPr>
              <a:t>Input</a:t>
            </a:r>
            <a:endParaRPr lang="en-US" sz="1400" dirty="0"/>
          </a:p>
        </p:txBody>
      </p:sp>
      <p:sp>
        <p:nvSpPr>
          <p:cNvPr id="17" name="Text 14"/>
          <p:cNvSpPr/>
          <p:nvPr/>
        </p:nvSpPr>
        <p:spPr>
          <a:xfrm>
            <a:off x="5329714" y="3532703"/>
            <a:ext cx="3971092" cy="580549"/>
          </a:xfrm>
          <a:prstGeom prst="rect">
            <a:avLst/>
          </a:prstGeom>
          <a:noFill/>
        </p:spPr>
        <p:txBody>
          <a:bodyPr wrap="square" lIns="0" tIns="0" rIns="0" bIns="0" rtlCol="0" anchor="t"/>
          <a:lstStyle/>
          <a:p>
            <a:pPr marL="0" indent="0" algn="ctr">
              <a:lnSpc>
                <a:spcPts val="2250"/>
              </a:lnSpc>
              <a:buNone/>
            </a:pPr>
            <a:r>
              <a:rPr lang="en-US" sz="1400" dirty="0">
                <a:solidFill>
                  <a:srgbClr val="DCD7E5"/>
                </a:solidFill>
                <a:latin typeface="Heebo Light" pitchFamily="34" charset="0"/>
                <a:ea typeface="Heebo Light" pitchFamily="34" charset="-122"/>
                <a:cs typeface="Heebo Light" pitchFamily="34" charset="-120"/>
              </a:rPr>
              <a:t>Predefined features (e.g., facial landmarks, handcrafted features, pixel intensities)</a:t>
            </a:r>
            <a:endParaRPr lang="en-US" sz="1400" dirty="0"/>
          </a:p>
        </p:txBody>
      </p:sp>
      <p:sp>
        <p:nvSpPr>
          <p:cNvPr id="18" name="Text 15"/>
          <p:cNvSpPr/>
          <p:nvPr/>
        </p:nvSpPr>
        <p:spPr>
          <a:xfrm>
            <a:off x="9671328" y="3532703"/>
            <a:ext cx="3974902" cy="580549"/>
          </a:xfrm>
          <a:prstGeom prst="rect">
            <a:avLst/>
          </a:prstGeom>
          <a:noFill/>
        </p:spPr>
        <p:txBody>
          <a:bodyPr wrap="square" lIns="0" tIns="0" rIns="0" bIns="0" rtlCol="0" anchor="t"/>
          <a:lstStyle/>
          <a:p>
            <a:pPr marL="0" indent="0" algn="ctr">
              <a:lnSpc>
                <a:spcPts val="2250"/>
              </a:lnSpc>
              <a:buNone/>
            </a:pPr>
            <a:r>
              <a:rPr lang="en-US" sz="1400" dirty="0">
                <a:solidFill>
                  <a:srgbClr val="DCD7E5"/>
                </a:solidFill>
                <a:latin typeface="Heebo Light" pitchFamily="34" charset="0"/>
                <a:ea typeface="Heebo Light" pitchFamily="34" charset="-122"/>
                <a:cs typeface="Heebo Light" pitchFamily="34" charset="-120"/>
              </a:rPr>
              <a:t>Raw image sequences (e.g., frame-wise facial images)</a:t>
            </a:r>
            <a:endParaRPr lang="en-US" sz="1400" dirty="0"/>
          </a:p>
        </p:txBody>
      </p:sp>
      <p:sp>
        <p:nvSpPr>
          <p:cNvPr id="19" name="Shape 16"/>
          <p:cNvSpPr/>
          <p:nvPr/>
        </p:nvSpPr>
        <p:spPr>
          <a:xfrm>
            <a:off x="801410" y="4229695"/>
            <a:ext cx="13026271" cy="813435"/>
          </a:xfrm>
          <a:prstGeom prst="rect">
            <a:avLst/>
          </a:prstGeom>
          <a:solidFill>
            <a:srgbClr val="000000">
              <a:alpha val="4000"/>
            </a:srgbClr>
          </a:solidFill>
        </p:spPr>
      </p:sp>
      <p:sp>
        <p:nvSpPr>
          <p:cNvPr id="20" name="Text 17"/>
          <p:cNvSpPr/>
          <p:nvPr/>
        </p:nvSpPr>
        <p:spPr>
          <a:xfrm>
            <a:off x="984290" y="4346138"/>
            <a:ext cx="3974902" cy="290274"/>
          </a:xfrm>
          <a:prstGeom prst="rect">
            <a:avLst/>
          </a:prstGeom>
          <a:noFill/>
        </p:spPr>
        <p:txBody>
          <a:bodyPr wrap="none" lIns="0" tIns="0" rIns="0" bIns="0" rtlCol="0" anchor="t"/>
          <a:lstStyle/>
          <a:p>
            <a:pPr marL="0" indent="0" algn="ctr">
              <a:lnSpc>
                <a:spcPts val="2250"/>
              </a:lnSpc>
              <a:buNone/>
            </a:pPr>
            <a:r>
              <a:rPr lang="en-US" sz="1400" b="1" dirty="0">
                <a:solidFill>
                  <a:srgbClr val="DCD7E5"/>
                </a:solidFill>
                <a:latin typeface="Heebo Light" pitchFamily="34" charset="0"/>
                <a:ea typeface="Heebo Light" pitchFamily="34" charset="-122"/>
                <a:cs typeface="Heebo Light" pitchFamily="34" charset="-120"/>
              </a:rPr>
              <a:t>Learning</a:t>
            </a:r>
            <a:endParaRPr lang="en-US" sz="1400" dirty="0"/>
          </a:p>
        </p:txBody>
      </p:sp>
      <p:sp>
        <p:nvSpPr>
          <p:cNvPr id="21" name="Text 18"/>
          <p:cNvSpPr/>
          <p:nvPr/>
        </p:nvSpPr>
        <p:spPr>
          <a:xfrm>
            <a:off x="5329714" y="4346138"/>
            <a:ext cx="3971092" cy="290274"/>
          </a:xfrm>
          <a:prstGeom prst="rect">
            <a:avLst/>
          </a:prstGeom>
          <a:noFill/>
        </p:spPr>
        <p:txBody>
          <a:bodyPr wrap="none" lIns="0" tIns="0" rIns="0" bIns="0" rtlCol="0" anchor="t"/>
          <a:lstStyle/>
          <a:p>
            <a:pPr marL="0" indent="0" algn="ctr">
              <a:lnSpc>
                <a:spcPts val="2250"/>
              </a:lnSpc>
              <a:buNone/>
            </a:pPr>
            <a:r>
              <a:rPr lang="en-US" sz="1400" dirty="0">
                <a:solidFill>
                  <a:srgbClr val="DCD7E5"/>
                </a:solidFill>
                <a:latin typeface="Heebo Light" pitchFamily="34" charset="0"/>
                <a:ea typeface="Heebo Light" pitchFamily="34" charset="-122"/>
                <a:cs typeface="Heebo Light" pitchFamily="34" charset="-120"/>
              </a:rPr>
              <a:t>Feature-based learning, not end-to-end</a:t>
            </a:r>
            <a:endParaRPr lang="en-US" sz="1400" dirty="0"/>
          </a:p>
        </p:txBody>
      </p:sp>
      <p:sp>
        <p:nvSpPr>
          <p:cNvPr id="22" name="Text 19"/>
          <p:cNvSpPr/>
          <p:nvPr/>
        </p:nvSpPr>
        <p:spPr>
          <a:xfrm>
            <a:off x="9671328" y="4346138"/>
            <a:ext cx="3974902" cy="580549"/>
          </a:xfrm>
          <a:prstGeom prst="rect">
            <a:avLst/>
          </a:prstGeom>
          <a:noFill/>
        </p:spPr>
        <p:txBody>
          <a:bodyPr wrap="square" lIns="0" tIns="0" rIns="0" bIns="0" rtlCol="0" anchor="t"/>
          <a:lstStyle/>
          <a:p>
            <a:pPr marL="0" indent="0" algn="ctr">
              <a:lnSpc>
                <a:spcPts val="2250"/>
              </a:lnSpc>
              <a:buNone/>
            </a:pPr>
            <a:r>
              <a:rPr lang="en-US" sz="1400" dirty="0">
                <a:solidFill>
                  <a:srgbClr val="DCD7E5"/>
                </a:solidFill>
                <a:latin typeface="Heebo Light" pitchFamily="34" charset="0"/>
                <a:ea typeface="Heebo Light" pitchFamily="34" charset="-122"/>
                <a:cs typeface="Heebo Light" pitchFamily="34" charset="-120"/>
              </a:rPr>
              <a:t>End-to-end learning — extracts spatial + temporal patterns automatically</a:t>
            </a:r>
            <a:endParaRPr lang="en-US" sz="1400" dirty="0"/>
          </a:p>
        </p:txBody>
      </p:sp>
      <p:sp>
        <p:nvSpPr>
          <p:cNvPr id="23" name="Shape 20"/>
          <p:cNvSpPr/>
          <p:nvPr/>
        </p:nvSpPr>
        <p:spPr>
          <a:xfrm>
            <a:off x="801410" y="5043130"/>
            <a:ext cx="13026271" cy="813435"/>
          </a:xfrm>
          <a:prstGeom prst="rect">
            <a:avLst/>
          </a:prstGeom>
          <a:solidFill>
            <a:srgbClr val="FFFFFF">
              <a:alpha val="4000"/>
            </a:srgbClr>
          </a:solidFill>
        </p:spPr>
      </p:sp>
      <p:sp>
        <p:nvSpPr>
          <p:cNvPr id="24" name="Text 21"/>
          <p:cNvSpPr/>
          <p:nvPr/>
        </p:nvSpPr>
        <p:spPr>
          <a:xfrm>
            <a:off x="984290" y="5159573"/>
            <a:ext cx="3974902" cy="290274"/>
          </a:xfrm>
          <a:prstGeom prst="rect">
            <a:avLst/>
          </a:prstGeom>
          <a:noFill/>
        </p:spPr>
        <p:txBody>
          <a:bodyPr wrap="none" lIns="0" tIns="0" rIns="0" bIns="0" rtlCol="0" anchor="t"/>
          <a:lstStyle/>
          <a:p>
            <a:pPr marL="0" indent="0" algn="ctr">
              <a:lnSpc>
                <a:spcPts val="2250"/>
              </a:lnSpc>
              <a:buNone/>
            </a:pPr>
            <a:r>
              <a:rPr lang="en-US" sz="1400" b="1" dirty="0">
                <a:solidFill>
                  <a:srgbClr val="DCD7E5"/>
                </a:solidFill>
                <a:latin typeface="Heebo Light" pitchFamily="34" charset="0"/>
                <a:ea typeface="Heebo Light" pitchFamily="34" charset="-122"/>
                <a:cs typeface="Heebo Light" pitchFamily="34" charset="-120"/>
              </a:rPr>
              <a:t>Temporal Modeling</a:t>
            </a:r>
            <a:endParaRPr lang="en-US" sz="1400" dirty="0"/>
          </a:p>
        </p:txBody>
      </p:sp>
      <p:sp>
        <p:nvSpPr>
          <p:cNvPr id="25" name="Text 22"/>
          <p:cNvSpPr/>
          <p:nvPr/>
        </p:nvSpPr>
        <p:spPr>
          <a:xfrm>
            <a:off x="5329714" y="5159573"/>
            <a:ext cx="3971092" cy="580549"/>
          </a:xfrm>
          <a:prstGeom prst="rect">
            <a:avLst/>
          </a:prstGeom>
          <a:noFill/>
        </p:spPr>
        <p:txBody>
          <a:bodyPr wrap="square" lIns="0" tIns="0" rIns="0" bIns="0" rtlCol="0" anchor="t"/>
          <a:lstStyle/>
          <a:p>
            <a:pPr marL="0" indent="0" algn="ctr">
              <a:lnSpc>
                <a:spcPts val="2250"/>
              </a:lnSpc>
              <a:buNone/>
            </a:pPr>
            <a:r>
              <a:rPr lang="en-US" sz="1400" dirty="0">
                <a:solidFill>
                  <a:srgbClr val="DCD7E5"/>
                </a:solidFill>
                <a:latin typeface="Heebo Light" pitchFamily="34" charset="0"/>
                <a:ea typeface="Heebo Light" pitchFamily="34" charset="-122"/>
                <a:cs typeface="Heebo Light" pitchFamily="34" charset="-120"/>
              </a:rPr>
              <a:t>Usually ignores temporal (time-based) dependencies</a:t>
            </a:r>
            <a:endParaRPr lang="en-US" sz="1400" dirty="0"/>
          </a:p>
        </p:txBody>
      </p:sp>
      <p:sp>
        <p:nvSpPr>
          <p:cNvPr id="26" name="Text 23"/>
          <p:cNvSpPr/>
          <p:nvPr/>
        </p:nvSpPr>
        <p:spPr>
          <a:xfrm>
            <a:off x="9671328" y="5159573"/>
            <a:ext cx="3974902" cy="580549"/>
          </a:xfrm>
          <a:prstGeom prst="rect">
            <a:avLst/>
          </a:prstGeom>
          <a:noFill/>
        </p:spPr>
        <p:txBody>
          <a:bodyPr wrap="square" lIns="0" tIns="0" rIns="0" bIns="0" rtlCol="0" anchor="t"/>
          <a:lstStyle/>
          <a:p>
            <a:pPr marL="0" indent="0" algn="ctr">
              <a:lnSpc>
                <a:spcPts val="2250"/>
              </a:lnSpc>
              <a:buNone/>
            </a:pPr>
            <a:r>
              <a:rPr lang="en-US" sz="1400" dirty="0">
                <a:solidFill>
                  <a:srgbClr val="DCD7E5"/>
                </a:solidFill>
                <a:latin typeface="Heebo Light" pitchFamily="34" charset="0"/>
                <a:ea typeface="Heebo Light" pitchFamily="34" charset="-122"/>
                <a:cs typeface="Heebo Light" pitchFamily="34" charset="-120"/>
              </a:rPr>
              <a:t>LSTM captures temporal dependencies across frames</a:t>
            </a:r>
            <a:endParaRPr lang="en-US" sz="1400" dirty="0"/>
          </a:p>
        </p:txBody>
      </p:sp>
      <p:sp>
        <p:nvSpPr>
          <p:cNvPr id="27" name="Shape 24"/>
          <p:cNvSpPr/>
          <p:nvPr/>
        </p:nvSpPr>
        <p:spPr>
          <a:xfrm>
            <a:off x="801410" y="5856565"/>
            <a:ext cx="13026271" cy="813435"/>
          </a:xfrm>
          <a:prstGeom prst="rect">
            <a:avLst/>
          </a:prstGeom>
          <a:solidFill>
            <a:srgbClr val="000000">
              <a:alpha val="4000"/>
            </a:srgbClr>
          </a:solidFill>
        </p:spPr>
      </p:sp>
      <p:sp>
        <p:nvSpPr>
          <p:cNvPr id="28" name="Text 25"/>
          <p:cNvSpPr/>
          <p:nvPr/>
        </p:nvSpPr>
        <p:spPr>
          <a:xfrm>
            <a:off x="984290" y="5973008"/>
            <a:ext cx="3974902" cy="290274"/>
          </a:xfrm>
          <a:prstGeom prst="rect">
            <a:avLst/>
          </a:prstGeom>
          <a:noFill/>
        </p:spPr>
        <p:txBody>
          <a:bodyPr wrap="none" lIns="0" tIns="0" rIns="0" bIns="0" rtlCol="0" anchor="t"/>
          <a:lstStyle/>
          <a:p>
            <a:pPr marL="0" indent="0" algn="ctr">
              <a:lnSpc>
                <a:spcPts val="2250"/>
              </a:lnSpc>
              <a:buNone/>
            </a:pPr>
            <a:r>
              <a:rPr lang="en-US" sz="1400" b="1" dirty="0">
                <a:solidFill>
                  <a:srgbClr val="DCD7E5"/>
                </a:solidFill>
                <a:latin typeface="Heebo Light" pitchFamily="34" charset="0"/>
                <a:ea typeface="Heebo Light" pitchFamily="34" charset="-122"/>
                <a:cs typeface="Heebo Light" pitchFamily="34" charset="-120"/>
              </a:rPr>
              <a:t>Performance</a:t>
            </a:r>
            <a:endParaRPr lang="en-US" sz="1400" dirty="0"/>
          </a:p>
        </p:txBody>
      </p:sp>
      <p:sp>
        <p:nvSpPr>
          <p:cNvPr id="29" name="Text 26"/>
          <p:cNvSpPr/>
          <p:nvPr/>
        </p:nvSpPr>
        <p:spPr>
          <a:xfrm>
            <a:off x="5329714" y="5973008"/>
            <a:ext cx="3971092" cy="580549"/>
          </a:xfrm>
          <a:prstGeom prst="rect">
            <a:avLst/>
          </a:prstGeom>
          <a:noFill/>
        </p:spPr>
        <p:txBody>
          <a:bodyPr wrap="square" lIns="0" tIns="0" rIns="0" bIns="0" rtlCol="0" anchor="t"/>
          <a:lstStyle/>
          <a:p>
            <a:pPr marL="0" indent="0" algn="ctr">
              <a:lnSpc>
                <a:spcPts val="2250"/>
              </a:lnSpc>
              <a:buNone/>
            </a:pPr>
            <a:r>
              <a:rPr lang="en-US" sz="1400" dirty="0">
                <a:solidFill>
                  <a:srgbClr val="DCD7E5"/>
                </a:solidFill>
                <a:latin typeface="Heebo Light" pitchFamily="34" charset="0"/>
                <a:ea typeface="Heebo Light" pitchFamily="34" charset="-122"/>
                <a:cs typeface="Heebo Light" pitchFamily="34" charset="-120"/>
              </a:rPr>
              <a:t>Decent, but limited by feature quality and inability to handle raw data</a:t>
            </a:r>
            <a:endParaRPr lang="en-US" sz="1400" dirty="0"/>
          </a:p>
        </p:txBody>
      </p:sp>
      <p:sp>
        <p:nvSpPr>
          <p:cNvPr id="30" name="Text 27"/>
          <p:cNvSpPr/>
          <p:nvPr/>
        </p:nvSpPr>
        <p:spPr>
          <a:xfrm>
            <a:off x="9671328" y="5973008"/>
            <a:ext cx="3974902" cy="580549"/>
          </a:xfrm>
          <a:prstGeom prst="rect">
            <a:avLst/>
          </a:prstGeom>
          <a:noFill/>
        </p:spPr>
        <p:txBody>
          <a:bodyPr wrap="square" lIns="0" tIns="0" rIns="0" bIns="0" rtlCol="0" anchor="t"/>
          <a:lstStyle/>
          <a:p>
            <a:pPr marL="0" indent="0" algn="ctr">
              <a:lnSpc>
                <a:spcPts val="2250"/>
              </a:lnSpc>
              <a:buNone/>
            </a:pPr>
            <a:r>
              <a:rPr lang="en-US" sz="1400" dirty="0">
                <a:solidFill>
                  <a:srgbClr val="DCD7E5"/>
                </a:solidFill>
                <a:latin typeface="Heebo Light" pitchFamily="34" charset="0"/>
                <a:ea typeface="Heebo Light" pitchFamily="34" charset="-122"/>
                <a:cs typeface="Heebo Light" pitchFamily="34" charset="-120"/>
              </a:rPr>
              <a:t>Often superior, especially on large datasets with complex patterns</a:t>
            </a:r>
            <a:endParaRPr lang="en-US" sz="1400" dirty="0"/>
          </a:p>
        </p:txBody>
      </p:sp>
      <p:sp>
        <p:nvSpPr>
          <p:cNvPr id="31" name="Shape 28"/>
          <p:cNvSpPr/>
          <p:nvPr/>
        </p:nvSpPr>
        <p:spPr>
          <a:xfrm>
            <a:off x="801410" y="6670000"/>
            <a:ext cx="13026271" cy="813435"/>
          </a:xfrm>
          <a:prstGeom prst="rect">
            <a:avLst/>
          </a:prstGeom>
          <a:solidFill>
            <a:srgbClr val="FFFFFF">
              <a:alpha val="4000"/>
            </a:srgbClr>
          </a:solidFill>
        </p:spPr>
      </p:sp>
      <p:sp>
        <p:nvSpPr>
          <p:cNvPr id="32" name="Text 29"/>
          <p:cNvSpPr/>
          <p:nvPr/>
        </p:nvSpPr>
        <p:spPr>
          <a:xfrm>
            <a:off x="984290" y="6786443"/>
            <a:ext cx="3974902" cy="290274"/>
          </a:xfrm>
          <a:prstGeom prst="rect">
            <a:avLst/>
          </a:prstGeom>
          <a:noFill/>
        </p:spPr>
        <p:txBody>
          <a:bodyPr wrap="none" lIns="0" tIns="0" rIns="0" bIns="0" rtlCol="0" anchor="t"/>
          <a:lstStyle/>
          <a:p>
            <a:pPr marL="0" indent="0" algn="ctr">
              <a:lnSpc>
                <a:spcPts val="2250"/>
              </a:lnSpc>
              <a:buNone/>
            </a:pPr>
            <a:r>
              <a:rPr lang="en-US" sz="1400" b="1" dirty="0">
                <a:solidFill>
                  <a:srgbClr val="DCD7E5"/>
                </a:solidFill>
                <a:latin typeface="Heebo Light" pitchFamily="34" charset="0"/>
                <a:ea typeface="Heebo Light" pitchFamily="34" charset="-122"/>
                <a:cs typeface="Heebo Light" pitchFamily="34" charset="-120"/>
              </a:rPr>
              <a:t>Explainability</a:t>
            </a:r>
            <a:endParaRPr lang="en-US" sz="1400" dirty="0"/>
          </a:p>
        </p:txBody>
      </p:sp>
      <p:sp>
        <p:nvSpPr>
          <p:cNvPr id="33" name="Text 30"/>
          <p:cNvSpPr/>
          <p:nvPr/>
        </p:nvSpPr>
        <p:spPr>
          <a:xfrm>
            <a:off x="5329714" y="6786443"/>
            <a:ext cx="3971092" cy="290274"/>
          </a:xfrm>
          <a:prstGeom prst="rect">
            <a:avLst/>
          </a:prstGeom>
          <a:noFill/>
        </p:spPr>
        <p:txBody>
          <a:bodyPr wrap="none" lIns="0" tIns="0" rIns="0" bIns="0" rtlCol="0" anchor="t"/>
          <a:lstStyle/>
          <a:p>
            <a:pPr marL="0" indent="0" algn="ctr">
              <a:lnSpc>
                <a:spcPts val="2250"/>
              </a:lnSpc>
              <a:buNone/>
            </a:pPr>
            <a:r>
              <a:rPr lang="en-US" sz="1400" dirty="0">
                <a:solidFill>
                  <a:srgbClr val="DCD7E5"/>
                </a:solidFill>
                <a:latin typeface="Heebo Light" pitchFamily="34" charset="0"/>
                <a:ea typeface="Heebo Light" pitchFamily="34" charset="-122"/>
                <a:cs typeface="Heebo Light" pitchFamily="34" charset="-120"/>
              </a:rPr>
              <a:t>Often easier to interpret</a:t>
            </a:r>
            <a:endParaRPr lang="en-US" sz="1400" dirty="0"/>
          </a:p>
        </p:txBody>
      </p:sp>
      <p:sp>
        <p:nvSpPr>
          <p:cNvPr id="34" name="Text 31"/>
          <p:cNvSpPr/>
          <p:nvPr/>
        </p:nvSpPr>
        <p:spPr>
          <a:xfrm>
            <a:off x="9671328" y="6786443"/>
            <a:ext cx="3974902" cy="580549"/>
          </a:xfrm>
          <a:prstGeom prst="rect">
            <a:avLst/>
          </a:prstGeom>
          <a:noFill/>
        </p:spPr>
        <p:txBody>
          <a:bodyPr wrap="square" lIns="0" tIns="0" rIns="0" bIns="0" rtlCol="0" anchor="t"/>
          <a:lstStyle/>
          <a:p>
            <a:pPr marL="0" indent="0" algn="ctr">
              <a:lnSpc>
                <a:spcPts val="2250"/>
              </a:lnSpc>
              <a:buNone/>
            </a:pPr>
            <a:r>
              <a:rPr lang="en-US" sz="1400" dirty="0">
                <a:solidFill>
                  <a:srgbClr val="DCD7E5"/>
                </a:solidFill>
                <a:latin typeface="Heebo Light" pitchFamily="34" charset="0"/>
                <a:ea typeface="Heebo Light" pitchFamily="34" charset="-122"/>
                <a:cs typeface="Heebo Light" pitchFamily="34" charset="-120"/>
              </a:rPr>
              <a:t>More complex to interpret without visualization tools</a:t>
            </a:r>
            <a:endParaRPr lang="en-US" sz="1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D0A2C">
              <a:alpha val="80000"/>
            </a:srgbClr>
          </a:solidFill>
        </p:spPr>
      </p:sp>
      <p:sp>
        <p:nvSpPr>
          <p:cNvPr id="4" name="Text 1"/>
          <p:cNvSpPr/>
          <p:nvPr/>
        </p:nvSpPr>
        <p:spPr>
          <a:xfrm>
            <a:off x="790932" y="621863"/>
            <a:ext cx="3954780" cy="494348"/>
          </a:xfrm>
          <a:prstGeom prst="rect">
            <a:avLst/>
          </a:prstGeom>
          <a:noFill/>
        </p:spPr>
        <p:txBody>
          <a:bodyPr wrap="none" lIns="0" tIns="0" rIns="0" bIns="0" rtlCol="0" anchor="t"/>
          <a:lstStyle/>
          <a:p>
            <a:pPr marL="0" indent="0" algn="l">
              <a:lnSpc>
                <a:spcPts val="3850"/>
              </a:lnSpc>
              <a:buNone/>
            </a:pPr>
            <a:r>
              <a:rPr lang="en-US" sz="3100" dirty="0">
                <a:solidFill>
                  <a:srgbClr val="F2F0F4"/>
                </a:solidFill>
                <a:latin typeface="Bookman Old Style" panose="02050604050505020204" charset="0"/>
                <a:ea typeface="Montserrat" pitchFamily="34" charset="-122"/>
                <a:cs typeface="Bookman Old Style" panose="02050604050505020204" charset="0"/>
              </a:rPr>
              <a:t>Challenges Faced</a:t>
            </a:r>
            <a:endParaRPr lang="en-US" sz="3100" dirty="0">
              <a:solidFill>
                <a:srgbClr val="F2F0F4"/>
              </a:solidFill>
              <a:latin typeface="Bookman Old Style" panose="02050604050505020204" charset="0"/>
              <a:ea typeface="Montserrat" pitchFamily="34" charset="-122"/>
              <a:cs typeface="Bookman Old Style" panose="02050604050505020204" charset="0"/>
            </a:endParaRPr>
          </a:p>
        </p:txBody>
      </p:sp>
      <p:sp>
        <p:nvSpPr>
          <p:cNvPr id="5" name="Text 2"/>
          <p:cNvSpPr/>
          <p:nvPr/>
        </p:nvSpPr>
        <p:spPr>
          <a:xfrm>
            <a:off x="790932" y="1353383"/>
            <a:ext cx="4241244" cy="247174"/>
          </a:xfrm>
          <a:prstGeom prst="rect">
            <a:avLst/>
          </a:prstGeom>
          <a:noFill/>
        </p:spPr>
        <p:txBody>
          <a:bodyPr wrap="none" lIns="0" tIns="0" rIns="0" bIns="0" rtlCol="0" anchor="t"/>
          <a:lstStyle/>
          <a:p>
            <a:pPr marL="0" indent="0" algn="l">
              <a:lnSpc>
                <a:spcPts val="1900"/>
              </a:lnSpc>
              <a:buNone/>
            </a:pPr>
            <a:r>
              <a:rPr lang="en-US" sz="1550" dirty="0">
                <a:solidFill>
                  <a:srgbClr val="F2F0F4"/>
                </a:solidFill>
                <a:latin typeface="Bookman Old Style" panose="02050604050505020204" charset="0"/>
                <a:ea typeface="Montserrat" pitchFamily="34" charset="-122"/>
                <a:cs typeface="Bookman Old Style" panose="02050604050505020204" charset="0"/>
              </a:rPr>
              <a:t>Challenges in Capturing Micro-Expressions</a:t>
            </a:r>
            <a:endParaRPr lang="en-US" sz="1550" dirty="0">
              <a:solidFill>
                <a:srgbClr val="F2F0F4"/>
              </a:solidFill>
              <a:latin typeface="Bookman Old Style" panose="02050604050505020204" charset="0"/>
              <a:ea typeface="Montserrat" pitchFamily="34" charset="-122"/>
              <a:cs typeface="Bookman Old Style" panose="02050604050505020204" charset="0"/>
            </a:endParaRPr>
          </a:p>
        </p:txBody>
      </p:sp>
      <p:sp>
        <p:nvSpPr>
          <p:cNvPr id="6" name="Text 3"/>
          <p:cNvSpPr/>
          <p:nvPr/>
        </p:nvSpPr>
        <p:spPr>
          <a:xfrm>
            <a:off x="790932" y="1837730"/>
            <a:ext cx="13048536" cy="506254"/>
          </a:xfrm>
          <a:prstGeom prst="rect">
            <a:avLst/>
          </a:prstGeom>
          <a:noFill/>
        </p:spPr>
        <p:txBody>
          <a:bodyPr wrap="square" lIns="0" tIns="0" rIns="0" bIns="0" rtlCol="0" anchor="t"/>
          <a:lstStyle/>
          <a:p>
            <a:pPr marL="0" indent="0" algn="l">
              <a:lnSpc>
                <a:spcPts val="1950"/>
              </a:lnSpc>
              <a:buSzPct val="100000"/>
              <a:buFont typeface="+mj-lt"/>
              <a:buNone/>
            </a:pPr>
            <a:r>
              <a:rPr lang="en-US" sz="1400" b="1" dirty="0">
                <a:solidFill>
                  <a:srgbClr val="DCD7E5"/>
                </a:solidFill>
                <a:latin typeface="Bookman Old Style" panose="02050604050505020204" charset="0"/>
                <a:ea typeface="Heebo Light" pitchFamily="34" charset="-122"/>
                <a:cs typeface="Bookman Old Style" panose="02050604050505020204" charset="0"/>
              </a:rPr>
              <a:t>Subtlety of Micro-Expressions:</a:t>
            </a:r>
            <a:r>
              <a:rPr lang="en-US" sz="1400" dirty="0">
                <a:solidFill>
                  <a:srgbClr val="DCD7E5"/>
                </a:solidFill>
                <a:latin typeface="Bookman Old Style" panose="02050604050505020204" charset="0"/>
                <a:ea typeface="Heebo Light" pitchFamily="34" charset="-122"/>
                <a:cs typeface="Bookman Old Style" panose="02050604050505020204" charset="0"/>
              </a:rPr>
              <a:t> Micro-expressions last for less than half a second and are often subtle and involuntary. Capturing these fleeting cues requires high temporal resolution and sensitivity, making detection challenging even for advanced vision models.</a:t>
            </a:r>
            <a:endParaRPr lang="en-US" sz="1400" dirty="0">
              <a:latin typeface="Bookman Old Style" panose="02050604050505020204" charset="0"/>
              <a:cs typeface="Bookman Old Style" panose="02050604050505020204" charset="0"/>
            </a:endParaRPr>
          </a:p>
        </p:txBody>
      </p:sp>
      <p:sp>
        <p:nvSpPr>
          <p:cNvPr id="7" name="Text 4"/>
          <p:cNvSpPr/>
          <p:nvPr/>
        </p:nvSpPr>
        <p:spPr>
          <a:xfrm>
            <a:off x="790932" y="2399348"/>
            <a:ext cx="13048536" cy="506254"/>
          </a:xfrm>
          <a:prstGeom prst="rect">
            <a:avLst/>
          </a:prstGeom>
          <a:noFill/>
        </p:spPr>
        <p:txBody>
          <a:bodyPr wrap="square" lIns="0" tIns="0" rIns="0" bIns="0" rtlCol="0" anchor="t"/>
          <a:lstStyle/>
          <a:p>
            <a:pPr marL="0" indent="0" algn="l">
              <a:lnSpc>
                <a:spcPts val="1950"/>
              </a:lnSpc>
              <a:buSzPct val="100000"/>
              <a:buFont typeface="+mj-lt"/>
              <a:buNone/>
            </a:pPr>
            <a:r>
              <a:rPr lang="en-US" sz="1400" b="1" dirty="0">
                <a:solidFill>
                  <a:srgbClr val="DCD7E5"/>
                </a:solidFill>
                <a:latin typeface="Bookman Old Style" panose="02050604050505020204" charset="0"/>
                <a:ea typeface="Heebo Light" pitchFamily="34" charset="-122"/>
                <a:cs typeface="Bookman Old Style" panose="02050604050505020204" charset="0"/>
              </a:rPr>
              <a:t>Limited Data Availability:</a:t>
            </a:r>
            <a:r>
              <a:rPr lang="en-US" sz="1400" dirty="0">
                <a:solidFill>
                  <a:srgbClr val="DCD7E5"/>
                </a:solidFill>
                <a:latin typeface="Bookman Old Style" panose="02050604050505020204" charset="0"/>
                <a:ea typeface="Heebo Light" pitchFamily="34" charset="-122"/>
                <a:cs typeface="Bookman Old Style" panose="02050604050505020204" charset="0"/>
              </a:rPr>
              <a:t> High-quality datasets of micro-expressions labeled for truthful and deceptive behavior are rare. Most datasets are small, not standardized, and often lack diversity in ethnicity, age, and gender—leading to potential bias in model training.</a:t>
            </a:r>
            <a:endParaRPr lang="en-US" sz="1400" dirty="0">
              <a:latin typeface="Bookman Old Style" panose="02050604050505020204" charset="0"/>
              <a:cs typeface="Bookman Old Style" panose="02050604050505020204" charset="0"/>
            </a:endParaRPr>
          </a:p>
        </p:txBody>
      </p:sp>
      <p:sp>
        <p:nvSpPr>
          <p:cNvPr id="8" name="Text 5"/>
          <p:cNvSpPr/>
          <p:nvPr/>
        </p:nvSpPr>
        <p:spPr>
          <a:xfrm>
            <a:off x="790932" y="2960965"/>
            <a:ext cx="13048536" cy="506254"/>
          </a:xfrm>
          <a:prstGeom prst="rect">
            <a:avLst/>
          </a:prstGeom>
          <a:noFill/>
        </p:spPr>
        <p:txBody>
          <a:bodyPr wrap="square" lIns="0" tIns="0" rIns="0" bIns="0" rtlCol="0" anchor="t"/>
          <a:lstStyle/>
          <a:p>
            <a:pPr marL="0" indent="0" algn="l">
              <a:lnSpc>
                <a:spcPts val="1950"/>
              </a:lnSpc>
              <a:buSzPct val="100000"/>
              <a:buFont typeface="+mj-lt"/>
              <a:buNone/>
            </a:pPr>
            <a:r>
              <a:rPr lang="en-US" sz="1400" b="1" dirty="0">
                <a:solidFill>
                  <a:srgbClr val="DCD7E5"/>
                </a:solidFill>
                <a:latin typeface="Bookman Old Style" panose="02050604050505020204" charset="0"/>
                <a:ea typeface="Heebo Light" pitchFamily="34" charset="-122"/>
                <a:cs typeface="Bookman Old Style" panose="02050604050505020204" charset="0"/>
              </a:rPr>
              <a:t>Noisy Real-World Conditions:</a:t>
            </a:r>
            <a:r>
              <a:rPr lang="en-US" sz="1400" dirty="0">
                <a:solidFill>
                  <a:srgbClr val="DCD7E5"/>
                </a:solidFill>
                <a:latin typeface="Bookman Old Style" panose="02050604050505020204" charset="0"/>
                <a:ea typeface="Heebo Light" pitchFamily="34" charset="-122"/>
                <a:cs typeface="Bookman Old Style" panose="02050604050505020204" charset="0"/>
              </a:rPr>
              <a:t> Variations in lighting, head poses, occlusions (e.g., glasses or facial hair), and camera quality introduce noise. These affect facial landmark detection and the accuracy of the extracted features.</a:t>
            </a:r>
            <a:endParaRPr lang="en-US" sz="1400" dirty="0">
              <a:latin typeface="Bookman Old Style" panose="02050604050505020204" charset="0"/>
              <a:cs typeface="Bookman Old Style" panose="02050604050505020204" charset="0"/>
            </a:endParaRPr>
          </a:p>
        </p:txBody>
      </p:sp>
      <p:sp>
        <p:nvSpPr>
          <p:cNvPr id="9" name="Text 6"/>
          <p:cNvSpPr/>
          <p:nvPr/>
        </p:nvSpPr>
        <p:spPr>
          <a:xfrm>
            <a:off x="790932" y="3704392"/>
            <a:ext cx="4669988" cy="247174"/>
          </a:xfrm>
          <a:prstGeom prst="rect">
            <a:avLst/>
          </a:prstGeom>
          <a:noFill/>
        </p:spPr>
        <p:txBody>
          <a:bodyPr wrap="none" lIns="0" tIns="0" rIns="0" bIns="0" rtlCol="0" anchor="t"/>
          <a:lstStyle/>
          <a:p>
            <a:pPr marL="0" indent="0" algn="l">
              <a:lnSpc>
                <a:spcPts val="1900"/>
              </a:lnSpc>
              <a:buNone/>
            </a:pPr>
            <a:r>
              <a:rPr lang="en-US" sz="1550" dirty="0">
                <a:solidFill>
                  <a:srgbClr val="F2F0F4"/>
                </a:solidFill>
                <a:latin typeface="Bookman Old Style" panose="02050604050505020204" charset="0"/>
                <a:ea typeface="Montserrat" pitchFamily="34" charset="-122"/>
                <a:cs typeface="Bookman Old Style" panose="02050604050505020204" charset="0"/>
              </a:rPr>
              <a:t>Technical Modeling and Integration Challenges</a:t>
            </a:r>
            <a:endParaRPr lang="en-US" sz="1550" dirty="0">
              <a:solidFill>
                <a:srgbClr val="F2F0F4"/>
              </a:solidFill>
              <a:latin typeface="Bookman Old Style" panose="02050604050505020204" charset="0"/>
              <a:ea typeface="Montserrat" pitchFamily="34" charset="-122"/>
              <a:cs typeface="Bookman Old Style" panose="02050604050505020204" charset="0"/>
            </a:endParaRPr>
          </a:p>
        </p:txBody>
      </p:sp>
      <p:sp>
        <p:nvSpPr>
          <p:cNvPr id="10" name="Text 7"/>
          <p:cNvSpPr/>
          <p:nvPr/>
        </p:nvSpPr>
        <p:spPr>
          <a:xfrm>
            <a:off x="790932" y="4188738"/>
            <a:ext cx="13048536" cy="506254"/>
          </a:xfrm>
          <a:prstGeom prst="rect">
            <a:avLst/>
          </a:prstGeom>
          <a:noFill/>
        </p:spPr>
        <p:txBody>
          <a:bodyPr wrap="square" lIns="0" tIns="0" rIns="0" bIns="0" rtlCol="0" anchor="t"/>
          <a:lstStyle/>
          <a:p>
            <a:pPr marL="0" indent="0" algn="l">
              <a:lnSpc>
                <a:spcPts val="1950"/>
              </a:lnSpc>
              <a:buSzPct val="100000"/>
              <a:buFont typeface="+mj-lt"/>
              <a:buNone/>
            </a:pPr>
            <a:r>
              <a:rPr lang="en-US" sz="1400" b="1" dirty="0">
                <a:solidFill>
                  <a:srgbClr val="DCD7E5"/>
                </a:solidFill>
                <a:latin typeface="Bookman Old Style" panose="02050604050505020204" charset="0"/>
                <a:ea typeface="Heebo Light" pitchFamily="34" charset="-122"/>
                <a:cs typeface="Bookman Old Style" panose="02050604050505020204" charset="0"/>
              </a:rPr>
              <a:t>Temporal Dynamics Extraction:</a:t>
            </a:r>
            <a:r>
              <a:rPr lang="en-US" sz="1400" dirty="0">
                <a:solidFill>
                  <a:srgbClr val="DCD7E5"/>
                </a:solidFill>
                <a:latin typeface="Bookman Old Style" panose="02050604050505020204" charset="0"/>
                <a:ea typeface="Heebo Light" pitchFamily="34" charset="-122"/>
                <a:cs typeface="Bookman Old Style" panose="02050604050505020204" charset="0"/>
              </a:rPr>
              <a:t> Modeling the motion of facial muscles over time is complex. Optical flow techniques like Farneback help, but they require careful tuning and pre-processing to avoid overfitting or underfitting.</a:t>
            </a:r>
            <a:endParaRPr lang="en-US" sz="1400" dirty="0">
              <a:latin typeface="Bookman Old Style" panose="02050604050505020204" charset="0"/>
              <a:cs typeface="Bookman Old Style" panose="02050604050505020204" charset="0"/>
            </a:endParaRPr>
          </a:p>
        </p:txBody>
      </p:sp>
      <p:sp>
        <p:nvSpPr>
          <p:cNvPr id="11" name="Text 8"/>
          <p:cNvSpPr/>
          <p:nvPr/>
        </p:nvSpPr>
        <p:spPr>
          <a:xfrm>
            <a:off x="790932" y="4750356"/>
            <a:ext cx="13048536" cy="506254"/>
          </a:xfrm>
          <a:prstGeom prst="rect">
            <a:avLst/>
          </a:prstGeom>
          <a:noFill/>
        </p:spPr>
        <p:txBody>
          <a:bodyPr wrap="square" lIns="0" tIns="0" rIns="0" bIns="0" rtlCol="0" anchor="t"/>
          <a:lstStyle/>
          <a:p>
            <a:pPr marL="0" indent="0" algn="l">
              <a:lnSpc>
                <a:spcPts val="1950"/>
              </a:lnSpc>
              <a:buSzPct val="100000"/>
              <a:buFont typeface="+mj-lt"/>
              <a:buNone/>
            </a:pPr>
            <a:r>
              <a:rPr lang="en-US" sz="1400" b="1" dirty="0">
                <a:solidFill>
                  <a:srgbClr val="DCD7E5"/>
                </a:solidFill>
                <a:latin typeface="Bookman Old Style" panose="02050604050505020204" charset="0"/>
                <a:ea typeface="Heebo Light" pitchFamily="34" charset="-122"/>
                <a:cs typeface="Bookman Old Style" panose="02050604050505020204" charset="0"/>
              </a:rPr>
              <a:t>Model Selection and Integration:</a:t>
            </a:r>
            <a:r>
              <a:rPr lang="en-US" sz="1400" dirty="0">
                <a:solidFill>
                  <a:srgbClr val="DCD7E5"/>
                </a:solidFill>
                <a:latin typeface="Bookman Old Style" panose="02050604050505020204" charset="0"/>
                <a:ea typeface="Heebo Light" pitchFamily="34" charset="-122"/>
                <a:cs typeface="Bookman Old Style" panose="02050604050505020204" charset="0"/>
              </a:rPr>
              <a:t> Choosing between CNNs, RNNs, or hybrid models (like CNN-LSTM) requires balancing accuracy, complexity, and interpretability. Integration with real-time systems (e.g., webcam input + speech recognition) adds another layer of difficulty.</a:t>
            </a:r>
            <a:endParaRPr lang="en-US" sz="1400" dirty="0">
              <a:latin typeface="Bookman Old Style" panose="02050604050505020204" charset="0"/>
              <a:cs typeface="Bookman Old Style" panose="02050604050505020204" charset="0"/>
            </a:endParaRPr>
          </a:p>
        </p:txBody>
      </p:sp>
      <p:sp>
        <p:nvSpPr>
          <p:cNvPr id="12" name="Text 9"/>
          <p:cNvSpPr/>
          <p:nvPr/>
        </p:nvSpPr>
        <p:spPr>
          <a:xfrm>
            <a:off x="790932" y="5311973"/>
            <a:ext cx="13048536" cy="506254"/>
          </a:xfrm>
          <a:prstGeom prst="rect">
            <a:avLst/>
          </a:prstGeom>
          <a:noFill/>
        </p:spPr>
        <p:txBody>
          <a:bodyPr wrap="square" lIns="0" tIns="0" rIns="0" bIns="0" rtlCol="0" anchor="t"/>
          <a:lstStyle/>
          <a:p>
            <a:pPr marL="0" indent="0" algn="l">
              <a:lnSpc>
                <a:spcPts val="1950"/>
              </a:lnSpc>
              <a:buSzPct val="100000"/>
              <a:buFont typeface="+mj-lt"/>
              <a:buNone/>
            </a:pPr>
            <a:r>
              <a:rPr lang="en-US" sz="1400" b="1" dirty="0">
                <a:solidFill>
                  <a:srgbClr val="DCD7E5"/>
                </a:solidFill>
                <a:latin typeface="Bookman Old Style" panose="02050604050505020204" charset="0"/>
                <a:ea typeface="Heebo Light" pitchFamily="34" charset="-122"/>
                <a:cs typeface="Bookman Old Style" panose="02050604050505020204" charset="0"/>
              </a:rPr>
              <a:t>Audio-Visual Synchronization:</a:t>
            </a:r>
            <a:r>
              <a:rPr lang="en-US" sz="1400" dirty="0">
                <a:solidFill>
                  <a:srgbClr val="DCD7E5"/>
                </a:solidFill>
                <a:latin typeface="Bookman Old Style" panose="02050604050505020204" charset="0"/>
                <a:ea typeface="Heebo Light" pitchFamily="34" charset="-122"/>
                <a:cs typeface="Bookman Old Style" panose="02050604050505020204" charset="0"/>
              </a:rPr>
              <a:t> Combining facial cues with speech features (e.g., tone, pause, stammering) for multi-modal analysis requires precise synchronization, which is often hard to achieve in real-time settings.</a:t>
            </a:r>
            <a:endParaRPr lang="en-US" sz="1400" dirty="0">
              <a:latin typeface="Bookman Old Style" panose="02050604050505020204" charset="0"/>
              <a:cs typeface="Bookman Old Style" panose="02050604050505020204" charset="0"/>
            </a:endParaRPr>
          </a:p>
        </p:txBody>
      </p:sp>
      <p:sp>
        <p:nvSpPr>
          <p:cNvPr id="13" name="Text 10"/>
          <p:cNvSpPr/>
          <p:nvPr/>
        </p:nvSpPr>
        <p:spPr>
          <a:xfrm>
            <a:off x="790932" y="6055400"/>
            <a:ext cx="3041452" cy="247174"/>
          </a:xfrm>
          <a:prstGeom prst="rect">
            <a:avLst/>
          </a:prstGeom>
          <a:noFill/>
        </p:spPr>
        <p:txBody>
          <a:bodyPr wrap="none" lIns="0" tIns="0" rIns="0" bIns="0" rtlCol="0" anchor="t"/>
          <a:lstStyle/>
          <a:p>
            <a:pPr marL="0" indent="0" algn="l">
              <a:lnSpc>
                <a:spcPts val="1900"/>
              </a:lnSpc>
              <a:buNone/>
            </a:pPr>
            <a:r>
              <a:rPr lang="en-US" sz="1550" dirty="0">
                <a:solidFill>
                  <a:srgbClr val="F2F0F4"/>
                </a:solidFill>
                <a:latin typeface="Bookman Old Style" panose="02050604050505020204" charset="0"/>
                <a:ea typeface="Montserrat" pitchFamily="34" charset="-122"/>
                <a:cs typeface="Bookman Old Style" panose="02050604050505020204" charset="0"/>
              </a:rPr>
              <a:t>Data and Generalization Issues</a:t>
            </a:r>
            <a:endParaRPr lang="en-US" sz="1550" dirty="0">
              <a:solidFill>
                <a:srgbClr val="F2F0F4"/>
              </a:solidFill>
              <a:latin typeface="Bookman Old Style" panose="02050604050505020204" charset="0"/>
              <a:ea typeface="Montserrat" pitchFamily="34" charset="-122"/>
              <a:cs typeface="Bookman Old Style" panose="02050604050505020204" charset="0"/>
            </a:endParaRPr>
          </a:p>
        </p:txBody>
      </p:sp>
      <p:sp>
        <p:nvSpPr>
          <p:cNvPr id="14" name="Text 11"/>
          <p:cNvSpPr/>
          <p:nvPr/>
        </p:nvSpPr>
        <p:spPr>
          <a:xfrm>
            <a:off x="790932" y="6539746"/>
            <a:ext cx="13048536" cy="506254"/>
          </a:xfrm>
          <a:prstGeom prst="rect">
            <a:avLst/>
          </a:prstGeom>
          <a:noFill/>
        </p:spPr>
        <p:txBody>
          <a:bodyPr wrap="square" lIns="0" tIns="0" rIns="0" bIns="0" rtlCol="0" anchor="t"/>
          <a:lstStyle/>
          <a:p>
            <a:pPr marL="0" indent="0" algn="l">
              <a:lnSpc>
                <a:spcPts val="1950"/>
              </a:lnSpc>
              <a:buSzPct val="100000"/>
              <a:buFont typeface="+mj-lt"/>
              <a:buNone/>
            </a:pPr>
            <a:r>
              <a:rPr lang="en-US" sz="1400" b="1" dirty="0">
                <a:solidFill>
                  <a:srgbClr val="DCD7E5"/>
                </a:solidFill>
                <a:latin typeface="Bookman Old Style" panose="02050604050505020204" charset="0"/>
                <a:ea typeface="Heebo Light" pitchFamily="34" charset="-122"/>
                <a:cs typeface="Bookman Old Style" panose="02050604050505020204" charset="0"/>
              </a:rPr>
              <a:t>Ground Truth Label Ambiguity:</a:t>
            </a:r>
            <a:r>
              <a:rPr lang="en-US" sz="1400" dirty="0">
                <a:solidFill>
                  <a:srgbClr val="DCD7E5"/>
                </a:solidFill>
                <a:latin typeface="Bookman Old Style" panose="02050604050505020204" charset="0"/>
                <a:ea typeface="Heebo Light" pitchFamily="34" charset="-122"/>
                <a:cs typeface="Bookman Old Style" panose="02050604050505020204" charset="0"/>
              </a:rPr>
              <a:t> Determining whether a person is truly lying is not always straightforward—many datasets rely on controlled environments or self-reported truths, which may not reflect real-world deception accurately.</a:t>
            </a:r>
            <a:endParaRPr lang="en-US" sz="1400" dirty="0">
              <a:latin typeface="Bookman Old Style" panose="02050604050505020204" charset="0"/>
              <a:cs typeface="Bookman Old Style" panose="02050604050505020204" charset="0"/>
            </a:endParaRPr>
          </a:p>
        </p:txBody>
      </p:sp>
      <p:sp>
        <p:nvSpPr>
          <p:cNvPr id="15" name="Text 12"/>
          <p:cNvSpPr/>
          <p:nvPr/>
        </p:nvSpPr>
        <p:spPr>
          <a:xfrm>
            <a:off x="790932" y="7101364"/>
            <a:ext cx="13048536" cy="506254"/>
          </a:xfrm>
          <a:prstGeom prst="rect">
            <a:avLst/>
          </a:prstGeom>
          <a:noFill/>
        </p:spPr>
        <p:txBody>
          <a:bodyPr wrap="square" lIns="0" tIns="0" rIns="0" bIns="0" rtlCol="0" anchor="t"/>
          <a:lstStyle/>
          <a:p>
            <a:pPr marL="0" indent="0" algn="l">
              <a:lnSpc>
                <a:spcPts val="1950"/>
              </a:lnSpc>
              <a:buSzPct val="100000"/>
              <a:buFont typeface="+mj-lt"/>
              <a:buNone/>
            </a:pPr>
            <a:r>
              <a:rPr lang="en-US" sz="1400" b="1" dirty="0">
                <a:solidFill>
                  <a:srgbClr val="DCD7E5"/>
                </a:solidFill>
                <a:latin typeface="Bookman Old Style" panose="02050604050505020204" charset="0"/>
                <a:ea typeface="Heebo Light" pitchFamily="34" charset="-122"/>
                <a:cs typeface="Bookman Old Style" panose="02050604050505020204" charset="0"/>
              </a:rPr>
              <a:t>Model Generalization:</a:t>
            </a:r>
            <a:r>
              <a:rPr lang="en-US" sz="1400" dirty="0">
                <a:solidFill>
                  <a:srgbClr val="DCD7E5"/>
                </a:solidFill>
                <a:latin typeface="Bookman Old Style" panose="02050604050505020204" charset="0"/>
                <a:ea typeface="Heebo Light" pitchFamily="34" charset="-122"/>
                <a:cs typeface="Bookman Old Style" panose="02050604050505020204" charset="0"/>
              </a:rPr>
              <a:t> Ensuring that the model generalizes well to new individuals, accents, and environments is difficult. There's always a risk of overfitting to training data, especially when using small or synthetic datasets.</a:t>
            </a:r>
            <a:endParaRPr lang="en-US" sz="1400" dirty="0">
              <a:latin typeface="Bookman Old Style" panose="02050604050505020204" charset="0"/>
              <a:cs typeface="Bookman Old Style" panose="0205060405050502020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D0A2C">
              <a:alpha val="80000"/>
            </a:srgbClr>
          </a:solidFill>
        </p:spPr>
      </p:sp>
      <p:sp>
        <p:nvSpPr>
          <p:cNvPr id="4" name="Text 1"/>
          <p:cNvSpPr/>
          <p:nvPr/>
        </p:nvSpPr>
        <p:spPr>
          <a:xfrm>
            <a:off x="793790" y="906899"/>
            <a:ext cx="4536519" cy="566976"/>
          </a:xfrm>
          <a:prstGeom prst="rect">
            <a:avLst/>
          </a:prstGeom>
          <a:noFill/>
        </p:spPr>
        <p:txBody>
          <a:bodyPr wrap="none" lIns="0" tIns="0" rIns="0" bIns="0" rtlCol="0" anchor="t"/>
          <a:lstStyle/>
          <a:p>
            <a:pPr marL="0" indent="0" algn="l">
              <a:lnSpc>
                <a:spcPts val="4450"/>
              </a:lnSpc>
              <a:buNone/>
            </a:pPr>
            <a:r>
              <a:rPr lang="en-US" sz="3550" dirty="0">
                <a:solidFill>
                  <a:srgbClr val="F2F0F4"/>
                </a:solidFill>
                <a:latin typeface="Montserrat" pitchFamily="34" charset="0"/>
                <a:ea typeface="Montserrat" pitchFamily="34" charset="-122"/>
                <a:cs typeface="Montserrat" pitchFamily="34" charset="-120"/>
              </a:rPr>
              <a:t>Future Scope</a:t>
            </a:r>
            <a:endParaRPr lang="en-US" sz="3550" dirty="0"/>
          </a:p>
        </p:txBody>
      </p:sp>
      <p:sp>
        <p:nvSpPr>
          <p:cNvPr id="5" name="Shape 2"/>
          <p:cNvSpPr/>
          <p:nvPr/>
        </p:nvSpPr>
        <p:spPr>
          <a:xfrm>
            <a:off x="793790" y="1984177"/>
            <a:ext cx="510302" cy="510302"/>
          </a:xfrm>
          <a:prstGeom prst="roundRect">
            <a:avLst>
              <a:gd name="adj" fmla="val 18669"/>
            </a:avLst>
          </a:prstGeom>
          <a:solidFill>
            <a:srgbClr val="31136C"/>
          </a:solidFill>
          <a:ln w="7620">
            <a:solidFill>
              <a:srgbClr val="4A2C85"/>
            </a:solidFill>
            <a:prstDash val="solid"/>
          </a:ln>
        </p:spPr>
      </p:sp>
      <p:sp>
        <p:nvSpPr>
          <p:cNvPr id="6" name="Text 3"/>
          <p:cNvSpPr/>
          <p:nvPr/>
        </p:nvSpPr>
        <p:spPr>
          <a:xfrm>
            <a:off x="1530906" y="1984177"/>
            <a:ext cx="2835235" cy="354330"/>
          </a:xfrm>
          <a:prstGeom prst="rect">
            <a:avLst/>
          </a:prstGeom>
          <a:noFill/>
        </p:spPr>
        <p:txBody>
          <a:bodyPr wrap="none" lIns="0" tIns="0" rIns="0" bIns="0" rtlCol="0" anchor="t"/>
          <a:lstStyle/>
          <a:p>
            <a:pPr marL="0" indent="0" algn="l">
              <a:lnSpc>
                <a:spcPts val="2750"/>
              </a:lnSpc>
              <a:buNone/>
            </a:pPr>
            <a:r>
              <a:rPr lang="en-US" sz="2200" dirty="0">
                <a:solidFill>
                  <a:srgbClr val="DCD7E5"/>
                </a:solidFill>
                <a:latin typeface="Montserrat" pitchFamily="34" charset="0"/>
                <a:ea typeface="Montserrat" pitchFamily="34" charset="-122"/>
                <a:cs typeface="Montserrat" pitchFamily="34" charset="-120"/>
              </a:rPr>
              <a:t>Expand Dataset</a:t>
            </a:r>
            <a:endParaRPr lang="en-US" sz="2200" dirty="0"/>
          </a:p>
        </p:txBody>
      </p:sp>
      <p:sp>
        <p:nvSpPr>
          <p:cNvPr id="7" name="Text 4"/>
          <p:cNvSpPr/>
          <p:nvPr/>
        </p:nvSpPr>
        <p:spPr>
          <a:xfrm>
            <a:off x="1530906" y="2474595"/>
            <a:ext cx="5670947" cy="725805"/>
          </a:xfrm>
          <a:prstGeom prst="rect">
            <a:avLst/>
          </a:prstGeom>
          <a:noFill/>
        </p:spPr>
        <p:txBody>
          <a:bodyPr wrap="square" lIns="0" tIns="0" rIns="0" bIns="0" rtlCol="0" anchor="t"/>
          <a:lstStyle/>
          <a:p>
            <a:pPr marL="0" indent="0" algn="l">
              <a:lnSpc>
                <a:spcPts val="2850"/>
              </a:lnSpc>
              <a:buNone/>
            </a:pPr>
            <a:r>
              <a:rPr lang="en-US" sz="1750" dirty="0">
                <a:solidFill>
                  <a:srgbClr val="DCD7E5"/>
                </a:solidFill>
                <a:latin typeface="Heebo Light" pitchFamily="34" charset="0"/>
                <a:ea typeface="Heebo Light" pitchFamily="34" charset="-122"/>
                <a:cs typeface="Heebo Light" pitchFamily="34" charset="-120"/>
              </a:rPr>
              <a:t>Use larger, more diverse datasets with real-world scenarios to improve model generalization.</a:t>
            </a:r>
            <a:endParaRPr lang="en-US" sz="1750" dirty="0"/>
          </a:p>
        </p:txBody>
      </p:sp>
      <p:sp>
        <p:nvSpPr>
          <p:cNvPr id="8" name="Shape 5"/>
          <p:cNvSpPr/>
          <p:nvPr/>
        </p:nvSpPr>
        <p:spPr>
          <a:xfrm>
            <a:off x="7428667" y="1984177"/>
            <a:ext cx="510302" cy="510302"/>
          </a:xfrm>
          <a:prstGeom prst="roundRect">
            <a:avLst>
              <a:gd name="adj" fmla="val 18669"/>
            </a:avLst>
          </a:prstGeom>
          <a:solidFill>
            <a:srgbClr val="31136C"/>
          </a:solidFill>
          <a:ln w="7620">
            <a:solidFill>
              <a:srgbClr val="4A2C85"/>
            </a:solidFill>
            <a:prstDash val="solid"/>
          </a:ln>
        </p:spPr>
      </p:sp>
      <p:sp>
        <p:nvSpPr>
          <p:cNvPr id="9" name="Text 6"/>
          <p:cNvSpPr/>
          <p:nvPr/>
        </p:nvSpPr>
        <p:spPr>
          <a:xfrm>
            <a:off x="8165783" y="1984177"/>
            <a:ext cx="3295888" cy="354330"/>
          </a:xfrm>
          <a:prstGeom prst="rect">
            <a:avLst/>
          </a:prstGeom>
          <a:noFill/>
        </p:spPr>
        <p:txBody>
          <a:bodyPr wrap="none" lIns="0" tIns="0" rIns="0" bIns="0" rtlCol="0" anchor="t"/>
          <a:lstStyle/>
          <a:p>
            <a:pPr marL="0" indent="0" algn="l">
              <a:lnSpc>
                <a:spcPts val="2750"/>
              </a:lnSpc>
              <a:buNone/>
            </a:pPr>
            <a:r>
              <a:rPr lang="en-US" sz="2200" dirty="0">
                <a:solidFill>
                  <a:srgbClr val="DCD7E5"/>
                </a:solidFill>
                <a:latin typeface="Montserrat" pitchFamily="34" charset="0"/>
                <a:ea typeface="Montserrat" pitchFamily="34" charset="-122"/>
                <a:cs typeface="Montserrat" pitchFamily="34" charset="-120"/>
              </a:rPr>
              <a:t>Multimodal Integration</a:t>
            </a:r>
            <a:endParaRPr lang="en-US" sz="2200" dirty="0"/>
          </a:p>
        </p:txBody>
      </p:sp>
      <p:sp>
        <p:nvSpPr>
          <p:cNvPr id="10" name="Text 7"/>
          <p:cNvSpPr/>
          <p:nvPr/>
        </p:nvSpPr>
        <p:spPr>
          <a:xfrm>
            <a:off x="8165783" y="2474595"/>
            <a:ext cx="5670947" cy="725805"/>
          </a:xfrm>
          <a:prstGeom prst="rect">
            <a:avLst/>
          </a:prstGeom>
          <a:noFill/>
        </p:spPr>
        <p:txBody>
          <a:bodyPr wrap="square" lIns="0" tIns="0" rIns="0" bIns="0" rtlCol="0" anchor="t"/>
          <a:lstStyle/>
          <a:p>
            <a:pPr marL="0" indent="0" algn="l">
              <a:lnSpc>
                <a:spcPts val="2850"/>
              </a:lnSpc>
              <a:buNone/>
            </a:pPr>
            <a:r>
              <a:rPr lang="en-US" sz="1750" dirty="0">
                <a:solidFill>
                  <a:srgbClr val="DCD7E5"/>
                </a:solidFill>
                <a:latin typeface="Heebo Light" pitchFamily="34" charset="0"/>
                <a:ea typeface="Heebo Light" pitchFamily="34" charset="-122"/>
                <a:cs typeface="Heebo Light" pitchFamily="34" charset="-120"/>
              </a:rPr>
              <a:t>Incorporate additional inputs like voice, body posture, or physiological signals for more robust lie detection.</a:t>
            </a:r>
            <a:endParaRPr lang="en-US" sz="1750" dirty="0"/>
          </a:p>
        </p:txBody>
      </p:sp>
      <p:sp>
        <p:nvSpPr>
          <p:cNvPr id="11" name="Shape 8"/>
          <p:cNvSpPr/>
          <p:nvPr/>
        </p:nvSpPr>
        <p:spPr>
          <a:xfrm>
            <a:off x="793790" y="3682365"/>
            <a:ext cx="510302" cy="510302"/>
          </a:xfrm>
          <a:prstGeom prst="roundRect">
            <a:avLst>
              <a:gd name="adj" fmla="val 18669"/>
            </a:avLst>
          </a:prstGeom>
          <a:solidFill>
            <a:srgbClr val="31136C"/>
          </a:solidFill>
          <a:ln w="7620">
            <a:solidFill>
              <a:srgbClr val="4A2C85"/>
            </a:solidFill>
            <a:prstDash val="solid"/>
          </a:ln>
        </p:spPr>
      </p:sp>
      <p:sp>
        <p:nvSpPr>
          <p:cNvPr id="12" name="Text 9"/>
          <p:cNvSpPr/>
          <p:nvPr/>
        </p:nvSpPr>
        <p:spPr>
          <a:xfrm>
            <a:off x="1530906" y="3682365"/>
            <a:ext cx="3278386" cy="354330"/>
          </a:xfrm>
          <a:prstGeom prst="rect">
            <a:avLst/>
          </a:prstGeom>
          <a:noFill/>
        </p:spPr>
        <p:txBody>
          <a:bodyPr wrap="none" lIns="0" tIns="0" rIns="0" bIns="0" rtlCol="0" anchor="t"/>
          <a:lstStyle/>
          <a:p>
            <a:pPr marL="0" indent="0" algn="l">
              <a:lnSpc>
                <a:spcPts val="2750"/>
              </a:lnSpc>
              <a:buNone/>
            </a:pPr>
            <a:r>
              <a:rPr lang="en-US" sz="2200" dirty="0">
                <a:solidFill>
                  <a:srgbClr val="DCD7E5"/>
                </a:solidFill>
                <a:latin typeface="Montserrat" pitchFamily="34" charset="0"/>
                <a:ea typeface="Montserrat" pitchFamily="34" charset="-122"/>
                <a:cs typeface="Montserrat" pitchFamily="34" charset="-120"/>
              </a:rPr>
              <a:t>Real-Time Deployment</a:t>
            </a:r>
            <a:endParaRPr lang="en-US" sz="2200" dirty="0"/>
          </a:p>
        </p:txBody>
      </p:sp>
      <p:sp>
        <p:nvSpPr>
          <p:cNvPr id="13" name="Text 10"/>
          <p:cNvSpPr/>
          <p:nvPr/>
        </p:nvSpPr>
        <p:spPr>
          <a:xfrm>
            <a:off x="1530906" y="4172783"/>
            <a:ext cx="5670947" cy="1088708"/>
          </a:xfrm>
          <a:prstGeom prst="rect">
            <a:avLst/>
          </a:prstGeom>
          <a:noFill/>
        </p:spPr>
        <p:txBody>
          <a:bodyPr wrap="square" lIns="0" tIns="0" rIns="0" bIns="0" rtlCol="0" anchor="t"/>
          <a:lstStyle/>
          <a:p>
            <a:pPr marL="0" indent="0" algn="l">
              <a:lnSpc>
                <a:spcPts val="2850"/>
              </a:lnSpc>
              <a:buNone/>
            </a:pPr>
            <a:r>
              <a:rPr lang="en-US" sz="1750" dirty="0">
                <a:solidFill>
                  <a:srgbClr val="DCD7E5"/>
                </a:solidFill>
                <a:latin typeface="Heebo Light" pitchFamily="34" charset="0"/>
                <a:ea typeface="Heebo Light" pitchFamily="34" charset="-122"/>
                <a:cs typeface="Heebo Light" pitchFamily="34" charset="-120"/>
              </a:rPr>
              <a:t>Optimize and deploy the model in real-time systems using edge computing or lightweight architectures like MobileNet + LSTM.</a:t>
            </a:r>
            <a:endParaRPr lang="en-US" sz="1750" dirty="0"/>
          </a:p>
        </p:txBody>
      </p:sp>
      <p:sp>
        <p:nvSpPr>
          <p:cNvPr id="14" name="Shape 11"/>
          <p:cNvSpPr/>
          <p:nvPr/>
        </p:nvSpPr>
        <p:spPr>
          <a:xfrm>
            <a:off x="7428667" y="3682365"/>
            <a:ext cx="510302" cy="510302"/>
          </a:xfrm>
          <a:prstGeom prst="roundRect">
            <a:avLst>
              <a:gd name="adj" fmla="val 18669"/>
            </a:avLst>
          </a:prstGeom>
          <a:solidFill>
            <a:srgbClr val="31136C"/>
          </a:solidFill>
          <a:ln w="7620">
            <a:solidFill>
              <a:srgbClr val="4A2C85"/>
            </a:solidFill>
            <a:prstDash val="solid"/>
          </a:ln>
        </p:spPr>
      </p:sp>
      <p:sp>
        <p:nvSpPr>
          <p:cNvPr id="15" name="Text 12"/>
          <p:cNvSpPr/>
          <p:nvPr/>
        </p:nvSpPr>
        <p:spPr>
          <a:xfrm>
            <a:off x="8165783" y="3682365"/>
            <a:ext cx="3057882" cy="354330"/>
          </a:xfrm>
          <a:prstGeom prst="rect">
            <a:avLst/>
          </a:prstGeom>
          <a:noFill/>
        </p:spPr>
        <p:txBody>
          <a:bodyPr wrap="none" lIns="0" tIns="0" rIns="0" bIns="0" rtlCol="0" anchor="t"/>
          <a:lstStyle/>
          <a:p>
            <a:pPr marL="0" indent="0" algn="l">
              <a:lnSpc>
                <a:spcPts val="2750"/>
              </a:lnSpc>
              <a:buNone/>
            </a:pPr>
            <a:r>
              <a:rPr lang="en-US" sz="2200" dirty="0">
                <a:solidFill>
                  <a:srgbClr val="DCD7E5"/>
                </a:solidFill>
                <a:latin typeface="Montserrat" pitchFamily="34" charset="0"/>
                <a:ea typeface="Montserrat" pitchFamily="34" charset="-122"/>
                <a:cs typeface="Montserrat" pitchFamily="34" charset="-120"/>
              </a:rPr>
              <a:t>Model Interpretability</a:t>
            </a:r>
            <a:endParaRPr lang="en-US" sz="2200" dirty="0"/>
          </a:p>
        </p:txBody>
      </p:sp>
      <p:sp>
        <p:nvSpPr>
          <p:cNvPr id="16" name="Text 13"/>
          <p:cNvSpPr/>
          <p:nvPr/>
        </p:nvSpPr>
        <p:spPr>
          <a:xfrm>
            <a:off x="8165783" y="4172783"/>
            <a:ext cx="5670947" cy="1088708"/>
          </a:xfrm>
          <a:prstGeom prst="rect">
            <a:avLst/>
          </a:prstGeom>
          <a:noFill/>
        </p:spPr>
        <p:txBody>
          <a:bodyPr wrap="square" lIns="0" tIns="0" rIns="0" bIns="0" rtlCol="0" anchor="t"/>
          <a:lstStyle/>
          <a:p>
            <a:pPr marL="0" indent="0" algn="l">
              <a:lnSpc>
                <a:spcPts val="2850"/>
              </a:lnSpc>
              <a:buNone/>
            </a:pPr>
            <a:r>
              <a:rPr lang="en-US" sz="1750" dirty="0">
                <a:solidFill>
                  <a:srgbClr val="DCD7E5"/>
                </a:solidFill>
                <a:latin typeface="Heebo Light" pitchFamily="34" charset="0"/>
                <a:ea typeface="Heebo Light" pitchFamily="34" charset="-122"/>
                <a:cs typeface="Heebo Light" pitchFamily="34" charset="-120"/>
              </a:rPr>
              <a:t>Integrate tools like Grad-CAM or SHAP to visualize and explain decision-making, increasing trust and transparency.</a:t>
            </a:r>
            <a:endParaRPr lang="en-US" sz="1750" dirty="0"/>
          </a:p>
        </p:txBody>
      </p:sp>
      <p:sp>
        <p:nvSpPr>
          <p:cNvPr id="17" name="Shape 14"/>
          <p:cNvSpPr/>
          <p:nvPr/>
        </p:nvSpPr>
        <p:spPr>
          <a:xfrm>
            <a:off x="793790" y="5743456"/>
            <a:ext cx="510302" cy="510302"/>
          </a:xfrm>
          <a:prstGeom prst="roundRect">
            <a:avLst>
              <a:gd name="adj" fmla="val 18669"/>
            </a:avLst>
          </a:prstGeom>
          <a:solidFill>
            <a:srgbClr val="31136C"/>
          </a:solidFill>
          <a:ln w="7620">
            <a:solidFill>
              <a:srgbClr val="4A2C85"/>
            </a:solidFill>
            <a:prstDash val="solid"/>
          </a:ln>
        </p:spPr>
      </p:sp>
      <p:sp>
        <p:nvSpPr>
          <p:cNvPr id="18" name="Text 15"/>
          <p:cNvSpPr/>
          <p:nvPr/>
        </p:nvSpPr>
        <p:spPr>
          <a:xfrm>
            <a:off x="1530906" y="5743456"/>
            <a:ext cx="2835235" cy="354330"/>
          </a:xfrm>
          <a:prstGeom prst="rect">
            <a:avLst/>
          </a:prstGeom>
          <a:noFill/>
        </p:spPr>
        <p:txBody>
          <a:bodyPr wrap="none" lIns="0" tIns="0" rIns="0" bIns="0" rtlCol="0" anchor="t"/>
          <a:lstStyle/>
          <a:p>
            <a:pPr marL="0" indent="0" algn="l">
              <a:lnSpc>
                <a:spcPts val="2750"/>
              </a:lnSpc>
              <a:buNone/>
            </a:pPr>
            <a:r>
              <a:rPr lang="en-US" sz="2200" dirty="0">
                <a:solidFill>
                  <a:srgbClr val="DCD7E5"/>
                </a:solidFill>
                <a:latin typeface="Montserrat" pitchFamily="34" charset="0"/>
                <a:ea typeface="Montserrat" pitchFamily="34" charset="-122"/>
                <a:cs typeface="Montserrat" pitchFamily="34" charset="-120"/>
              </a:rPr>
              <a:t>Transfer Learning</a:t>
            </a:r>
            <a:endParaRPr lang="en-US" sz="2200" dirty="0"/>
          </a:p>
        </p:txBody>
      </p:sp>
      <p:sp>
        <p:nvSpPr>
          <p:cNvPr id="19" name="Text 16"/>
          <p:cNvSpPr/>
          <p:nvPr/>
        </p:nvSpPr>
        <p:spPr>
          <a:xfrm>
            <a:off x="1530906" y="6233874"/>
            <a:ext cx="5670947" cy="1088708"/>
          </a:xfrm>
          <a:prstGeom prst="rect">
            <a:avLst/>
          </a:prstGeom>
          <a:noFill/>
        </p:spPr>
        <p:txBody>
          <a:bodyPr wrap="square" lIns="0" tIns="0" rIns="0" bIns="0" rtlCol="0" anchor="t"/>
          <a:lstStyle/>
          <a:p>
            <a:pPr marL="0" indent="0" algn="l">
              <a:lnSpc>
                <a:spcPts val="2850"/>
              </a:lnSpc>
              <a:buNone/>
            </a:pPr>
            <a:r>
              <a:rPr lang="en-US" sz="1750" dirty="0">
                <a:solidFill>
                  <a:srgbClr val="DCD7E5"/>
                </a:solidFill>
                <a:latin typeface="Heebo Light" pitchFamily="34" charset="0"/>
                <a:ea typeface="Heebo Light" pitchFamily="34" charset="-122"/>
                <a:cs typeface="Heebo Light" pitchFamily="34" charset="-120"/>
              </a:rPr>
              <a:t>Explore pre-trained CNN backbones (e.g., ResNet, EfficientNet) to further improve spatial feature extraction.</a:t>
            </a:r>
            <a:endParaRPr lang="en-US" sz="1750" dirty="0"/>
          </a:p>
        </p:txBody>
      </p:sp>
      <p:sp>
        <p:nvSpPr>
          <p:cNvPr id="20" name="Shape 17"/>
          <p:cNvSpPr/>
          <p:nvPr/>
        </p:nvSpPr>
        <p:spPr>
          <a:xfrm>
            <a:off x="7428667" y="5743456"/>
            <a:ext cx="510302" cy="510302"/>
          </a:xfrm>
          <a:prstGeom prst="roundRect">
            <a:avLst>
              <a:gd name="adj" fmla="val 18669"/>
            </a:avLst>
          </a:prstGeom>
          <a:solidFill>
            <a:srgbClr val="31136C"/>
          </a:solidFill>
          <a:ln w="7620">
            <a:solidFill>
              <a:srgbClr val="4A2C85"/>
            </a:solidFill>
            <a:prstDash val="solid"/>
          </a:ln>
        </p:spPr>
      </p:sp>
      <p:sp>
        <p:nvSpPr>
          <p:cNvPr id="21" name="Text 18"/>
          <p:cNvSpPr/>
          <p:nvPr/>
        </p:nvSpPr>
        <p:spPr>
          <a:xfrm>
            <a:off x="8165783" y="5743456"/>
            <a:ext cx="4611291" cy="354330"/>
          </a:xfrm>
          <a:prstGeom prst="rect">
            <a:avLst/>
          </a:prstGeom>
          <a:noFill/>
        </p:spPr>
        <p:txBody>
          <a:bodyPr wrap="none" lIns="0" tIns="0" rIns="0" bIns="0" rtlCol="0" anchor="t"/>
          <a:lstStyle/>
          <a:p>
            <a:pPr marL="0" indent="0" algn="l">
              <a:lnSpc>
                <a:spcPts val="2750"/>
              </a:lnSpc>
              <a:buNone/>
            </a:pPr>
            <a:r>
              <a:rPr lang="en-US" sz="2200" dirty="0">
                <a:solidFill>
                  <a:srgbClr val="DCD7E5"/>
                </a:solidFill>
                <a:latin typeface="Montserrat" pitchFamily="34" charset="0"/>
                <a:ea typeface="Montserrat" pitchFamily="34" charset="-122"/>
                <a:cs typeface="Montserrat" pitchFamily="34" charset="-120"/>
              </a:rPr>
              <a:t>Fine-grained Emotion Detection</a:t>
            </a:r>
            <a:endParaRPr lang="en-US" sz="2200" dirty="0"/>
          </a:p>
        </p:txBody>
      </p:sp>
      <p:sp>
        <p:nvSpPr>
          <p:cNvPr id="22" name="Text 19"/>
          <p:cNvSpPr/>
          <p:nvPr/>
        </p:nvSpPr>
        <p:spPr>
          <a:xfrm>
            <a:off x="8165783" y="6233874"/>
            <a:ext cx="5670947" cy="725805"/>
          </a:xfrm>
          <a:prstGeom prst="rect">
            <a:avLst/>
          </a:prstGeom>
          <a:noFill/>
        </p:spPr>
        <p:txBody>
          <a:bodyPr wrap="square" lIns="0" tIns="0" rIns="0" bIns="0" rtlCol="0" anchor="t"/>
          <a:lstStyle/>
          <a:p>
            <a:pPr marL="0" indent="0" algn="l">
              <a:lnSpc>
                <a:spcPts val="2850"/>
              </a:lnSpc>
              <a:buNone/>
            </a:pPr>
            <a:r>
              <a:rPr lang="en-US" sz="1750" dirty="0">
                <a:solidFill>
                  <a:srgbClr val="DCD7E5"/>
                </a:solidFill>
                <a:latin typeface="Heebo Light" pitchFamily="34" charset="0"/>
                <a:ea typeface="Heebo Light" pitchFamily="34" charset="-122"/>
                <a:cs typeface="Heebo Light" pitchFamily="34" charset="-120"/>
              </a:rPr>
              <a:t>Extend the model to classify fine-grained emotions that may be precursors to deception.</a:t>
            </a:r>
            <a:endParaRPr lang="en-US" sz="175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00000">
              <a:alpha val="80000"/>
            </a:srgbClr>
          </a:solidFill>
        </p:spPr>
      </p:sp>
      <p:sp>
        <p:nvSpPr>
          <p:cNvPr id="4" name="Text 1"/>
          <p:cNvSpPr/>
          <p:nvPr/>
        </p:nvSpPr>
        <p:spPr>
          <a:xfrm>
            <a:off x="793790" y="2240875"/>
            <a:ext cx="5670590" cy="708779"/>
          </a:xfrm>
          <a:prstGeom prst="rect">
            <a:avLst/>
          </a:prstGeom>
          <a:noFill/>
        </p:spPr>
        <p:txBody>
          <a:bodyPr wrap="none" lIns="0" tIns="0" rIns="0" bIns="0" rtlCol="0" anchor="t"/>
          <a:lstStyle/>
          <a:p>
            <a:pPr marL="0" indent="0" algn="l">
              <a:lnSpc>
                <a:spcPts val="5550"/>
              </a:lnSpc>
              <a:buNone/>
            </a:pPr>
            <a:r>
              <a:rPr lang="en-US" sz="4450" dirty="0">
                <a:solidFill>
                  <a:srgbClr val="F2F0F4"/>
                </a:solidFill>
                <a:latin typeface="Montserrat" pitchFamily="34" charset="0"/>
                <a:ea typeface="Montserrat" pitchFamily="34" charset="-122"/>
                <a:cs typeface="Montserrat" pitchFamily="34" charset="-120"/>
              </a:rPr>
              <a:t>Conclusion</a:t>
            </a:r>
            <a:endParaRPr lang="en-US" sz="4450" dirty="0"/>
          </a:p>
        </p:txBody>
      </p:sp>
      <p:sp>
        <p:nvSpPr>
          <p:cNvPr id="5" name="Text 2"/>
          <p:cNvSpPr/>
          <p:nvPr/>
        </p:nvSpPr>
        <p:spPr>
          <a:xfrm>
            <a:off x="793790" y="3289816"/>
            <a:ext cx="13042821" cy="725805"/>
          </a:xfrm>
          <a:prstGeom prst="rect">
            <a:avLst/>
          </a:prstGeom>
          <a:noFill/>
        </p:spPr>
        <p:txBody>
          <a:bodyPr wrap="square" lIns="0" tIns="0" rIns="0" bIns="0" rtlCol="0" anchor="t"/>
          <a:lstStyle/>
          <a:p>
            <a:pPr marL="342900" indent="-342900" algn="l">
              <a:lnSpc>
                <a:spcPts val="2850"/>
              </a:lnSpc>
              <a:buSzPct val="100000"/>
              <a:buChar char="•"/>
            </a:pPr>
            <a:r>
              <a:rPr lang="en-US" sz="1750" dirty="0">
                <a:solidFill>
                  <a:srgbClr val="DCD7E5"/>
                </a:solidFill>
                <a:latin typeface="Heebo Light" pitchFamily="34" charset="0"/>
                <a:ea typeface="Heebo Light" pitchFamily="34" charset="-122"/>
                <a:cs typeface="Heebo Light" pitchFamily="34" charset="-120"/>
              </a:rPr>
              <a:t>In this project, we successfully implemented a hybrid deep learning model combining Convolutional Neural Networks (CNNs) and Long Short-Term Memory (LSTM) networks to detect lies based on facial micro-expressions.</a:t>
            </a:r>
            <a:endParaRPr lang="en-US" sz="1750" dirty="0"/>
          </a:p>
        </p:txBody>
      </p:sp>
      <p:sp>
        <p:nvSpPr>
          <p:cNvPr id="6" name="Text 3"/>
          <p:cNvSpPr/>
          <p:nvPr/>
        </p:nvSpPr>
        <p:spPr>
          <a:xfrm>
            <a:off x="793790" y="4094917"/>
            <a:ext cx="13042821" cy="1088708"/>
          </a:xfrm>
          <a:prstGeom prst="rect">
            <a:avLst/>
          </a:prstGeom>
          <a:noFill/>
        </p:spPr>
        <p:txBody>
          <a:bodyPr wrap="square" lIns="0" tIns="0" rIns="0" bIns="0" rtlCol="0" anchor="t"/>
          <a:lstStyle/>
          <a:p>
            <a:pPr marL="342900" indent="-342900" algn="l">
              <a:lnSpc>
                <a:spcPts val="2850"/>
              </a:lnSpc>
              <a:buSzPct val="100000"/>
              <a:buChar char="•"/>
            </a:pPr>
            <a:r>
              <a:rPr lang="en-US" sz="1750" dirty="0">
                <a:solidFill>
                  <a:srgbClr val="DCD7E5"/>
                </a:solidFill>
                <a:latin typeface="Heebo Light" pitchFamily="34" charset="0"/>
                <a:ea typeface="Heebo Light" pitchFamily="34" charset="-122"/>
                <a:cs typeface="Heebo Light" pitchFamily="34" charset="-120"/>
              </a:rPr>
              <a:t>The CNN layers effectively captured spatial features from individual frames, while the LSTM layers modeled the temporal dynamics across sequences. Compared to traditional machine learning approaches, our hybrid model demonstrated superior performance by leveraging both spatial and temporal patterns inherent in micro-expression data.</a:t>
            </a:r>
            <a:endParaRPr lang="en-US" sz="1750" dirty="0"/>
          </a:p>
        </p:txBody>
      </p:sp>
      <p:sp>
        <p:nvSpPr>
          <p:cNvPr id="7" name="Text 4"/>
          <p:cNvSpPr/>
          <p:nvPr/>
        </p:nvSpPr>
        <p:spPr>
          <a:xfrm>
            <a:off x="793790" y="5262920"/>
            <a:ext cx="13042821" cy="725805"/>
          </a:xfrm>
          <a:prstGeom prst="rect">
            <a:avLst/>
          </a:prstGeom>
          <a:noFill/>
        </p:spPr>
        <p:txBody>
          <a:bodyPr wrap="square" lIns="0" tIns="0" rIns="0" bIns="0" rtlCol="0" anchor="t"/>
          <a:lstStyle/>
          <a:p>
            <a:pPr marL="342900" indent="-342900" algn="l">
              <a:lnSpc>
                <a:spcPts val="2850"/>
              </a:lnSpc>
              <a:buSzPct val="100000"/>
              <a:buChar char="•"/>
            </a:pPr>
            <a:r>
              <a:rPr lang="en-US" sz="1750" dirty="0">
                <a:solidFill>
                  <a:srgbClr val="DCD7E5"/>
                </a:solidFill>
                <a:latin typeface="Heebo Light" pitchFamily="34" charset="0"/>
                <a:ea typeface="Heebo Light" pitchFamily="34" charset="-122"/>
                <a:cs typeface="Heebo Light" pitchFamily="34" charset="-120"/>
              </a:rPr>
              <a:t>This approach showcases the potential of deep learning in enhancing the accuracy and automation of deception detection systems.</a:t>
            </a:r>
            <a:endParaRPr lang="en-US" sz="17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D0A2C">
              <a:alpha val="80000"/>
            </a:srgbClr>
          </a:solidFill>
        </p:spPr>
      </p:sp>
      <p:sp>
        <p:nvSpPr>
          <p:cNvPr id="4" name="Text 1"/>
          <p:cNvSpPr/>
          <p:nvPr/>
        </p:nvSpPr>
        <p:spPr>
          <a:xfrm>
            <a:off x="4479846" y="2830711"/>
            <a:ext cx="5670590" cy="708779"/>
          </a:xfrm>
          <a:prstGeom prst="rect">
            <a:avLst/>
          </a:prstGeom>
          <a:noFill/>
        </p:spPr>
        <p:txBody>
          <a:bodyPr wrap="none" lIns="0" tIns="0" rIns="0" bIns="0" rtlCol="0" anchor="t"/>
          <a:lstStyle/>
          <a:p>
            <a:pPr marL="0" indent="0" algn="ctr">
              <a:lnSpc>
                <a:spcPts val="5550"/>
              </a:lnSpc>
              <a:buNone/>
            </a:pPr>
            <a:r>
              <a:rPr lang="en-US" sz="4450" dirty="0">
                <a:solidFill>
                  <a:srgbClr val="F2F0F4"/>
                </a:solidFill>
                <a:latin typeface="Montserrat" pitchFamily="34" charset="0"/>
                <a:ea typeface="Montserrat" pitchFamily="34" charset="-122"/>
                <a:cs typeface="Montserrat" pitchFamily="34" charset="-120"/>
              </a:rPr>
              <a:t>Team Members</a:t>
            </a:r>
            <a:endParaRPr lang="en-US" sz="4450" dirty="0"/>
          </a:p>
        </p:txBody>
      </p:sp>
      <p:sp>
        <p:nvSpPr>
          <p:cNvPr id="5" name="Text 2"/>
          <p:cNvSpPr/>
          <p:nvPr/>
        </p:nvSpPr>
        <p:spPr>
          <a:xfrm>
            <a:off x="3893185" y="3879850"/>
            <a:ext cx="9943465" cy="453390"/>
          </a:xfrm>
          <a:prstGeom prst="rect">
            <a:avLst/>
          </a:prstGeom>
          <a:noFill/>
        </p:spPr>
        <p:txBody>
          <a:bodyPr wrap="none" lIns="0" tIns="0" rIns="0" bIns="0" rtlCol="0" anchor="t"/>
          <a:lstStyle/>
          <a:p>
            <a:pPr marL="342900" indent="-342900" algn="l">
              <a:lnSpc>
                <a:spcPts val="2850"/>
              </a:lnSpc>
              <a:buSzPct val="100000"/>
              <a:buChar char="•"/>
            </a:pPr>
            <a:r>
              <a:rPr lang="en-US" sz="1750" b="1" dirty="0">
                <a:solidFill>
                  <a:srgbClr val="DCD7E5"/>
                </a:solidFill>
                <a:latin typeface="Heebo Light" pitchFamily="34" charset="0"/>
                <a:ea typeface="Heebo Light" pitchFamily="34" charset="-122"/>
                <a:cs typeface="Heebo Light" pitchFamily="34" charset="-120"/>
              </a:rPr>
              <a:t>Pritanshu Kumar Mallick                                  CL2025010601911753</a:t>
            </a:r>
            <a:endParaRPr lang="en-US" sz="1750" dirty="0"/>
          </a:p>
        </p:txBody>
      </p:sp>
      <p:sp>
        <p:nvSpPr>
          <p:cNvPr id="6" name="Text 3"/>
          <p:cNvSpPr/>
          <p:nvPr/>
        </p:nvSpPr>
        <p:spPr>
          <a:xfrm>
            <a:off x="3893820" y="4412615"/>
            <a:ext cx="9942830" cy="453390"/>
          </a:xfrm>
          <a:prstGeom prst="rect">
            <a:avLst/>
          </a:prstGeom>
          <a:noFill/>
        </p:spPr>
        <p:txBody>
          <a:bodyPr wrap="none" lIns="0" tIns="0" rIns="0" bIns="0" rtlCol="0" anchor="t"/>
          <a:lstStyle/>
          <a:p>
            <a:pPr marL="342900" indent="-342900" algn="l">
              <a:lnSpc>
                <a:spcPts val="2850"/>
              </a:lnSpc>
              <a:buSzPct val="100000"/>
              <a:buChar char="•"/>
            </a:pPr>
            <a:r>
              <a:rPr lang="en-US" sz="1750" b="1" dirty="0">
                <a:solidFill>
                  <a:srgbClr val="DCD7E5"/>
                </a:solidFill>
                <a:latin typeface="Heebo Light" pitchFamily="34" charset="0"/>
                <a:ea typeface="Heebo Light" pitchFamily="34" charset="-122"/>
                <a:cs typeface="Heebo Light" pitchFamily="34" charset="-120"/>
              </a:rPr>
              <a:t>Pratik Mohanty                                                   CL20250106018939121</a:t>
            </a:r>
            <a:endParaRPr lang="en-US" sz="1750" dirty="0"/>
          </a:p>
        </p:txBody>
      </p:sp>
      <p:sp>
        <p:nvSpPr>
          <p:cNvPr id="7" name="Text 4"/>
          <p:cNvSpPr/>
          <p:nvPr/>
        </p:nvSpPr>
        <p:spPr>
          <a:xfrm>
            <a:off x="3893820" y="4945380"/>
            <a:ext cx="9942830" cy="453390"/>
          </a:xfrm>
          <a:prstGeom prst="rect">
            <a:avLst/>
          </a:prstGeom>
          <a:noFill/>
        </p:spPr>
        <p:txBody>
          <a:bodyPr wrap="none" lIns="0" tIns="0" rIns="0" bIns="0" rtlCol="0" anchor="t"/>
          <a:lstStyle/>
          <a:p>
            <a:pPr marL="342900" indent="-342900" algn="l">
              <a:lnSpc>
                <a:spcPts val="2850"/>
              </a:lnSpc>
              <a:buSzPct val="100000"/>
              <a:buChar char="•"/>
            </a:pPr>
            <a:r>
              <a:rPr lang="en-US" sz="1750" b="1" dirty="0">
                <a:solidFill>
                  <a:srgbClr val="DCD7E5"/>
                </a:solidFill>
                <a:latin typeface="Heebo Light" pitchFamily="34" charset="0"/>
                <a:ea typeface="Heebo Light" pitchFamily="34" charset="-122"/>
                <a:cs typeface="Heebo Light" pitchFamily="34" charset="-120"/>
              </a:rPr>
              <a:t>Om Prakash Behera                                           CL2025010601945230</a:t>
            </a:r>
            <a:endParaRPr lang="en-US" sz="17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D0A2C">
              <a:alpha val="80000"/>
            </a:srgbClr>
          </a:solidFill>
        </p:spPr>
      </p:sp>
      <p:sp>
        <p:nvSpPr>
          <p:cNvPr id="4" name="Text 1"/>
          <p:cNvSpPr/>
          <p:nvPr/>
        </p:nvSpPr>
        <p:spPr>
          <a:xfrm>
            <a:off x="793790" y="1421487"/>
            <a:ext cx="5670590" cy="708779"/>
          </a:xfrm>
          <a:prstGeom prst="rect">
            <a:avLst/>
          </a:prstGeom>
          <a:noFill/>
        </p:spPr>
        <p:txBody>
          <a:bodyPr wrap="none" lIns="0" tIns="0" rIns="0" bIns="0" rtlCol="0" anchor="t"/>
          <a:lstStyle/>
          <a:p>
            <a:pPr marL="0" indent="0" algn="l">
              <a:lnSpc>
                <a:spcPts val="5550"/>
              </a:lnSpc>
              <a:buNone/>
            </a:pPr>
            <a:r>
              <a:rPr lang="en-US" sz="4450" dirty="0">
                <a:solidFill>
                  <a:srgbClr val="F2F0F4"/>
                </a:solidFill>
                <a:latin typeface="Montserrat" pitchFamily="34" charset="0"/>
                <a:ea typeface="Montserrat" pitchFamily="34" charset="-122"/>
                <a:cs typeface="Montserrat" pitchFamily="34" charset="-120"/>
              </a:rPr>
              <a:t>CONTENTS</a:t>
            </a:r>
            <a:endParaRPr lang="en-US" sz="4450" dirty="0"/>
          </a:p>
        </p:txBody>
      </p:sp>
      <p:pic>
        <p:nvPicPr>
          <p:cNvPr id="5" name="Image 1" descr="preencoded.png"/>
          <p:cNvPicPr>
            <a:picLocks noChangeAspect="1"/>
          </p:cNvPicPr>
          <p:nvPr/>
        </p:nvPicPr>
        <p:blipFill>
          <a:blip r:embed="rId2"/>
          <a:stretch>
            <a:fillRect/>
          </a:stretch>
        </p:blipFill>
        <p:spPr>
          <a:xfrm>
            <a:off x="793790" y="2470428"/>
            <a:ext cx="566976" cy="566976"/>
          </a:xfrm>
          <a:prstGeom prst="rect">
            <a:avLst/>
          </a:prstGeom>
        </p:spPr>
      </p:pic>
      <p:sp>
        <p:nvSpPr>
          <p:cNvPr id="6" name="Text 2"/>
          <p:cNvSpPr/>
          <p:nvPr/>
        </p:nvSpPr>
        <p:spPr>
          <a:xfrm>
            <a:off x="793790" y="3264218"/>
            <a:ext cx="2835235" cy="354330"/>
          </a:xfrm>
          <a:prstGeom prst="rect">
            <a:avLst/>
          </a:prstGeom>
          <a:noFill/>
        </p:spPr>
        <p:txBody>
          <a:bodyPr wrap="none" lIns="0" tIns="0" rIns="0" bIns="0" rtlCol="0" anchor="t"/>
          <a:lstStyle/>
          <a:p>
            <a:pPr marL="0" indent="0" algn="l">
              <a:lnSpc>
                <a:spcPts val="2750"/>
              </a:lnSpc>
              <a:buNone/>
            </a:pPr>
            <a:r>
              <a:rPr lang="en-US" sz="2200" dirty="0">
                <a:solidFill>
                  <a:srgbClr val="DCD7E5"/>
                </a:solidFill>
                <a:latin typeface="Montserrat" pitchFamily="34" charset="0"/>
                <a:ea typeface="Montserrat" pitchFamily="34" charset="-122"/>
                <a:cs typeface="Montserrat" pitchFamily="34" charset="-120"/>
              </a:rPr>
              <a:t>01</a:t>
            </a:r>
            <a:endParaRPr lang="en-US" sz="2200" dirty="0"/>
          </a:p>
        </p:txBody>
      </p:sp>
      <p:sp>
        <p:nvSpPr>
          <p:cNvPr id="7" name="Text 3"/>
          <p:cNvSpPr/>
          <p:nvPr/>
        </p:nvSpPr>
        <p:spPr>
          <a:xfrm>
            <a:off x="793790" y="3754636"/>
            <a:ext cx="3005495" cy="362903"/>
          </a:xfrm>
          <a:prstGeom prst="rect">
            <a:avLst/>
          </a:prstGeom>
          <a:noFill/>
        </p:spPr>
        <p:txBody>
          <a:bodyPr wrap="none" lIns="0" tIns="0" rIns="0" bIns="0" rtlCol="0" anchor="t"/>
          <a:lstStyle/>
          <a:p>
            <a:pPr marL="0" indent="0" algn="l">
              <a:lnSpc>
                <a:spcPts val="2850"/>
              </a:lnSpc>
              <a:buNone/>
            </a:pPr>
            <a:r>
              <a:rPr lang="en-US" sz="1750" dirty="0">
                <a:solidFill>
                  <a:srgbClr val="DCD7E5"/>
                </a:solidFill>
                <a:latin typeface="Heebo Light" pitchFamily="34" charset="0"/>
                <a:ea typeface="Heebo Light" pitchFamily="34" charset="-122"/>
                <a:cs typeface="Heebo Light" pitchFamily="34" charset="-120"/>
              </a:rPr>
              <a:t>Introduction</a:t>
            </a:r>
            <a:endParaRPr lang="en-US" sz="1750" dirty="0"/>
          </a:p>
        </p:txBody>
      </p:sp>
      <p:pic>
        <p:nvPicPr>
          <p:cNvPr id="8" name="Image 2" descr="preencoded.png"/>
          <p:cNvPicPr>
            <a:picLocks noChangeAspect="1"/>
          </p:cNvPicPr>
          <p:nvPr/>
        </p:nvPicPr>
        <p:blipFill>
          <a:blip r:embed="rId2"/>
          <a:stretch>
            <a:fillRect/>
          </a:stretch>
        </p:blipFill>
        <p:spPr>
          <a:xfrm>
            <a:off x="4139446" y="2470428"/>
            <a:ext cx="566976" cy="566976"/>
          </a:xfrm>
          <a:prstGeom prst="rect">
            <a:avLst/>
          </a:prstGeom>
        </p:spPr>
      </p:pic>
      <p:sp>
        <p:nvSpPr>
          <p:cNvPr id="9" name="Text 4"/>
          <p:cNvSpPr/>
          <p:nvPr/>
        </p:nvSpPr>
        <p:spPr>
          <a:xfrm>
            <a:off x="4139446" y="3264218"/>
            <a:ext cx="2835235" cy="354330"/>
          </a:xfrm>
          <a:prstGeom prst="rect">
            <a:avLst/>
          </a:prstGeom>
          <a:noFill/>
        </p:spPr>
        <p:txBody>
          <a:bodyPr wrap="none" lIns="0" tIns="0" rIns="0" bIns="0" rtlCol="0" anchor="t"/>
          <a:lstStyle/>
          <a:p>
            <a:pPr marL="0" indent="0" algn="l">
              <a:lnSpc>
                <a:spcPts val="2750"/>
              </a:lnSpc>
              <a:buNone/>
            </a:pPr>
            <a:r>
              <a:rPr lang="en-US" sz="2200" dirty="0">
                <a:solidFill>
                  <a:srgbClr val="DCD7E5"/>
                </a:solidFill>
                <a:latin typeface="Montserrat" pitchFamily="34" charset="0"/>
                <a:ea typeface="Montserrat" pitchFamily="34" charset="-122"/>
                <a:cs typeface="Montserrat" pitchFamily="34" charset="-120"/>
              </a:rPr>
              <a:t>02</a:t>
            </a:r>
            <a:endParaRPr lang="en-US" sz="2200" dirty="0"/>
          </a:p>
        </p:txBody>
      </p:sp>
      <p:sp>
        <p:nvSpPr>
          <p:cNvPr id="10" name="Text 5"/>
          <p:cNvSpPr/>
          <p:nvPr/>
        </p:nvSpPr>
        <p:spPr>
          <a:xfrm>
            <a:off x="4139446" y="3754636"/>
            <a:ext cx="3005614" cy="362903"/>
          </a:xfrm>
          <a:prstGeom prst="rect">
            <a:avLst/>
          </a:prstGeom>
          <a:noFill/>
        </p:spPr>
        <p:txBody>
          <a:bodyPr wrap="none" lIns="0" tIns="0" rIns="0" bIns="0" rtlCol="0" anchor="t"/>
          <a:lstStyle/>
          <a:p>
            <a:pPr marL="0" indent="0" algn="l">
              <a:lnSpc>
                <a:spcPts val="2850"/>
              </a:lnSpc>
              <a:buNone/>
            </a:pPr>
            <a:r>
              <a:rPr lang="en-US" sz="1750" dirty="0">
                <a:solidFill>
                  <a:srgbClr val="DCD7E5"/>
                </a:solidFill>
                <a:latin typeface="Heebo Light" pitchFamily="34" charset="0"/>
                <a:ea typeface="Heebo Light" pitchFamily="34" charset="-122"/>
                <a:cs typeface="Heebo Light" pitchFamily="34" charset="-120"/>
              </a:rPr>
              <a:t>Dataset Overview</a:t>
            </a:r>
            <a:endParaRPr lang="en-US" sz="1750" dirty="0"/>
          </a:p>
        </p:txBody>
      </p:sp>
      <p:pic>
        <p:nvPicPr>
          <p:cNvPr id="11" name="Image 3" descr="preencoded.png"/>
          <p:cNvPicPr>
            <a:picLocks noChangeAspect="1"/>
          </p:cNvPicPr>
          <p:nvPr/>
        </p:nvPicPr>
        <p:blipFill>
          <a:blip r:embed="rId2"/>
          <a:stretch>
            <a:fillRect/>
          </a:stretch>
        </p:blipFill>
        <p:spPr>
          <a:xfrm>
            <a:off x="7485221" y="2470428"/>
            <a:ext cx="566976" cy="566976"/>
          </a:xfrm>
          <a:prstGeom prst="rect">
            <a:avLst/>
          </a:prstGeom>
        </p:spPr>
      </p:pic>
      <p:sp>
        <p:nvSpPr>
          <p:cNvPr id="12" name="Text 6"/>
          <p:cNvSpPr/>
          <p:nvPr/>
        </p:nvSpPr>
        <p:spPr>
          <a:xfrm>
            <a:off x="7485221" y="3264218"/>
            <a:ext cx="2835235" cy="354330"/>
          </a:xfrm>
          <a:prstGeom prst="rect">
            <a:avLst/>
          </a:prstGeom>
          <a:noFill/>
        </p:spPr>
        <p:txBody>
          <a:bodyPr wrap="none" lIns="0" tIns="0" rIns="0" bIns="0" rtlCol="0" anchor="t"/>
          <a:lstStyle/>
          <a:p>
            <a:pPr marL="0" indent="0" algn="l">
              <a:lnSpc>
                <a:spcPts val="2750"/>
              </a:lnSpc>
              <a:buNone/>
            </a:pPr>
            <a:r>
              <a:rPr lang="en-US" sz="2200" dirty="0">
                <a:solidFill>
                  <a:srgbClr val="DCD7E5"/>
                </a:solidFill>
                <a:latin typeface="Montserrat" pitchFamily="34" charset="0"/>
                <a:ea typeface="Montserrat" pitchFamily="34" charset="-122"/>
                <a:cs typeface="Montserrat" pitchFamily="34" charset="-120"/>
              </a:rPr>
              <a:t>03</a:t>
            </a:r>
            <a:endParaRPr lang="en-US" sz="2200" dirty="0"/>
          </a:p>
        </p:txBody>
      </p:sp>
      <p:sp>
        <p:nvSpPr>
          <p:cNvPr id="13" name="Text 7"/>
          <p:cNvSpPr/>
          <p:nvPr/>
        </p:nvSpPr>
        <p:spPr>
          <a:xfrm>
            <a:off x="7485221" y="3754636"/>
            <a:ext cx="3005614" cy="362903"/>
          </a:xfrm>
          <a:prstGeom prst="rect">
            <a:avLst/>
          </a:prstGeom>
          <a:noFill/>
        </p:spPr>
        <p:txBody>
          <a:bodyPr wrap="none" lIns="0" tIns="0" rIns="0" bIns="0" rtlCol="0" anchor="t"/>
          <a:lstStyle/>
          <a:p>
            <a:pPr marL="0" indent="0" algn="l">
              <a:lnSpc>
                <a:spcPts val="2850"/>
              </a:lnSpc>
              <a:buNone/>
            </a:pPr>
            <a:r>
              <a:rPr lang="en-US" sz="1750" dirty="0">
                <a:solidFill>
                  <a:srgbClr val="DCD7E5"/>
                </a:solidFill>
                <a:latin typeface="Heebo Light" pitchFamily="34" charset="0"/>
                <a:ea typeface="Heebo Light" pitchFamily="34" charset="-122"/>
                <a:cs typeface="Heebo Light" pitchFamily="34" charset="-120"/>
              </a:rPr>
              <a:t>Tools &amp; Libraries Used</a:t>
            </a:r>
            <a:endParaRPr lang="en-US" sz="1750" dirty="0"/>
          </a:p>
        </p:txBody>
      </p:sp>
      <p:pic>
        <p:nvPicPr>
          <p:cNvPr id="14" name="Image 4" descr="preencoded.png"/>
          <p:cNvPicPr>
            <a:picLocks noChangeAspect="1"/>
          </p:cNvPicPr>
          <p:nvPr/>
        </p:nvPicPr>
        <p:blipFill>
          <a:blip r:embed="rId2"/>
          <a:stretch>
            <a:fillRect/>
          </a:stretch>
        </p:blipFill>
        <p:spPr>
          <a:xfrm>
            <a:off x="10830997" y="2470428"/>
            <a:ext cx="566976" cy="566976"/>
          </a:xfrm>
          <a:prstGeom prst="rect">
            <a:avLst/>
          </a:prstGeom>
        </p:spPr>
      </p:pic>
      <p:sp>
        <p:nvSpPr>
          <p:cNvPr id="15" name="Text 8"/>
          <p:cNvSpPr/>
          <p:nvPr/>
        </p:nvSpPr>
        <p:spPr>
          <a:xfrm>
            <a:off x="10830997" y="3264218"/>
            <a:ext cx="2835235" cy="354330"/>
          </a:xfrm>
          <a:prstGeom prst="rect">
            <a:avLst/>
          </a:prstGeom>
          <a:noFill/>
        </p:spPr>
        <p:txBody>
          <a:bodyPr wrap="none" lIns="0" tIns="0" rIns="0" bIns="0" rtlCol="0" anchor="t"/>
          <a:lstStyle/>
          <a:p>
            <a:pPr marL="0" indent="0" algn="l">
              <a:lnSpc>
                <a:spcPts val="2750"/>
              </a:lnSpc>
              <a:buNone/>
            </a:pPr>
            <a:r>
              <a:rPr lang="en-US" sz="2200" dirty="0">
                <a:solidFill>
                  <a:srgbClr val="DCD7E5"/>
                </a:solidFill>
                <a:latin typeface="Montserrat" pitchFamily="34" charset="0"/>
                <a:ea typeface="Montserrat" pitchFamily="34" charset="-122"/>
                <a:cs typeface="Montserrat" pitchFamily="34" charset="-120"/>
              </a:rPr>
              <a:t>04</a:t>
            </a:r>
            <a:endParaRPr lang="en-US" sz="2200" dirty="0"/>
          </a:p>
        </p:txBody>
      </p:sp>
      <p:sp>
        <p:nvSpPr>
          <p:cNvPr id="16" name="Text 9"/>
          <p:cNvSpPr/>
          <p:nvPr/>
        </p:nvSpPr>
        <p:spPr>
          <a:xfrm>
            <a:off x="10830997" y="3754636"/>
            <a:ext cx="3005614" cy="362903"/>
          </a:xfrm>
          <a:prstGeom prst="rect">
            <a:avLst/>
          </a:prstGeom>
          <a:noFill/>
        </p:spPr>
        <p:txBody>
          <a:bodyPr wrap="none" lIns="0" tIns="0" rIns="0" bIns="0" rtlCol="0" anchor="t"/>
          <a:lstStyle/>
          <a:p>
            <a:pPr marL="0" indent="0" algn="l">
              <a:lnSpc>
                <a:spcPts val="2850"/>
              </a:lnSpc>
              <a:buNone/>
            </a:pPr>
            <a:r>
              <a:rPr lang="en-US" sz="1750" dirty="0">
                <a:solidFill>
                  <a:srgbClr val="DCD7E5"/>
                </a:solidFill>
                <a:latin typeface="Heebo Light" pitchFamily="34" charset="0"/>
                <a:ea typeface="Heebo Light" pitchFamily="34" charset="-122"/>
                <a:cs typeface="Heebo Light" pitchFamily="34" charset="-120"/>
              </a:rPr>
              <a:t>Model Building</a:t>
            </a:r>
            <a:endParaRPr lang="en-US" sz="1750" dirty="0"/>
          </a:p>
        </p:txBody>
      </p:sp>
      <p:pic>
        <p:nvPicPr>
          <p:cNvPr id="17" name="Image 5" descr="preencoded.png"/>
          <p:cNvPicPr>
            <a:picLocks noChangeAspect="1"/>
          </p:cNvPicPr>
          <p:nvPr/>
        </p:nvPicPr>
        <p:blipFill>
          <a:blip r:embed="rId2"/>
          <a:stretch>
            <a:fillRect/>
          </a:stretch>
        </p:blipFill>
        <p:spPr>
          <a:xfrm>
            <a:off x="793790" y="4797981"/>
            <a:ext cx="566976" cy="566976"/>
          </a:xfrm>
          <a:prstGeom prst="rect">
            <a:avLst/>
          </a:prstGeom>
        </p:spPr>
      </p:pic>
      <p:sp>
        <p:nvSpPr>
          <p:cNvPr id="18" name="Text 10"/>
          <p:cNvSpPr/>
          <p:nvPr/>
        </p:nvSpPr>
        <p:spPr>
          <a:xfrm>
            <a:off x="793790" y="5591770"/>
            <a:ext cx="2835235" cy="354330"/>
          </a:xfrm>
          <a:prstGeom prst="rect">
            <a:avLst/>
          </a:prstGeom>
          <a:noFill/>
        </p:spPr>
        <p:txBody>
          <a:bodyPr wrap="none" lIns="0" tIns="0" rIns="0" bIns="0" rtlCol="0" anchor="t"/>
          <a:lstStyle/>
          <a:p>
            <a:pPr marL="0" indent="0" algn="l">
              <a:lnSpc>
                <a:spcPts val="2750"/>
              </a:lnSpc>
              <a:buNone/>
            </a:pPr>
            <a:r>
              <a:rPr lang="en-US" sz="2200" dirty="0">
                <a:solidFill>
                  <a:srgbClr val="DCD7E5"/>
                </a:solidFill>
                <a:latin typeface="Montserrat" pitchFamily="34" charset="0"/>
                <a:ea typeface="Montserrat" pitchFamily="34" charset="-122"/>
                <a:cs typeface="Montserrat" pitchFamily="34" charset="-120"/>
              </a:rPr>
              <a:t>05</a:t>
            </a:r>
            <a:endParaRPr lang="en-US" sz="2200" dirty="0"/>
          </a:p>
        </p:txBody>
      </p:sp>
      <p:sp>
        <p:nvSpPr>
          <p:cNvPr id="19" name="Text 11"/>
          <p:cNvSpPr/>
          <p:nvPr/>
        </p:nvSpPr>
        <p:spPr>
          <a:xfrm>
            <a:off x="793790" y="6082189"/>
            <a:ext cx="3005495" cy="725805"/>
          </a:xfrm>
          <a:prstGeom prst="rect">
            <a:avLst/>
          </a:prstGeom>
          <a:noFill/>
        </p:spPr>
        <p:txBody>
          <a:bodyPr wrap="square" lIns="0" tIns="0" rIns="0" bIns="0" rtlCol="0" anchor="t"/>
          <a:lstStyle/>
          <a:p>
            <a:pPr marL="0" indent="0" algn="l">
              <a:lnSpc>
                <a:spcPts val="2850"/>
              </a:lnSpc>
              <a:buNone/>
            </a:pPr>
            <a:r>
              <a:rPr lang="en-US" sz="1750" dirty="0">
                <a:solidFill>
                  <a:srgbClr val="DCD7E5"/>
                </a:solidFill>
                <a:latin typeface="Heebo Light" pitchFamily="34" charset="0"/>
                <a:ea typeface="Heebo Light" pitchFamily="34" charset="-122"/>
                <a:cs typeface="Heebo Light" pitchFamily="34" charset="-120"/>
              </a:rPr>
              <a:t>Current Model vs Traditional Model</a:t>
            </a:r>
            <a:endParaRPr lang="en-US" sz="1750" dirty="0"/>
          </a:p>
        </p:txBody>
      </p:sp>
      <p:pic>
        <p:nvPicPr>
          <p:cNvPr id="20" name="Image 6" descr="preencoded.png"/>
          <p:cNvPicPr>
            <a:picLocks noChangeAspect="1"/>
          </p:cNvPicPr>
          <p:nvPr/>
        </p:nvPicPr>
        <p:blipFill>
          <a:blip r:embed="rId2"/>
          <a:stretch>
            <a:fillRect/>
          </a:stretch>
        </p:blipFill>
        <p:spPr>
          <a:xfrm>
            <a:off x="4139446" y="4797981"/>
            <a:ext cx="566976" cy="566976"/>
          </a:xfrm>
          <a:prstGeom prst="rect">
            <a:avLst/>
          </a:prstGeom>
        </p:spPr>
      </p:pic>
      <p:sp>
        <p:nvSpPr>
          <p:cNvPr id="21" name="Text 12"/>
          <p:cNvSpPr/>
          <p:nvPr/>
        </p:nvSpPr>
        <p:spPr>
          <a:xfrm>
            <a:off x="4139446" y="5591770"/>
            <a:ext cx="2835235" cy="354330"/>
          </a:xfrm>
          <a:prstGeom prst="rect">
            <a:avLst/>
          </a:prstGeom>
          <a:noFill/>
        </p:spPr>
        <p:txBody>
          <a:bodyPr wrap="none" lIns="0" tIns="0" rIns="0" bIns="0" rtlCol="0" anchor="t"/>
          <a:lstStyle/>
          <a:p>
            <a:pPr marL="0" indent="0" algn="l">
              <a:lnSpc>
                <a:spcPts val="2750"/>
              </a:lnSpc>
              <a:buNone/>
            </a:pPr>
            <a:r>
              <a:rPr lang="en-US" sz="2200" dirty="0">
                <a:solidFill>
                  <a:srgbClr val="DCD7E5"/>
                </a:solidFill>
                <a:latin typeface="Montserrat" pitchFamily="34" charset="0"/>
                <a:ea typeface="Montserrat" pitchFamily="34" charset="-122"/>
                <a:cs typeface="Montserrat" pitchFamily="34" charset="-120"/>
              </a:rPr>
              <a:t>06</a:t>
            </a:r>
            <a:endParaRPr lang="en-US" sz="2200" dirty="0"/>
          </a:p>
        </p:txBody>
      </p:sp>
      <p:sp>
        <p:nvSpPr>
          <p:cNvPr id="22" name="Text 13"/>
          <p:cNvSpPr/>
          <p:nvPr/>
        </p:nvSpPr>
        <p:spPr>
          <a:xfrm>
            <a:off x="4139446" y="6082189"/>
            <a:ext cx="3005614" cy="362903"/>
          </a:xfrm>
          <a:prstGeom prst="rect">
            <a:avLst/>
          </a:prstGeom>
          <a:noFill/>
        </p:spPr>
        <p:txBody>
          <a:bodyPr wrap="none" lIns="0" tIns="0" rIns="0" bIns="0" rtlCol="0" anchor="t"/>
          <a:lstStyle/>
          <a:p>
            <a:pPr marL="0" indent="0" algn="l">
              <a:lnSpc>
                <a:spcPts val="2850"/>
              </a:lnSpc>
              <a:buNone/>
            </a:pPr>
            <a:r>
              <a:rPr lang="en-US" sz="1750" dirty="0">
                <a:solidFill>
                  <a:srgbClr val="DCD7E5"/>
                </a:solidFill>
                <a:latin typeface="Heebo Light" pitchFamily="34" charset="0"/>
                <a:ea typeface="Heebo Light" pitchFamily="34" charset="-122"/>
                <a:cs typeface="Heebo Light" pitchFamily="34" charset="-120"/>
              </a:rPr>
              <a:t>Challenges Faced</a:t>
            </a:r>
            <a:endParaRPr lang="en-US" sz="1750" dirty="0"/>
          </a:p>
        </p:txBody>
      </p:sp>
      <p:pic>
        <p:nvPicPr>
          <p:cNvPr id="23" name="Image 7" descr="preencoded.png"/>
          <p:cNvPicPr>
            <a:picLocks noChangeAspect="1"/>
          </p:cNvPicPr>
          <p:nvPr/>
        </p:nvPicPr>
        <p:blipFill>
          <a:blip r:embed="rId2"/>
          <a:stretch>
            <a:fillRect/>
          </a:stretch>
        </p:blipFill>
        <p:spPr>
          <a:xfrm>
            <a:off x="7485221" y="4797981"/>
            <a:ext cx="566976" cy="566976"/>
          </a:xfrm>
          <a:prstGeom prst="rect">
            <a:avLst/>
          </a:prstGeom>
        </p:spPr>
      </p:pic>
      <p:sp>
        <p:nvSpPr>
          <p:cNvPr id="24" name="Text 14"/>
          <p:cNvSpPr/>
          <p:nvPr/>
        </p:nvSpPr>
        <p:spPr>
          <a:xfrm>
            <a:off x="7485221" y="5591770"/>
            <a:ext cx="2835235" cy="354330"/>
          </a:xfrm>
          <a:prstGeom prst="rect">
            <a:avLst/>
          </a:prstGeom>
          <a:noFill/>
        </p:spPr>
        <p:txBody>
          <a:bodyPr wrap="none" lIns="0" tIns="0" rIns="0" bIns="0" rtlCol="0" anchor="t"/>
          <a:lstStyle/>
          <a:p>
            <a:pPr marL="0" indent="0" algn="l">
              <a:lnSpc>
                <a:spcPts val="2750"/>
              </a:lnSpc>
              <a:buNone/>
            </a:pPr>
            <a:r>
              <a:rPr lang="en-US" sz="2200" dirty="0">
                <a:solidFill>
                  <a:srgbClr val="DCD7E5"/>
                </a:solidFill>
                <a:latin typeface="Montserrat" pitchFamily="34" charset="0"/>
                <a:ea typeface="Montserrat" pitchFamily="34" charset="-122"/>
                <a:cs typeface="Montserrat" pitchFamily="34" charset="-120"/>
              </a:rPr>
              <a:t>07</a:t>
            </a:r>
            <a:endParaRPr lang="en-US" sz="2200" dirty="0"/>
          </a:p>
        </p:txBody>
      </p:sp>
      <p:sp>
        <p:nvSpPr>
          <p:cNvPr id="25" name="Text 15"/>
          <p:cNvSpPr/>
          <p:nvPr/>
        </p:nvSpPr>
        <p:spPr>
          <a:xfrm>
            <a:off x="7485221" y="6082189"/>
            <a:ext cx="3005614" cy="362903"/>
          </a:xfrm>
          <a:prstGeom prst="rect">
            <a:avLst/>
          </a:prstGeom>
          <a:noFill/>
        </p:spPr>
        <p:txBody>
          <a:bodyPr wrap="none" lIns="0" tIns="0" rIns="0" bIns="0" rtlCol="0" anchor="t"/>
          <a:lstStyle/>
          <a:p>
            <a:pPr marL="0" indent="0" algn="l">
              <a:lnSpc>
                <a:spcPts val="2850"/>
              </a:lnSpc>
              <a:buNone/>
            </a:pPr>
            <a:r>
              <a:rPr lang="en-US" sz="1750" dirty="0">
                <a:solidFill>
                  <a:srgbClr val="DCD7E5"/>
                </a:solidFill>
                <a:latin typeface="Heebo Light" pitchFamily="34" charset="0"/>
                <a:ea typeface="Heebo Light" pitchFamily="34" charset="-122"/>
                <a:cs typeface="Heebo Light" pitchFamily="34" charset="-120"/>
              </a:rPr>
              <a:t>Future Scope</a:t>
            </a:r>
            <a:endParaRPr lang="en-US" sz="1750" dirty="0"/>
          </a:p>
        </p:txBody>
      </p:sp>
      <p:pic>
        <p:nvPicPr>
          <p:cNvPr id="26" name="Image 8" descr="preencoded.png"/>
          <p:cNvPicPr>
            <a:picLocks noChangeAspect="1"/>
          </p:cNvPicPr>
          <p:nvPr/>
        </p:nvPicPr>
        <p:blipFill>
          <a:blip r:embed="rId2"/>
          <a:stretch>
            <a:fillRect/>
          </a:stretch>
        </p:blipFill>
        <p:spPr>
          <a:xfrm>
            <a:off x="10830997" y="4797981"/>
            <a:ext cx="566976" cy="566976"/>
          </a:xfrm>
          <a:prstGeom prst="rect">
            <a:avLst/>
          </a:prstGeom>
        </p:spPr>
      </p:pic>
      <p:sp>
        <p:nvSpPr>
          <p:cNvPr id="27" name="Text 16"/>
          <p:cNvSpPr/>
          <p:nvPr/>
        </p:nvSpPr>
        <p:spPr>
          <a:xfrm>
            <a:off x="10830997" y="5591770"/>
            <a:ext cx="2835235" cy="354330"/>
          </a:xfrm>
          <a:prstGeom prst="rect">
            <a:avLst/>
          </a:prstGeom>
          <a:noFill/>
        </p:spPr>
        <p:txBody>
          <a:bodyPr wrap="none" lIns="0" tIns="0" rIns="0" bIns="0" rtlCol="0" anchor="t"/>
          <a:lstStyle/>
          <a:p>
            <a:pPr marL="0" indent="0" algn="l">
              <a:lnSpc>
                <a:spcPts val="2750"/>
              </a:lnSpc>
              <a:buNone/>
            </a:pPr>
            <a:r>
              <a:rPr lang="en-US" sz="2200" dirty="0">
                <a:solidFill>
                  <a:srgbClr val="DCD7E5"/>
                </a:solidFill>
                <a:latin typeface="Montserrat" pitchFamily="34" charset="0"/>
                <a:ea typeface="Montserrat" pitchFamily="34" charset="-122"/>
                <a:cs typeface="Montserrat" pitchFamily="34" charset="-120"/>
              </a:rPr>
              <a:t>08</a:t>
            </a:r>
            <a:endParaRPr lang="en-US" sz="2200" dirty="0"/>
          </a:p>
        </p:txBody>
      </p:sp>
      <p:sp>
        <p:nvSpPr>
          <p:cNvPr id="28" name="Text 17"/>
          <p:cNvSpPr/>
          <p:nvPr/>
        </p:nvSpPr>
        <p:spPr>
          <a:xfrm>
            <a:off x="10830997" y="6082189"/>
            <a:ext cx="3005614" cy="362903"/>
          </a:xfrm>
          <a:prstGeom prst="rect">
            <a:avLst/>
          </a:prstGeom>
          <a:noFill/>
        </p:spPr>
        <p:txBody>
          <a:bodyPr wrap="none" lIns="0" tIns="0" rIns="0" bIns="0" rtlCol="0" anchor="t"/>
          <a:lstStyle/>
          <a:p>
            <a:pPr marL="0" indent="0" algn="l">
              <a:lnSpc>
                <a:spcPts val="2850"/>
              </a:lnSpc>
              <a:buNone/>
            </a:pPr>
            <a:r>
              <a:rPr lang="en-US" sz="1750" dirty="0">
                <a:solidFill>
                  <a:srgbClr val="DCD7E5"/>
                </a:solidFill>
                <a:latin typeface="Heebo Light" pitchFamily="34" charset="0"/>
                <a:ea typeface="Heebo Light" pitchFamily="34" charset="-122"/>
                <a:cs typeface="Heebo Light" pitchFamily="34" charset="-120"/>
              </a:rPr>
              <a:t>Conclusion </a:t>
            </a:r>
            <a:endParaRPr lang="en-US" sz="17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00000">
              <a:alpha val="80000"/>
            </a:srgbClr>
          </a:solidFill>
        </p:spPr>
      </p:sp>
      <p:sp>
        <p:nvSpPr>
          <p:cNvPr id="4" name="Text 1"/>
          <p:cNvSpPr/>
          <p:nvPr/>
        </p:nvSpPr>
        <p:spPr>
          <a:xfrm>
            <a:off x="793790" y="2011085"/>
            <a:ext cx="5670590" cy="708779"/>
          </a:xfrm>
          <a:prstGeom prst="rect">
            <a:avLst/>
          </a:prstGeom>
          <a:noFill/>
        </p:spPr>
        <p:txBody>
          <a:bodyPr wrap="none" lIns="0" tIns="0" rIns="0" bIns="0" rtlCol="0" anchor="t"/>
          <a:lstStyle/>
          <a:p>
            <a:pPr marL="0" indent="0" algn="l">
              <a:lnSpc>
                <a:spcPts val="5550"/>
              </a:lnSpc>
              <a:buNone/>
            </a:pPr>
            <a:r>
              <a:rPr lang="en-US" sz="4450" dirty="0">
                <a:solidFill>
                  <a:srgbClr val="F2F0F4"/>
                </a:solidFill>
                <a:latin typeface="Montserrat" pitchFamily="34" charset="0"/>
                <a:ea typeface="Montserrat" pitchFamily="34" charset="-122"/>
                <a:cs typeface="Montserrat" pitchFamily="34" charset="-120"/>
              </a:rPr>
              <a:t>Introduction</a:t>
            </a:r>
            <a:endParaRPr lang="en-US" sz="4450" dirty="0"/>
          </a:p>
        </p:txBody>
      </p:sp>
      <p:sp>
        <p:nvSpPr>
          <p:cNvPr id="5" name="Text 2"/>
          <p:cNvSpPr/>
          <p:nvPr/>
        </p:nvSpPr>
        <p:spPr>
          <a:xfrm>
            <a:off x="793790" y="3060025"/>
            <a:ext cx="13042821" cy="1451610"/>
          </a:xfrm>
          <a:prstGeom prst="rect">
            <a:avLst/>
          </a:prstGeom>
          <a:noFill/>
        </p:spPr>
        <p:txBody>
          <a:bodyPr wrap="square" lIns="0" tIns="0" rIns="0" bIns="0" rtlCol="0" anchor="t"/>
          <a:lstStyle/>
          <a:p>
            <a:pPr marL="0" indent="0" algn="l">
              <a:lnSpc>
                <a:spcPts val="2850"/>
              </a:lnSpc>
              <a:buNone/>
            </a:pPr>
            <a:r>
              <a:rPr lang="en-US" sz="1750" b="1" dirty="0">
                <a:solidFill>
                  <a:srgbClr val="DCD7E5"/>
                </a:solidFill>
                <a:latin typeface="Heebo Light" pitchFamily="34" charset="0"/>
                <a:ea typeface="Heebo Light" pitchFamily="34" charset="-122"/>
                <a:cs typeface="Heebo Light" pitchFamily="34" charset="-120"/>
              </a:rPr>
              <a:t>In an age where truth and deception can have significant consequences—be it in security, law enforcement, or interpersonal communication—understanding human expressions has never been more critical. Micro-expressions, which are brief, involuntary facial expressions that occur in high-stakes situations, offer a window into a person's true emotions. These expressions often reveal hidden feelings and are difficult to control, making them a valuable resource for detecting deception.</a:t>
            </a:r>
            <a:endParaRPr lang="en-US" sz="1750" dirty="0"/>
          </a:p>
        </p:txBody>
      </p:sp>
      <p:sp>
        <p:nvSpPr>
          <p:cNvPr id="6" name="Text 3"/>
          <p:cNvSpPr/>
          <p:nvPr/>
        </p:nvSpPr>
        <p:spPr>
          <a:xfrm>
            <a:off x="793790" y="4766786"/>
            <a:ext cx="13042821" cy="1451610"/>
          </a:xfrm>
          <a:prstGeom prst="rect">
            <a:avLst/>
          </a:prstGeom>
          <a:noFill/>
        </p:spPr>
        <p:txBody>
          <a:bodyPr wrap="square" lIns="0" tIns="0" rIns="0" bIns="0" rtlCol="0" anchor="t"/>
          <a:lstStyle/>
          <a:p>
            <a:pPr marL="0" indent="0" algn="l">
              <a:lnSpc>
                <a:spcPts val="2850"/>
              </a:lnSpc>
              <a:buNone/>
            </a:pPr>
            <a:r>
              <a:rPr lang="en-US" sz="1750" b="1" dirty="0">
                <a:solidFill>
                  <a:srgbClr val="DCD7E5"/>
                </a:solidFill>
                <a:latin typeface="Heebo Light" pitchFamily="34" charset="0"/>
                <a:ea typeface="Heebo Light" pitchFamily="34" charset="-122"/>
                <a:cs typeface="Heebo Light" pitchFamily="34" charset="-120"/>
              </a:rPr>
              <a:t>This project explores the use of computer vision and deep learning to automatically analyze micro-expressions and distinguish between truthful and deceptive behavior. By combining convolutional neural networks (CNNs) to capture spatial facial features and Long Short-Term Memory (LSTM) networks to understand temporal changes across video frames, we aim to build a robust system for lie detection.</a:t>
            </a:r>
            <a:endParaRPr lang="en-US" sz="17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93790" y="648414"/>
            <a:ext cx="4820007" cy="602456"/>
          </a:xfrm>
          <a:prstGeom prst="rect">
            <a:avLst/>
          </a:prstGeom>
          <a:noFill/>
        </p:spPr>
        <p:txBody>
          <a:bodyPr wrap="none" lIns="0" tIns="0" rIns="0" bIns="0" rtlCol="0" anchor="t"/>
          <a:lstStyle/>
          <a:p>
            <a:pPr marL="0" indent="0" algn="l">
              <a:lnSpc>
                <a:spcPts val="4700"/>
              </a:lnSpc>
              <a:buNone/>
            </a:pPr>
            <a:r>
              <a:rPr lang="en-US" sz="3750" dirty="0">
                <a:solidFill>
                  <a:srgbClr val="F2F0F4"/>
                </a:solidFill>
                <a:latin typeface="Montserrat" pitchFamily="34" charset="0"/>
                <a:ea typeface="Montserrat" pitchFamily="34" charset="-122"/>
                <a:cs typeface="Montserrat" pitchFamily="34" charset="-120"/>
              </a:rPr>
              <a:t>Data Overview</a:t>
            </a:r>
            <a:endParaRPr lang="en-US" sz="3750" dirty="0"/>
          </a:p>
        </p:txBody>
      </p:sp>
      <p:sp>
        <p:nvSpPr>
          <p:cNvPr id="3" name="Text 1"/>
          <p:cNvSpPr/>
          <p:nvPr/>
        </p:nvSpPr>
        <p:spPr>
          <a:xfrm>
            <a:off x="793790" y="1636395"/>
            <a:ext cx="13042821" cy="308372"/>
          </a:xfrm>
          <a:prstGeom prst="rect">
            <a:avLst/>
          </a:prstGeom>
          <a:noFill/>
        </p:spPr>
        <p:txBody>
          <a:bodyPr wrap="none" lIns="0" tIns="0" rIns="0" bIns="0" rtlCol="0" anchor="t"/>
          <a:lstStyle/>
          <a:p>
            <a:pPr marL="342900" indent="-342900" algn="l">
              <a:lnSpc>
                <a:spcPts val="2400"/>
              </a:lnSpc>
              <a:buSzPct val="100000"/>
              <a:buChar char="•"/>
            </a:pPr>
            <a:r>
              <a:rPr lang="en-US" sz="1500" b="1" dirty="0">
                <a:solidFill>
                  <a:srgbClr val="DCD7E5"/>
                </a:solidFill>
                <a:latin typeface="Heebo Light" pitchFamily="34" charset="0"/>
                <a:ea typeface="Heebo Light" pitchFamily="34" charset="-122"/>
                <a:cs typeface="Heebo Light" pitchFamily="34" charset="-120"/>
              </a:rPr>
              <a:t>Dataset &amp; Preprocessing</a:t>
            </a:r>
            <a:endParaRPr lang="en-US" sz="1500" dirty="0"/>
          </a:p>
        </p:txBody>
      </p:sp>
      <p:sp>
        <p:nvSpPr>
          <p:cNvPr id="4" name="Text 2"/>
          <p:cNvSpPr/>
          <p:nvPr/>
        </p:nvSpPr>
        <p:spPr>
          <a:xfrm>
            <a:off x="793790" y="2012156"/>
            <a:ext cx="13042821" cy="308372"/>
          </a:xfrm>
          <a:prstGeom prst="rect">
            <a:avLst/>
          </a:prstGeom>
          <a:noFill/>
        </p:spPr>
        <p:txBody>
          <a:bodyPr wrap="none" lIns="0" tIns="0" rIns="0" bIns="0" rtlCol="0" anchor="t"/>
          <a:lstStyle/>
          <a:p>
            <a:pPr marL="685800" lvl="1" indent="-342900" algn="l">
              <a:lnSpc>
                <a:spcPts val="2400"/>
              </a:lnSpc>
              <a:buSzPct val="100000"/>
              <a:buChar char="•"/>
            </a:pPr>
            <a:r>
              <a:rPr lang="en-US" sz="1500" dirty="0">
                <a:solidFill>
                  <a:srgbClr val="DCD7E5"/>
                </a:solidFill>
                <a:latin typeface="Heebo Light" pitchFamily="34" charset="0"/>
                <a:ea typeface="Heebo Light" pitchFamily="34" charset="-122"/>
                <a:cs typeface="Heebo Light" pitchFamily="34" charset="-120"/>
              </a:rPr>
              <a:t>Overview of the dataset and steps taken to prepare it for analysis.</a:t>
            </a:r>
            <a:endParaRPr lang="en-US" sz="1500" dirty="0"/>
          </a:p>
        </p:txBody>
      </p:sp>
      <p:sp>
        <p:nvSpPr>
          <p:cNvPr id="5" name="Text 3"/>
          <p:cNvSpPr/>
          <p:nvPr/>
        </p:nvSpPr>
        <p:spPr>
          <a:xfrm>
            <a:off x="793790" y="2387918"/>
            <a:ext cx="13042821" cy="308372"/>
          </a:xfrm>
          <a:prstGeom prst="rect">
            <a:avLst/>
          </a:prstGeom>
          <a:noFill/>
        </p:spPr>
        <p:txBody>
          <a:bodyPr wrap="none" lIns="0" tIns="0" rIns="0" bIns="0" rtlCol="0" anchor="t"/>
          <a:lstStyle/>
          <a:p>
            <a:pPr marL="342900" indent="-342900" algn="l">
              <a:lnSpc>
                <a:spcPts val="2400"/>
              </a:lnSpc>
              <a:buSzPct val="100000"/>
              <a:buChar char="•"/>
            </a:pPr>
            <a:r>
              <a:rPr lang="en-US" sz="1500" b="1" dirty="0">
                <a:solidFill>
                  <a:srgbClr val="DCD7E5"/>
                </a:solidFill>
                <a:latin typeface="Heebo Light" pitchFamily="34" charset="0"/>
                <a:ea typeface="Heebo Light" pitchFamily="34" charset="-122"/>
                <a:cs typeface="Heebo Light" pitchFamily="34" charset="-120"/>
              </a:rPr>
              <a:t>Dataset</a:t>
            </a:r>
            <a:endParaRPr lang="en-US" sz="1500" dirty="0"/>
          </a:p>
        </p:txBody>
      </p:sp>
      <p:sp>
        <p:nvSpPr>
          <p:cNvPr id="6" name="Text 4"/>
          <p:cNvSpPr/>
          <p:nvPr/>
        </p:nvSpPr>
        <p:spPr>
          <a:xfrm>
            <a:off x="793790" y="2763679"/>
            <a:ext cx="13042821" cy="308372"/>
          </a:xfrm>
          <a:prstGeom prst="rect">
            <a:avLst/>
          </a:prstGeom>
          <a:noFill/>
        </p:spPr>
        <p:txBody>
          <a:bodyPr wrap="none" lIns="0" tIns="0" rIns="0" bIns="0" rtlCol="0" anchor="t"/>
          <a:lstStyle/>
          <a:p>
            <a:pPr marL="685800" lvl="1" indent="-342900" algn="l">
              <a:lnSpc>
                <a:spcPts val="2400"/>
              </a:lnSpc>
              <a:buSzPct val="100000"/>
              <a:buChar char="•"/>
            </a:pPr>
            <a:r>
              <a:rPr lang="en-US" sz="1500" dirty="0">
                <a:solidFill>
                  <a:srgbClr val="DCD7E5"/>
                </a:solidFill>
                <a:latin typeface="Heebo Light" pitchFamily="34" charset="0"/>
                <a:ea typeface="Heebo Light" pitchFamily="34" charset="-122"/>
                <a:cs typeface="Heebo Light" pitchFamily="34" charset="-120"/>
              </a:rPr>
              <a:t>Source: Micro Expression Dataset for Lie Detection from Kaggle.</a:t>
            </a:r>
            <a:endParaRPr lang="en-US" sz="1500" dirty="0"/>
          </a:p>
        </p:txBody>
      </p:sp>
      <p:sp>
        <p:nvSpPr>
          <p:cNvPr id="7" name="Text 5"/>
          <p:cNvSpPr/>
          <p:nvPr/>
        </p:nvSpPr>
        <p:spPr>
          <a:xfrm>
            <a:off x="793790" y="3139440"/>
            <a:ext cx="13042821" cy="308372"/>
          </a:xfrm>
          <a:prstGeom prst="rect">
            <a:avLst/>
          </a:prstGeom>
          <a:noFill/>
        </p:spPr>
        <p:txBody>
          <a:bodyPr wrap="none" lIns="0" tIns="0" rIns="0" bIns="0" rtlCol="0" anchor="t"/>
          <a:lstStyle/>
          <a:p>
            <a:pPr marL="685800" lvl="1" indent="-342900" algn="l">
              <a:lnSpc>
                <a:spcPts val="2400"/>
              </a:lnSpc>
              <a:buSzPct val="100000"/>
              <a:buChar char="•"/>
            </a:pPr>
            <a:r>
              <a:rPr lang="en-US" sz="1500" dirty="0">
                <a:solidFill>
                  <a:srgbClr val="DCD7E5"/>
                </a:solidFill>
                <a:latin typeface="Heebo Light" pitchFamily="34" charset="0"/>
                <a:ea typeface="Heebo Light" pitchFamily="34" charset="-122"/>
                <a:cs typeface="Heebo Light" pitchFamily="34" charset="-120"/>
              </a:rPr>
              <a:t>Content: Facial images labeled as either 'lie' or 'truth'.</a:t>
            </a:r>
            <a:endParaRPr lang="en-US" sz="1500" dirty="0"/>
          </a:p>
        </p:txBody>
      </p:sp>
      <p:sp>
        <p:nvSpPr>
          <p:cNvPr id="8" name="Text 6"/>
          <p:cNvSpPr/>
          <p:nvPr/>
        </p:nvSpPr>
        <p:spPr>
          <a:xfrm>
            <a:off x="793790" y="3515201"/>
            <a:ext cx="13042821" cy="308372"/>
          </a:xfrm>
          <a:prstGeom prst="rect">
            <a:avLst/>
          </a:prstGeom>
          <a:noFill/>
        </p:spPr>
        <p:txBody>
          <a:bodyPr wrap="none" lIns="0" tIns="0" rIns="0" bIns="0" rtlCol="0" anchor="t"/>
          <a:lstStyle/>
          <a:p>
            <a:pPr marL="342900" indent="-342900" algn="l">
              <a:lnSpc>
                <a:spcPts val="2400"/>
              </a:lnSpc>
              <a:buSzPct val="100000"/>
              <a:buChar char="•"/>
            </a:pPr>
            <a:r>
              <a:rPr lang="en-US" sz="1500" b="1" dirty="0">
                <a:solidFill>
                  <a:srgbClr val="DCD7E5"/>
                </a:solidFill>
                <a:latin typeface="Heebo Light" pitchFamily="34" charset="0"/>
                <a:ea typeface="Heebo Light" pitchFamily="34" charset="-122"/>
                <a:cs typeface="Heebo Light" pitchFamily="34" charset="-120"/>
              </a:rPr>
              <a:t>Image Processing</a:t>
            </a:r>
            <a:endParaRPr lang="en-US" sz="1500" dirty="0"/>
          </a:p>
        </p:txBody>
      </p:sp>
      <p:sp>
        <p:nvSpPr>
          <p:cNvPr id="9" name="Text 7"/>
          <p:cNvSpPr/>
          <p:nvPr/>
        </p:nvSpPr>
        <p:spPr>
          <a:xfrm>
            <a:off x="793790" y="3890963"/>
            <a:ext cx="13042821" cy="308372"/>
          </a:xfrm>
          <a:prstGeom prst="rect">
            <a:avLst/>
          </a:prstGeom>
          <a:noFill/>
        </p:spPr>
        <p:txBody>
          <a:bodyPr wrap="none" lIns="0" tIns="0" rIns="0" bIns="0" rtlCol="0" anchor="t"/>
          <a:lstStyle/>
          <a:p>
            <a:pPr marL="685800" lvl="1" indent="-342900" algn="l">
              <a:lnSpc>
                <a:spcPts val="2400"/>
              </a:lnSpc>
              <a:buSzPct val="100000"/>
              <a:buChar char="•"/>
            </a:pPr>
            <a:r>
              <a:rPr lang="en-US" sz="1500" dirty="0">
                <a:solidFill>
                  <a:srgbClr val="DCD7E5"/>
                </a:solidFill>
                <a:latin typeface="Heebo Light" pitchFamily="34" charset="0"/>
                <a:ea typeface="Heebo Light" pitchFamily="34" charset="-122"/>
                <a:cs typeface="Heebo Light" pitchFamily="34" charset="-120"/>
              </a:rPr>
              <a:t>Resized all images to a uniform 128×128 pixels.</a:t>
            </a:r>
            <a:endParaRPr lang="en-US" sz="1500" dirty="0"/>
          </a:p>
        </p:txBody>
      </p:sp>
      <p:sp>
        <p:nvSpPr>
          <p:cNvPr id="10" name="Text 8"/>
          <p:cNvSpPr/>
          <p:nvPr/>
        </p:nvSpPr>
        <p:spPr>
          <a:xfrm>
            <a:off x="793790" y="4266724"/>
            <a:ext cx="13042821" cy="308372"/>
          </a:xfrm>
          <a:prstGeom prst="rect">
            <a:avLst/>
          </a:prstGeom>
          <a:noFill/>
        </p:spPr>
        <p:txBody>
          <a:bodyPr wrap="none" lIns="0" tIns="0" rIns="0" bIns="0" rtlCol="0" anchor="t"/>
          <a:lstStyle/>
          <a:p>
            <a:pPr marL="685800" lvl="1" indent="-342900" algn="l">
              <a:lnSpc>
                <a:spcPts val="2400"/>
              </a:lnSpc>
              <a:buSzPct val="100000"/>
              <a:buChar char="•"/>
            </a:pPr>
            <a:r>
              <a:rPr lang="en-US" sz="1500" dirty="0">
                <a:solidFill>
                  <a:srgbClr val="DCD7E5"/>
                </a:solidFill>
                <a:latin typeface="Heebo Light" pitchFamily="34" charset="0"/>
                <a:ea typeface="Heebo Light" pitchFamily="34" charset="-122"/>
                <a:cs typeface="Heebo Light" pitchFamily="34" charset="-120"/>
              </a:rPr>
              <a:t>Normalized pixel values to ensure consistency for the model.</a:t>
            </a:r>
            <a:endParaRPr lang="en-US" sz="1500" dirty="0"/>
          </a:p>
        </p:txBody>
      </p:sp>
      <p:sp>
        <p:nvSpPr>
          <p:cNvPr id="11" name="Text 9"/>
          <p:cNvSpPr/>
          <p:nvPr/>
        </p:nvSpPr>
        <p:spPr>
          <a:xfrm>
            <a:off x="793790" y="4642485"/>
            <a:ext cx="13042821" cy="308372"/>
          </a:xfrm>
          <a:prstGeom prst="rect">
            <a:avLst/>
          </a:prstGeom>
          <a:noFill/>
        </p:spPr>
        <p:txBody>
          <a:bodyPr wrap="none" lIns="0" tIns="0" rIns="0" bIns="0" rtlCol="0" anchor="t"/>
          <a:lstStyle/>
          <a:p>
            <a:pPr marL="342900" indent="-342900" algn="l">
              <a:lnSpc>
                <a:spcPts val="2400"/>
              </a:lnSpc>
              <a:buSzPct val="100000"/>
              <a:buChar char="•"/>
            </a:pPr>
            <a:r>
              <a:rPr lang="en-US" sz="1500" b="1" dirty="0">
                <a:solidFill>
                  <a:srgbClr val="DCD7E5"/>
                </a:solidFill>
                <a:latin typeface="Heebo Light" pitchFamily="34" charset="0"/>
                <a:ea typeface="Heebo Light" pitchFamily="34" charset="-122"/>
                <a:cs typeface="Heebo Light" pitchFamily="34" charset="-120"/>
              </a:rPr>
              <a:t>Data Augmentation Techniques</a:t>
            </a:r>
            <a:endParaRPr lang="en-US" sz="1500" dirty="0"/>
          </a:p>
        </p:txBody>
      </p:sp>
      <p:sp>
        <p:nvSpPr>
          <p:cNvPr id="12" name="Text 10"/>
          <p:cNvSpPr/>
          <p:nvPr/>
        </p:nvSpPr>
        <p:spPr>
          <a:xfrm>
            <a:off x="793790" y="5018246"/>
            <a:ext cx="13042821" cy="308372"/>
          </a:xfrm>
          <a:prstGeom prst="rect">
            <a:avLst/>
          </a:prstGeom>
          <a:noFill/>
        </p:spPr>
        <p:txBody>
          <a:bodyPr wrap="none" lIns="0" tIns="0" rIns="0" bIns="0" rtlCol="0" anchor="t"/>
          <a:lstStyle/>
          <a:p>
            <a:pPr marL="685800" lvl="1" indent="-342900" algn="l">
              <a:lnSpc>
                <a:spcPts val="2400"/>
              </a:lnSpc>
              <a:buSzPct val="100000"/>
              <a:buChar char="•"/>
            </a:pPr>
            <a:r>
              <a:rPr lang="en-US" sz="1500" dirty="0">
                <a:solidFill>
                  <a:srgbClr val="DCD7E5"/>
                </a:solidFill>
                <a:latin typeface="Heebo Light" pitchFamily="34" charset="0"/>
                <a:ea typeface="Heebo Light" pitchFamily="34" charset="-122"/>
                <a:cs typeface="Heebo Light" pitchFamily="34" charset="-120"/>
              </a:rPr>
              <a:t>Applied rotation to diversify image angles.</a:t>
            </a:r>
            <a:endParaRPr lang="en-US" sz="1500" dirty="0"/>
          </a:p>
        </p:txBody>
      </p:sp>
      <p:sp>
        <p:nvSpPr>
          <p:cNvPr id="13" name="Text 11"/>
          <p:cNvSpPr/>
          <p:nvPr/>
        </p:nvSpPr>
        <p:spPr>
          <a:xfrm>
            <a:off x="793790" y="5394008"/>
            <a:ext cx="13042821" cy="308372"/>
          </a:xfrm>
          <a:prstGeom prst="rect">
            <a:avLst/>
          </a:prstGeom>
          <a:noFill/>
        </p:spPr>
        <p:txBody>
          <a:bodyPr wrap="none" lIns="0" tIns="0" rIns="0" bIns="0" rtlCol="0" anchor="t"/>
          <a:lstStyle/>
          <a:p>
            <a:pPr marL="685800" lvl="1" indent="-342900" algn="l">
              <a:lnSpc>
                <a:spcPts val="2400"/>
              </a:lnSpc>
              <a:buSzPct val="100000"/>
              <a:buChar char="•"/>
            </a:pPr>
            <a:r>
              <a:rPr lang="en-US" sz="1500" dirty="0">
                <a:solidFill>
                  <a:srgbClr val="DCD7E5"/>
                </a:solidFill>
                <a:latin typeface="Heebo Light" pitchFamily="34" charset="0"/>
                <a:ea typeface="Heebo Light" pitchFamily="34" charset="-122"/>
                <a:cs typeface="Heebo Light" pitchFamily="34" charset="-120"/>
              </a:rPr>
              <a:t>Used horizontal flip to create mirror images.</a:t>
            </a:r>
            <a:endParaRPr lang="en-US" sz="1500" dirty="0"/>
          </a:p>
        </p:txBody>
      </p:sp>
      <p:sp>
        <p:nvSpPr>
          <p:cNvPr id="14" name="Text 12"/>
          <p:cNvSpPr/>
          <p:nvPr/>
        </p:nvSpPr>
        <p:spPr>
          <a:xfrm>
            <a:off x="793790" y="5769769"/>
            <a:ext cx="13042821" cy="308372"/>
          </a:xfrm>
          <a:prstGeom prst="rect">
            <a:avLst/>
          </a:prstGeom>
          <a:noFill/>
        </p:spPr>
        <p:txBody>
          <a:bodyPr wrap="none" lIns="0" tIns="0" rIns="0" bIns="0" rtlCol="0" anchor="t"/>
          <a:lstStyle/>
          <a:p>
            <a:pPr marL="685800" lvl="1" indent="-342900" algn="l">
              <a:lnSpc>
                <a:spcPts val="2400"/>
              </a:lnSpc>
              <a:buSzPct val="100000"/>
              <a:buChar char="•"/>
            </a:pPr>
            <a:r>
              <a:rPr lang="en-US" sz="1500" dirty="0">
                <a:solidFill>
                  <a:srgbClr val="DCD7E5"/>
                </a:solidFill>
                <a:latin typeface="Heebo Light" pitchFamily="34" charset="0"/>
                <a:ea typeface="Heebo Light" pitchFamily="34" charset="-122"/>
                <a:cs typeface="Heebo Light" pitchFamily="34" charset="-120"/>
              </a:rPr>
              <a:t>Incorporated zoom for varied perspectives.</a:t>
            </a:r>
            <a:endParaRPr lang="en-US" sz="1500" dirty="0"/>
          </a:p>
        </p:txBody>
      </p:sp>
      <p:sp>
        <p:nvSpPr>
          <p:cNvPr id="15" name="Text 13"/>
          <p:cNvSpPr/>
          <p:nvPr/>
        </p:nvSpPr>
        <p:spPr>
          <a:xfrm>
            <a:off x="793790" y="6145530"/>
            <a:ext cx="13042821" cy="308372"/>
          </a:xfrm>
          <a:prstGeom prst="rect">
            <a:avLst/>
          </a:prstGeom>
          <a:noFill/>
        </p:spPr>
        <p:txBody>
          <a:bodyPr wrap="none" lIns="0" tIns="0" rIns="0" bIns="0" rtlCol="0" anchor="t"/>
          <a:lstStyle/>
          <a:p>
            <a:pPr marL="685800" lvl="1" indent="-342900" algn="l">
              <a:lnSpc>
                <a:spcPts val="2400"/>
              </a:lnSpc>
              <a:buSzPct val="100000"/>
              <a:buChar char="•"/>
            </a:pPr>
            <a:r>
              <a:rPr lang="en-US" sz="1500" dirty="0">
                <a:solidFill>
                  <a:srgbClr val="DCD7E5"/>
                </a:solidFill>
                <a:latin typeface="Heebo Light" pitchFamily="34" charset="0"/>
                <a:ea typeface="Heebo Light" pitchFamily="34" charset="-122"/>
                <a:cs typeface="Heebo Light" pitchFamily="34" charset="-120"/>
              </a:rPr>
              <a:t>Adjusted width and height shift for additional variation.</a:t>
            </a:r>
            <a:endParaRPr lang="en-US" sz="1500" dirty="0"/>
          </a:p>
        </p:txBody>
      </p:sp>
      <p:sp>
        <p:nvSpPr>
          <p:cNvPr id="16" name="Text 14"/>
          <p:cNvSpPr/>
          <p:nvPr/>
        </p:nvSpPr>
        <p:spPr>
          <a:xfrm>
            <a:off x="793790" y="6521291"/>
            <a:ext cx="13042821" cy="308372"/>
          </a:xfrm>
          <a:prstGeom prst="rect">
            <a:avLst/>
          </a:prstGeom>
          <a:noFill/>
        </p:spPr>
        <p:txBody>
          <a:bodyPr wrap="none" lIns="0" tIns="0" rIns="0" bIns="0" rtlCol="0" anchor="t"/>
          <a:lstStyle/>
          <a:p>
            <a:pPr marL="342900" indent="-342900" algn="l">
              <a:lnSpc>
                <a:spcPts val="2400"/>
              </a:lnSpc>
              <a:buSzPct val="100000"/>
              <a:buChar char="•"/>
            </a:pPr>
            <a:r>
              <a:rPr lang="en-US" sz="1500" b="1" dirty="0">
                <a:solidFill>
                  <a:srgbClr val="DCD7E5"/>
                </a:solidFill>
                <a:latin typeface="Heebo Light" pitchFamily="34" charset="0"/>
                <a:ea typeface="Heebo Light" pitchFamily="34" charset="-122"/>
                <a:cs typeface="Heebo Light" pitchFamily="34" charset="-120"/>
              </a:rPr>
              <a:t>Validation Split:</a:t>
            </a:r>
            <a:endParaRPr lang="en-US" sz="1500" dirty="0"/>
          </a:p>
        </p:txBody>
      </p:sp>
      <p:sp>
        <p:nvSpPr>
          <p:cNvPr id="17" name="Text 15"/>
          <p:cNvSpPr/>
          <p:nvPr/>
        </p:nvSpPr>
        <p:spPr>
          <a:xfrm>
            <a:off x="793790" y="6897052"/>
            <a:ext cx="13042821" cy="308372"/>
          </a:xfrm>
          <a:prstGeom prst="rect">
            <a:avLst/>
          </a:prstGeom>
          <a:noFill/>
        </p:spPr>
        <p:txBody>
          <a:bodyPr wrap="none" lIns="0" tIns="0" rIns="0" bIns="0" rtlCol="0" anchor="t"/>
          <a:lstStyle/>
          <a:p>
            <a:pPr marL="685800" lvl="1" indent="-342900" algn="l">
              <a:lnSpc>
                <a:spcPts val="2400"/>
              </a:lnSpc>
              <a:buSzPct val="100000"/>
              <a:buChar char="•"/>
            </a:pPr>
            <a:r>
              <a:rPr lang="en-US" sz="1500" dirty="0">
                <a:solidFill>
                  <a:srgbClr val="DCD7E5"/>
                </a:solidFill>
                <a:latin typeface="Heebo Light" pitchFamily="34" charset="0"/>
                <a:ea typeface="Heebo Light" pitchFamily="34" charset="-122"/>
                <a:cs typeface="Heebo Light" pitchFamily="34" charset="-120"/>
              </a:rPr>
              <a:t>Allocated 15% of the data for validation, 15% to test &amp; 70% to training purposes.</a:t>
            </a:r>
            <a:endParaRPr lang="en-US" sz="1500" dirty="0"/>
          </a:p>
        </p:txBody>
      </p:sp>
      <p:sp>
        <p:nvSpPr>
          <p:cNvPr id="18" name="Text 16"/>
          <p:cNvSpPr/>
          <p:nvPr/>
        </p:nvSpPr>
        <p:spPr>
          <a:xfrm>
            <a:off x="793790" y="7272814"/>
            <a:ext cx="13042821" cy="308372"/>
          </a:xfrm>
          <a:prstGeom prst="rect">
            <a:avLst/>
          </a:prstGeom>
          <a:noFill/>
        </p:spPr>
        <p:txBody>
          <a:bodyPr wrap="none" lIns="0" tIns="0" rIns="0" bIns="0" rtlCol="0" anchor="t"/>
          <a:lstStyle/>
          <a:p>
            <a:pPr marL="685800" lvl="1" indent="-342900" algn="l">
              <a:lnSpc>
                <a:spcPts val="2400"/>
              </a:lnSpc>
              <a:buSzPct val="100000"/>
              <a:buChar char="•"/>
            </a:pPr>
            <a:r>
              <a:rPr lang="en-US" sz="1500" dirty="0">
                <a:solidFill>
                  <a:srgbClr val="DCD7E5"/>
                </a:solidFill>
                <a:latin typeface="Heebo Light" pitchFamily="34" charset="0"/>
                <a:ea typeface="Heebo Light" pitchFamily="34" charset="-122"/>
                <a:cs typeface="Heebo Light" pitchFamily="34" charset="-120"/>
              </a:rPr>
              <a:t>Helps prevent overfitting and ensures model generalization.</a:t>
            </a:r>
            <a:endParaRPr lang="en-US" sz="15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93790" y="674846"/>
            <a:ext cx="4837628" cy="566976"/>
          </a:xfrm>
          <a:prstGeom prst="rect">
            <a:avLst/>
          </a:prstGeom>
          <a:noFill/>
        </p:spPr>
        <p:txBody>
          <a:bodyPr wrap="none" lIns="0" tIns="0" rIns="0" bIns="0" rtlCol="0" anchor="t"/>
          <a:lstStyle/>
          <a:p>
            <a:pPr marL="0" indent="0" algn="l">
              <a:lnSpc>
                <a:spcPts val="4450"/>
              </a:lnSpc>
              <a:buNone/>
            </a:pPr>
            <a:r>
              <a:rPr lang="en-US" sz="3550" dirty="0">
                <a:solidFill>
                  <a:srgbClr val="F2F0F4"/>
                </a:solidFill>
                <a:latin typeface="Montserrat" pitchFamily="34" charset="0"/>
                <a:ea typeface="Montserrat" pitchFamily="34" charset="-122"/>
                <a:cs typeface="Montserrat" pitchFamily="34" charset="-120"/>
              </a:rPr>
              <a:t>Tools &amp; Libraries used</a:t>
            </a:r>
            <a:endParaRPr lang="en-US" sz="3550" dirty="0"/>
          </a:p>
        </p:txBody>
      </p:sp>
      <p:sp>
        <p:nvSpPr>
          <p:cNvPr id="3" name="Text 1"/>
          <p:cNvSpPr/>
          <p:nvPr/>
        </p:nvSpPr>
        <p:spPr>
          <a:xfrm>
            <a:off x="793790" y="1604724"/>
            <a:ext cx="13042821" cy="290274"/>
          </a:xfrm>
          <a:prstGeom prst="rect">
            <a:avLst/>
          </a:prstGeom>
          <a:noFill/>
        </p:spPr>
        <p:txBody>
          <a:bodyPr wrap="none" lIns="0" tIns="0" rIns="0" bIns="0" rtlCol="0" anchor="t"/>
          <a:lstStyle/>
          <a:p>
            <a:pPr marL="342900" indent="-342900" algn="l">
              <a:lnSpc>
                <a:spcPts val="2250"/>
              </a:lnSpc>
              <a:buSzPct val="100000"/>
              <a:buChar char="•"/>
            </a:pPr>
            <a:r>
              <a:rPr lang="en-US" sz="1400" b="1" dirty="0">
                <a:solidFill>
                  <a:srgbClr val="DCD7E5"/>
                </a:solidFill>
                <a:latin typeface="Heebo Light" pitchFamily="34" charset="0"/>
                <a:ea typeface="Heebo Light" pitchFamily="34" charset="-122"/>
                <a:cs typeface="Heebo Light" pitchFamily="34" charset="-120"/>
              </a:rPr>
              <a:t>Core Libraries:</a:t>
            </a:r>
            <a:endParaRPr lang="en-US" sz="1400" dirty="0"/>
          </a:p>
        </p:txBody>
      </p:sp>
      <p:sp>
        <p:nvSpPr>
          <p:cNvPr id="4" name="Text 2"/>
          <p:cNvSpPr/>
          <p:nvPr/>
        </p:nvSpPr>
        <p:spPr>
          <a:xfrm>
            <a:off x="793790" y="1958459"/>
            <a:ext cx="13042821" cy="290274"/>
          </a:xfrm>
          <a:prstGeom prst="rect">
            <a:avLst/>
          </a:prstGeom>
          <a:noFill/>
        </p:spPr>
        <p:txBody>
          <a:bodyPr wrap="none" lIns="0" tIns="0" rIns="0" bIns="0" rtlCol="0" anchor="t"/>
          <a:lstStyle/>
          <a:p>
            <a:pPr marL="685800" lvl="1" indent="-342900" algn="l">
              <a:lnSpc>
                <a:spcPts val="2250"/>
              </a:lnSpc>
              <a:buSzPct val="100000"/>
              <a:buChar char="•"/>
            </a:pPr>
            <a:r>
              <a:rPr lang="en-US" sz="1400" dirty="0">
                <a:solidFill>
                  <a:srgbClr val="DCD7E5"/>
                </a:solidFill>
                <a:latin typeface="Heebo Light" pitchFamily="34" charset="0"/>
                <a:ea typeface="Heebo Light" pitchFamily="34" charset="-122"/>
                <a:cs typeface="Heebo Light" pitchFamily="34" charset="-120"/>
              </a:rPr>
              <a:t>numpy: Fundamental package for fast numerical computing with arrays and matrices.</a:t>
            </a:r>
            <a:endParaRPr lang="en-US" sz="1400" dirty="0"/>
          </a:p>
        </p:txBody>
      </p:sp>
      <p:sp>
        <p:nvSpPr>
          <p:cNvPr id="5" name="Text 3"/>
          <p:cNvSpPr/>
          <p:nvPr/>
        </p:nvSpPr>
        <p:spPr>
          <a:xfrm>
            <a:off x="793790" y="2312194"/>
            <a:ext cx="13042821" cy="290274"/>
          </a:xfrm>
          <a:prstGeom prst="rect">
            <a:avLst/>
          </a:prstGeom>
          <a:noFill/>
        </p:spPr>
        <p:txBody>
          <a:bodyPr wrap="none" lIns="0" tIns="0" rIns="0" bIns="0" rtlCol="0" anchor="t"/>
          <a:lstStyle/>
          <a:p>
            <a:pPr marL="685800" lvl="1" indent="-342900" algn="l">
              <a:lnSpc>
                <a:spcPts val="2250"/>
              </a:lnSpc>
              <a:buSzPct val="100000"/>
              <a:buChar char="•"/>
            </a:pPr>
            <a:r>
              <a:rPr lang="en-US" sz="1400" dirty="0">
                <a:solidFill>
                  <a:srgbClr val="DCD7E5"/>
                </a:solidFill>
                <a:latin typeface="Heebo Light" pitchFamily="34" charset="0"/>
                <a:ea typeface="Heebo Light" pitchFamily="34" charset="-122"/>
                <a:cs typeface="Heebo Light" pitchFamily="34" charset="-120"/>
              </a:rPr>
              <a:t>pandas: Powerful library for data manipulation and analysis using DataFrames.</a:t>
            </a:r>
            <a:endParaRPr lang="en-US" sz="1400" dirty="0"/>
          </a:p>
        </p:txBody>
      </p:sp>
      <p:sp>
        <p:nvSpPr>
          <p:cNvPr id="6" name="Text 4"/>
          <p:cNvSpPr/>
          <p:nvPr/>
        </p:nvSpPr>
        <p:spPr>
          <a:xfrm>
            <a:off x="793790" y="2665928"/>
            <a:ext cx="13042821" cy="290274"/>
          </a:xfrm>
          <a:prstGeom prst="rect">
            <a:avLst/>
          </a:prstGeom>
          <a:noFill/>
        </p:spPr>
        <p:txBody>
          <a:bodyPr wrap="none" lIns="0" tIns="0" rIns="0" bIns="0" rtlCol="0" anchor="t"/>
          <a:lstStyle/>
          <a:p>
            <a:pPr marL="685800" lvl="1" indent="-342900" algn="l">
              <a:lnSpc>
                <a:spcPts val="2250"/>
              </a:lnSpc>
              <a:buSzPct val="100000"/>
              <a:buChar char="•"/>
            </a:pPr>
            <a:r>
              <a:rPr lang="en-US" sz="1400" dirty="0">
                <a:solidFill>
                  <a:srgbClr val="DCD7E5"/>
                </a:solidFill>
                <a:latin typeface="Heebo Light" pitchFamily="34" charset="0"/>
                <a:ea typeface="Heebo Light" pitchFamily="34" charset="-122"/>
                <a:cs typeface="Heebo Light" pitchFamily="34" charset="-120"/>
              </a:rPr>
              <a:t>matplotlib: Versatile plotting library for creating static, animated, and interactive visualizations.</a:t>
            </a:r>
            <a:endParaRPr lang="en-US" sz="1400" dirty="0"/>
          </a:p>
        </p:txBody>
      </p:sp>
      <p:sp>
        <p:nvSpPr>
          <p:cNvPr id="7" name="Text 5"/>
          <p:cNvSpPr/>
          <p:nvPr/>
        </p:nvSpPr>
        <p:spPr>
          <a:xfrm>
            <a:off x="793790" y="3019663"/>
            <a:ext cx="13042821" cy="290274"/>
          </a:xfrm>
          <a:prstGeom prst="rect">
            <a:avLst/>
          </a:prstGeom>
          <a:noFill/>
        </p:spPr>
        <p:txBody>
          <a:bodyPr wrap="none" lIns="0" tIns="0" rIns="0" bIns="0" rtlCol="0" anchor="t"/>
          <a:lstStyle/>
          <a:p>
            <a:pPr marL="685800" lvl="1" indent="-342900" algn="l">
              <a:lnSpc>
                <a:spcPts val="2250"/>
              </a:lnSpc>
              <a:buSzPct val="100000"/>
              <a:buChar char="•"/>
            </a:pPr>
            <a:r>
              <a:rPr lang="en-US" sz="1400" dirty="0">
                <a:solidFill>
                  <a:srgbClr val="DCD7E5"/>
                </a:solidFill>
                <a:latin typeface="Heebo Light" pitchFamily="34" charset="0"/>
                <a:ea typeface="Heebo Light" pitchFamily="34" charset="-122"/>
                <a:cs typeface="Heebo Light" pitchFamily="34" charset="-120"/>
              </a:rPr>
              <a:t>seaborn: Statistical data visualization library built on top of matplotlib with a high-level API.</a:t>
            </a:r>
            <a:endParaRPr lang="en-US" sz="1400" dirty="0"/>
          </a:p>
        </p:txBody>
      </p:sp>
      <p:sp>
        <p:nvSpPr>
          <p:cNvPr id="8" name="Text 6"/>
          <p:cNvSpPr/>
          <p:nvPr/>
        </p:nvSpPr>
        <p:spPr>
          <a:xfrm>
            <a:off x="793790" y="3373398"/>
            <a:ext cx="13042821" cy="290274"/>
          </a:xfrm>
          <a:prstGeom prst="rect">
            <a:avLst/>
          </a:prstGeom>
          <a:noFill/>
        </p:spPr>
        <p:txBody>
          <a:bodyPr wrap="none" lIns="0" tIns="0" rIns="0" bIns="0" rtlCol="0" anchor="t"/>
          <a:lstStyle/>
          <a:p>
            <a:pPr marL="342900" indent="-342900" algn="l">
              <a:lnSpc>
                <a:spcPts val="2250"/>
              </a:lnSpc>
              <a:buSzPct val="100000"/>
              <a:buChar char="•"/>
            </a:pPr>
            <a:r>
              <a:rPr lang="en-US" sz="1400" b="1" dirty="0">
                <a:solidFill>
                  <a:srgbClr val="DCD7E5"/>
                </a:solidFill>
                <a:latin typeface="Heebo Light" pitchFamily="34" charset="0"/>
                <a:ea typeface="Heebo Light" pitchFamily="34" charset="-122"/>
                <a:cs typeface="Heebo Light" pitchFamily="34" charset="-120"/>
              </a:rPr>
              <a:t>Computer Vision &amp; Imaging:</a:t>
            </a:r>
            <a:endParaRPr lang="en-US" sz="1400" dirty="0"/>
          </a:p>
        </p:txBody>
      </p:sp>
      <p:sp>
        <p:nvSpPr>
          <p:cNvPr id="9" name="Text 7"/>
          <p:cNvSpPr/>
          <p:nvPr/>
        </p:nvSpPr>
        <p:spPr>
          <a:xfrm>
            <a:off x="793790" y="3727133"/>
            <a:ext cx="13042821" cy="290274"/>
          </a:xfrm>
          <a:prstGeom prst="rect">
            <a:avLst/>
          </a:prstGeom>
          <a:noFill/>
        </p:spPr>
        <p:txBody>
          <a:bodyPr wrap="none" lIns="0" tIns="0" rIns="0" bIns="0" rtlCol="0" anchor="t"/>
          <a:lstStyle/>
          <a:p>
            <a:pPr marL="685800" lvl="1" indent="-342900" algn="l">
              <a:lnSpc>
                <a:spcPts val="2250"/>
              </a:lnSpc>
              <a:buSzPct val="100000"/>
              <a:buChar char="•"/>
            </a:pPr>
            <a:r>
              <a:rPr lang="en-US" sz="1400" dirty="0">
                <a:solidFill>
                  <a:srgbClr val="DCD7E5"/>
                </a:solidFill>
                <a:latin typeface="Heebo Light" pitchFamily="34" charset="0"/>
                <a:ea typeface="Heebo Light" pitchFamily="34" charset="-122"/>
                <a:cs typeface="Heebo Light" pitchFamily="34" charset="-120"/>
              </a:rPr>
              <a:t>opencv-python: OpenCV library for real-time computer vision and image processing tasks.</a:t>
            </a:r>
            <a:endParaRPr lang="en-US" sz="1400" dirty="0"/>
          </a:p>
        </p:txBody>
      </p:sp>
      <p:sp>
        <p:nvSpPr>
          <p:cNvPr id="10" name="Text 8"/>
          <p:cNvSpPr/>
          <p:nvPr/>
        </p:nvSpPr>
        <p:spPr>
          <a:xfrm>
            <a:off x="793790" y="4080867"/>
            <a:ext cx="13042821" cy="290274"/>
          </a:xfrm>
          <a:prstGeom prst="rect">
            <a:avLst/>
          </a:prstGeom>
          <a:noFill/>
        </p:spPr>
        <p:txBody>
          <a:bodyPr wrap="none" lIns="0" tIns="0" rIns="0" bIns="0" rtlCol="0" anchor="t"/>
          <a:lstStyle/>
          <a:p>
            <a:pPr marL="685800" lvl="1" indent="-342900" algn="l">
              <a:lnSpc>
                <a:spcPts val="2250"/>
              </a:lnSpc>
              <a:buSzPct val="100000"/>
              <a:buChar char="•"/>
            </a:pPr>
            <a:r>
              <a:rPr lang="en-US" sz="1400" dirty="0">
                <a:solidFill>
                  <a:srgbClr val="DCD7E5"/>
                </a:solidFill>
                <a:latin typeface="Heebo Light" pitchFamily="34" charset="0"/>
                <a:ea typeface="Heebo Light" pitchFamily="34" charset="-122"/>
                <a:cs typeface="Heebo Light" pitchFamily="34" charset="-120"/>
              </a:rPr>
              <a:t>pillow: Python Imaging Library (PIL) fork for opening, manipulating, and saving image files.</a:t>
            </a:r>
            <a:endParaRPr lang="en-US" sz="1400" dirty="0"/>
          </a:p>
        </p:txBody>
      </p:sp>
      <p:sp>
        <p:nvSpPr>
          <p:cNvPr id="11" name="Text 9"/>
          <p:cNvSpPr/>
          <p:nvPr/>
        </p:nvSpPr>
        <p:spPr>
          <a:xfrm>
            <a:off x="793790" y="4434602"/>
            <a:ext cx="13042821" cy="290274"/>
          </a:xfrm>
          <a:prstGeom prst="rect">
            <a:avLst/>
          </a:prstGeom>
          <a:noFill/>
        </p:spPr>
        <p:txBody>
          <a:bodyPr wrap="none" lIns="0" tIns="0" rIns="0" bIns="0" rtlCol="0" anchor="t"/>
          <a:lstStyle/>
          <a:p>
            <a:pPr marL="685800" lvl="1" indent="-342900" algn="l">
              <a:lnSpc>
                <a:spcPts val="2250"/>
              </a:lnSpc>
              <a:buSzPct val="100000"/>
              <a:buChar char="•"/>
            </a:pPr>
            <a:r>
              <a:rPr lang="en-US" sz="1400" dirty="0">
                <a:solidFill>
                  <a:srgbClr val="DCD7E5"/>
                </a:solidFill>
                <a:latin typeface="Heebo Light" pitchFamily="34" charset="0"/>
                <a:ea typeface="Heebo Light" pitchFamily="34" charset="-122"/>
                <a:cs typeface="Heebo Light" pitchFamily="34" charset="-120"/>
              </a:rPr>
              <a:t>imgaug: Library for performing image augmentation for machine learning experiments.</a:t>
            </a:r>
            <a:endParaRPr lang="en-US" sz="1400" dirty="0"/>
          </a:p>
        </p:txBody>
      </p:sp>
      <p:sp>
        <p:nvSpPr>
          <p:cNvPr id="12" name="Text 10"/>
          <p:cNvSpPr/>
          <p:nvPr/>
        </p:nvSpPr>
        <p:spPr>
          <a:xfrm>
            <a:off x="793790" y="4788337"/>
            <a:ext cx="13042821" cy="290274"/>
          </a:xfrm>
          <a:prstGeom prst="rect">
            <a:avLst/>
          </a:prstGeom>
          <a:noFill/>
        </p:spPr>
        <p:txBody>
          <a:bodyPr wrap="none" lIns="0" tIns="0" rIns="0" bIns="0" rtlCol="0" anchor="t"/>
          <a:lstStyle/>
          <a:p>
            <a:pPr marL="685800" lvl="1" indent="-342900" algn="l">
              <a:lnSpc>
                <a:spcPts val="2250"/>
              </a:lnSpc>
              <a:buSzPct val="100000"/>
              <a:buChar char="•"/>
            </a:pPr>
            <a:r>
              <a:rPr lang="en-US" sz="1400" dirty="0">
                <a:solidFill>
                  <a:srgbClr val="DCD7E5"/>
                </a:solidFill>
                <a:latin typeface="Heebo Light" pitchFamily="34" charset="0"/>
                <a:ea typeface="Heebo Light" pitchFamily="34" charset="-122"/>
                <a:cs typeface="Heebo Light" pitchFamily="34" charset="-120"/>
              </a:rPr>
              <a:t>mediapipe: Google's framework for building pipelines for face, hand, and pose tracking in real-time.</a:t>
            </a:r>
            <a:endParaRPr lang="en-US" sz="1400" dirty="0"/>
          </a:p>
        </p:txBody>
      </p:sp>
      <p:sp>
        <p:nvSpPr>
          <p:cNvPr id="13" name="Text 11"/>
          <p:cNvSpPr/>
          <p:nvPr/>
        </p:nvSpPr>
        <p:spPr>
          <a:xfrm>
            <a:off x="793790" y="5142071"/>
            <a:ext cx="13042821" cy="290274"/>
          </a:xfrm>
          <a:prstGeom prst="rect">
            <a:avLst/>
          </a:prstGeom>
          <a:noFill/>
        </p:spPr>
        <p:txBody>
          <a:bodyPr wrap="none" lIns="0" tIns="0" rIns="0" bIns="0" rtlCol="0" anchor="t"/>
          <a:lstStyle/>
          <a:p>
            <a:pPr marL="342900" indent="-342900" algn="l">
              <a:lnSpc>
                <a:spcPts val="2250"/>
              </a:lnSpc>
              <a:buSzPct val="100000"/>
              <a:buChar char="•"/>
            </a:pPr>
            <a:r>
              <a:rPr lang="en-US" sz="1400" b="1" dirty="0">
                <a:solidFill>
                  <a:srgbClr val="DCD7E5"/>
                </a:solidFill>
                <a:latin typeface="Heebo Light" pitchFamily="34" charset="0"/>
                <a:ea typeface="Heebo Light" pitchFamily="34" charset="-122"/>
                <a:cs typeface="Heebo Light" pitchFamily="34" charset="-120"/>
              </a:rPr>
              <a:t>Machine Learning &amp; Deep Learning:</a:t>
            </a:r>
            <a:endParaRPr lang="en-US" sz="1400" dirty="0"/>
          </a:p>
        </p:txBody>
      </p:sp>
      <p:sp>
        <p:nvSpPr>
          <p:cNvPr id="14" name="Text 12"/>
          <p:cNvSpPr/>
          <p:nvPr/>
        </p:nvSpPr>
        <p:spPr>
          <a:xfrm>
            <a:off x="793790" y="5495806"/>
            <a:ext cx="13042821" cy="290274"/>
          </a:xfrm>
          <a:prstGeom prst="rect">
            <a:avLst/>
          </a:prstGeom>
          <a:noFill/>
        </p:spPr>
        <p:txBody>
          <a:bodyPr wrap="none" lIns="0" tIns="0" rIns="0" bIns="0" rtlCol="0" anchor="t"/>
          <a:lstStyle/>
          <a:p>
            <a:pPr marL="685800" lvl="1" indent="-342900" algn="l">
              <a:lnSpc>
                <a:spcPts val="2250"/>
              </a:lnSpc>
              <a:buSzPct val="100000"/>
              <a:buChar char="•"/>
            </a:pPr>
            <a:r>
              <a:rPr lang="en-US" sz="1400" dirty="0">
                <a:solidFill>
                  <a:srgbClr val="DCD7E5"/>
                </a:solidFill>
                <a:latin typeface="Heebo Light" pitchFamily="34" charset="0"/>
                <a:ea typeface="Heebo Light" pitchFamily="34" charset="-122"/>
                <a:cs typeface="Heebo Light" pitchFamily="34" charset="-120"/>
              </a:rPr>
              <a:t>tensorflow: End-to-end open-source platform for machine learning and deep learning model development.</a:t>
            </a:r>
            <a:endParaRPr lang="en-US" sz="1400" dirty="0"/>
          </a:p>
        </p:txBody>
      </p:sp>
      <p:sp>
        <p:nvSpPr>
          <p:cNvPr id="15" name="Text 13"/>
          <p:cNvSpPr/>
          <p:nvPr/>
        </p:nvSpPr>
        <p:spPr>
          <a:xfrm>
            <a:off x="793790" y="5849541"/>
            <a:ext cx="13042821" cy="290274"/>
          </a:xfrm>
          <a:prstGeom prst="rect">
            <a:avLst/>
          </a:prstGeom>
          <a:noFill/>
        </p:spPr>
        <p:txBody>
          <a:bodyPr wrap="none" lIns="0" tIns="0" rIns="0" bIns="0" rtlCol="0" anchor="t"/>
          <a:lstStyle/>
          <a:p>
            <a:pPr marL="685800" lvl="1" indent="-342900" algn="l">
              <a:lnSpc>
                <a:spcPts val="2250"/>
              </a:lnSpc>
              <a:buSzPct val="100000"/>
              <a:buChar char="•"/>
            </a:pPr>
            <a:r>
              <a:rPr lang="en-US" sz="1400" dirty="0">
                <a:solidFill>
                  <a:srgbClr val="DCD7E5"/>
                </a:solidFill>
                <a:latin typeface="Heebo Light" pitchFamily="34" charset="0"/>
                <a:ea typeface="Heebo Light" pitchFamily="34" charset="-122"/>
                <a:cs typeface="Heebo Light" pitchFamily="34" charset="-120"/>
              </a:rPr>
              <a:t>scikit-learn: Widely-used library for classical machine learning algorithms and tools.</a:t>
            </a:r>
            <a:endParaRPr lang="en-US" sz="1400" dirty="0"/>
          </a:p>
        </p:txBody>
      </p:sp>
      <p:sp>
        <p:nvSpPr>
          <p:cNvPr id="16" name="Text 14"/>
          <p:cNvSpPr/>
          <p:nvPr/>
        </p:nvSpPr>
        <p:spPr>
          <a:xfrm>
            <a:off x="793790" y="6203275"/>
            <a:ext cx="13042821" cy="290274"/>
          </a:xfrm>
          <a:prstGeom prst="rect">
            <a:avLst/>
          </a:prstGeom>
          <a:noFill/>
        </p:spPr>
        <p:txBody>
          <a:bodyPr wrap="none" lIns="0" tIns="0" rIns="0" bIns="0" rtlCol="0" anchor="t"/>
          <a:lstStyle/>
          <a:p>
            <a:pPr marL="685800" lvl="1" indent="-342900" algn="l">
              <a:lnSpc>
                <a:spcPts val="2250"/>
              </a:lnSpc>
              <a:buSzPct val="100000"/>
              <a:buChar char="•"/>
            </a:pPr>
            <a:r>
              <a:rPr lang="en-US" sz="1400" dirty="0">
                <a:solidFill>
                  <a:srgbClr val="DCD7E5"/>
                </a:solidFill>
                <a:latin typeface="Heebo Light" pitchFamily="34" charset="0"/>
                <a:ea typeface="Heebo Light" pitchFamily="34" charset="-122"/>
                <a:cs typeface="Heebo Light" pitchFamily="34" charset="-120"/>
              </a:rPr>
              <a:t>keras-tuner: Hyperparameter tuning framework for optimizing Keras models automatically.</a:t>
            </a:r>
            <a:endParaRPr lang="en-US" sz="1400" dirty="0"/>
          </a:p>
        </p:txBody>
      </p:sp>
      <p:sp>
        <p:nvSpPr>
          <p:cNvPr id="17" name="Text 15"/>
          <p:cNvSpPr/>
          <p:nvPr/>
        </p:nvSpPr>
        <p:spPr>
          <a:xfrm>
            <a:off x="793790" y="6557010"/>
            <a:ext cx="13042821" cy="290274"/>
          </a:xfrm>
          <a:prstGeom prst="rect">
            <a:avLst/>
          </a:prstGeom>
          <a:noFill/>
        </p:spPr>
        <p:txBody>
          <a:bodyPr wrap="none" lIns="0" tIns="0" rIns="0" bIns="0" rtlCol="0" anchor="t"/>
          <a:lstStyle/>
          <a:p>
            <a:pPr marL="685800" lvl="1" indent="-342900" algn="l">
              <a:lnSpc>
                <a:spcPts val="2250"/>
              </a:lnSpc>
              <a:buSzPct val="100000"/>
              <a:buChar char="•"/>
            </a:pPr>
            <a:r>
              <a:rPr lang="en-US" sz="1400" dirty="0">
                <a:solidFill>
                  <a:srgbClr val="DCD7E5"/>
                </a:solidFill>
                <a:latin typeface="Heebo Light" pitchFamily="34" charset="0"/>
                <a:ea typeface="Heebo Light" pitchFamily="34" charset="-122"/>
                <a:cs typeface="Heebo Light" pitchFamily="34" charset="-120"/>
              </a:rPr>
              <a:t>visualkeras: Library to visualize Keras model architecture as clean and simple layer diagrams.</a:t>
            </a:r>
            <a:endParaRPr lang="en-US" sz="1400" dirty="0"/>
          </a:p>
        </p:txBody>
      </p:sp>
      <p:sp>
        <p:nvSpPr>
          <p:cNvPr id="18" name="Text 16"/>
          <p:cNvSpPr/>
          <p:nvPr/>
        </p:nvSpPr>
        <p:spPr>
          <a:xfrm>
            <a:off x="793790" y="6910745"/>
            <a:ext cx="13042821" cy="290274"/>
          </a:xfrm>
          <a:prstGeom prst="rect">
            <a:avLst/>
          </a:prstGeom>
          <a:noFill/>
        </p:spPr>
        <p:txBody>
          <a:bodyPr wrap="none" lIns="0" tIns="0" rIns="0" bIns="0" rtlCol="0" anchor="t"/>
          <a:lstStyle/>
          <a:p>
            <a:pPr marL="342900" indent="-342900" algn="l">
              <a:lnSpc>
                <a:spcPts val="2250"/>
              </a:lnSpc>
              <a:buSzPct val="100000"/>
              <a:buChar char="•"/>
            </a:pPr>
            <a:r>
              <a:rPr lang="en-US" sz="1400" b="1" dirty="0">
                <a:solidFill>
                  <a:srgbClr val="DCD7E5"/>
                </a:solidFill>
                <a:latin typeface="Heebo Light" pitchFamily="34" charset="0"/>
                <a:ea typeface="Heebo Light" pitchFamily="34" charset="-122"/>
                <a:cs typeface="Heebo Light" pitchFamily="34" charset="-120"/>
              </a:rPr>
              <a:t>Deployment &amp; Apps:</a:t>
            </a:r>
            <a:endParaRPr lang="en-US" sz="1400" dirty="0"/>
          </a:p>
        </p:txBody>
      </p:sp>
      <p:sp>
        <p:nvSpPr>
          <p:cNvPr id="19" name="Text 17"/>
          <p:cNvSpPr/>
          <p:nvPr/>
        </p:nvSpPr>
        <p:spPr>
          <a:xfrm>
            <a:off x="793790" y="7264479"/>
            <a:ext cx="13042821" cy="290274"/>
          </a:xfrm>
          <a:prstGeom prst="rect">
            <a:avLst/>
          </a:prstGeom>
          <a:noFill/>
        </p:spPr>
        <p:txBody>
          <a:bodyPr wrap="none" lIns="0" tIns="0" rIns="0" bIns="0" rtlCol="0" anchor="t"/>
          <a:lstStyle/>
          <a:p>
            <a:pPr marL="685800" lvl="1" indent="-342900" algn="l">
              <a:lnSpc>
                <a:spcPts val="2250"/>
              </a:lnSpc>
              <a:buSzPct val="100000"/>
              <a:buChar char="•"/>
            </a:pPr>
            <a:r>
              <a:rPr lang="en-US" sz="1400" dirty="0">
                <a:solidFill>
                  <a:srgbClr val="DCD7E5"/>
                </a:solidFill>
                <a:latin typeface="Heebo Light" pitchFamily="34" charset="0"/>
                <a:ea typeface="Heebo Light" pitchFamily="34" charset="-122"/>
                <a:cs typeface="Heebo Light" pitchFamily="34" charset="-120"/>
              </a:rPr>
              <a:t>streamlit: Lightweight Python framework to build interactive web apps for ML and data projects.</a:t>
            </a:r>
            <a:endParaRPr lang="en-US" sz="1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00000">
              <a:alpha val="80000"/>
            </a:srgbClr>
          </a:solidFill>
        </p:spPr>
      </p:sp>
      <p:sp>
        <p:nvSpPr>
          <p:cNvPr id="4" name="Text 1"/>
          <p:cNvSpPr/>
          <p:nvPr/>
        </p:nvSpPr>
        <p:spPr>
          <a:xfrm>
            <a:off x="793790" y="704850"/>
            <a:ext cx="5387102" cy="673418"/>
          </a:xfrm>
          <a:prstGeom prst="rect">
            <a:avLst/>
          </a:prstGeom>
          <a:noFill/>
        </p:spPr>
        <p:txBody>
          <a:bodyPr wrap="none" lIns="0" tIns="0" rIns="0" bIns="0" rtlCol="0" anchor="t"/>
          <a:lstStyle/>
          <a:p>
            <a:pPr marL="0" indent="0" algn="l">
              <a:lnSpc>
                <a:spcPts val="5300"/>
              </a:lnSpc>
              <a:buNone/>
            </a:pPr>
            <a:r>
              <a:rPr lang="en-US" sz="4200" dirty="0">
                <a:solidFill>
                  <a:srgbClr val="F2F0F4"/>
                </a:solidFill>
                <a:latin typeface="Montserrat" pitchFamily="34" charset="0"/>
                <a:ea typeface="Montserrat" pitchFamily="34" charset="-122"/>
                <a:cs typeface="Montserrat" pitchFamily="34" charset="-120"/>
              </a:rPr>
              <a:t>Model Building</a:t>
            </a:r>
            <a:endParaRPr lang="en-US" sz="4200" dirty="0"/>
          </a:p>
        </p:txBody>
      </p:sp>
      <p:sp>
        <p:nvSpPr>
          <p:cNvPr id="5" name="Text 2"/>
          <p:cNvSpPr/>
          <p:nvPr/>
        </p:nvSpPr>
        <p:spPr>
          <a:xfrm>
            <a:off x="793790" y="1701403"/>
            <a:ext cx="13042821" cy="344805"/>
          </a:xfrm>
          <a:prstGeom prst="rect">
            <a:avLst/>
          </a:prstGeom>
          <a:noFill/>
        </p:spPr>
        <p:txBody>
          <a:bodyPr wrap="none" lIns="0" tIns="0" rIns="0" bIns="0" rtlCol="0" anchor="t"/>
          <a:lstStyle/>
          <a:p>
            <a:pPr marL="0" indent="0" algn="l">
              <a:lnSpc>
                <a:spcPts val="2700"/>
              </a:lnSpc>
              <a:buNone/>
            </a:pPr>
            <a:r>
              <a:rPr lang="en-US" sz="1650" b="1" dirty="0">
                <a:solidFill>
                  <a:srgbClr val="DCD7E5"/>
                </a:solidFill>
                <a:latin typeface="Heebo Light" pitchFamily="34" charset="0"/>
                <a:ea typeface="Heebo Light" pitchFamily="34" charset="-122"/>
                <a:cs typeface="Heebo Light" pitchFamily="34" charset="-120"/>
              </a:rPr>
              <a:t>Hybrid CNN + LSTM Model: Combining spatial and temporal feature extraction for sequence-based predictions</a:t>
            </a:r>
            <a:endParaRPr lang="en-US" sz="1650" dirty="0"/>
          </a:p>
        </p:txBody>
      </p:sp>
      <p:sp>
        <p:nvSpPr>
          <p:cNvPr id="6" name="Text 3"/>
          <p:cNvSpPr/>
          <p:nvPr/>
        </p:nvSpPr>
        <p:spPr>
          <a:xfrm>
            <a:off x="793790" y="2288619"/>
            <a:ext cx="13042821" cy="1034415"/>
          </a:xfrm>
          <a:prstGeom prst="rect">
            <a:avLst/>
          </a:prstGeom>
          <a:noFill/>
        </p:spPr>
        <p:txBody>
          <a:bodyPr wrap="square" lIns="0" tIns="0" rIns="0" bIns="0" rtlCol="0" anchor="t"/>
          <a:lstStyle/>
          <a:p>
            <a:pPr marL="0" indent="0" algn="l">
              <a:lnSpc>
                <a:spcPts val="2700"/>
              </a:lnSpc>
              <a:buNone/>
            </a:pPr>
            <a:r>
              <a:rPr lang="en-US" sz="1650" b="1" dirty="0">
                <a:solidFill>
                  <a:srgbClr val="DCD7E5"/>
                </a:solidFill>
                <a:latin typeface="Heebo Light" pitchFamily="34" charset="0"/>
                <a:ea typeface="Heebo Light" pitchFamily="34" charset="-122"/>
                <a:cs typeface="Heebo Light" pitchFamily="34" charset="-120"/>
              </a:rPr>
              <a:t>The CNN+LSTM hybrid model is a deep learning architecture that integrates Convolutional Neural Networks (CNNs) and Long Short-Term Memory (LSTM) networks to process data that has both spatial and temporal dimensions — like video frames, micro-expressions, gesture recognition, or sensor readings over time.</a:t>
            </a:r>
            <a:endParaRPr lang="en-US" sz="1650" dirty="0"/>
          </a:p>
        </p:txBody>
      </p:sp>
      <p:sp>
        <p:nvSpPr>
          <p:cNvPr id="7" name="Text 4"/>
          <p:cNvSpPr/>
          <p:nvPr/>
        </p:nvSpPr>
        <p:spPr>
          <a:xfrm>
            <a:off x="793790" y="3565446"/>
            <a:ext cx="13042821" cy="344805"/>
          </a:xfrm>
          <a:prstGeom prst="rect">
            <a:avLst/>
          </a:prstGeom>
          <a:noFill/>
        </p:spPr>
        <p:txBody>
          <a:bodyPr wrap="none" lIns="0" tIns="0" rIns="0" bIns="0" rtlCol="0" anchor="t"/>
          <a:lstStyle/>
          <a:p>
            <a:pPr marL="0" indent="0" algn="l">
              <a:lnSpc>
                <a:spcPts val="2700"/>
              </a:lnSpc>
              <a:buNone/>
            </a:pPr>
            <a:r>
              <a:rPr lang="en-US" sz="1650" b="1" dirty="0">
                <a:solidFill>
                  <a:srgbClr val="DCD7E5"/>
                </a:solidFill>
                <a:latin typeface="Heebo Light" pitchFamily="34" charset="0"/>
                <a:ea typeface="Heebo Light" pitchFamily="34" charset="-122"/>
                <a:cs typeface="Heebo Light" pitchFamily="34" charset="-120"/>
              </a:rPr>
              <a:t>How It Works:</a:t>
            </a:r>
            <a:endParaRPr lang="en-US" sz="1650" dirty="0"/>
          </a:p>
        </p:txBody>
      </p:sp>
      <p:sp>
        <p:nvSpPr>
          <p:cNvPr id="8" name="Shape 5"/>
          <p:cNvSpPr/>
          <p:nvPr/>
        </p:nvSpPr>
        <p:spPr>
          <a:xfrm>
            <a:off x="793790" y="4395073"/>
            <a:ext cx="484823" cy="484823"/>
          </a:xfrm>
          <a:prstGeom prst="roundRect">
            <a:avLst>
              <a:gd name="adj" fmla="val 18667"/>
            </a:avLst>
          </a:prstGeom>
          <a:solidFill>
            <a:srgbClr val="31136C"/>
          </a:solidFill>
          <a:ln w="7620">
            <a:solidFill>
              <a:srgbClr val="4A2C85"/>
            </a:solidFill>
            <a:prstDash val="solid"/>
          </a:ln>
        </p:spPr>
      </p:sp>
      <p:sp>
        <p:nvSpPr>
          <p:cNvPr id="9" name="Text 6"/>
          <p:cNvSpPr/>
          <p:nvPr/>
        </p:nvSpPr>
        <p:spPr>
          <a:xfrm>
            <a:off x="874633" y="4435495"/>
            <a:ext cx="323136" cy="403979"/>
          </a:xfrm>
          <a:prstGeom prst="rect">
            <a:avLst/>
          </a:prstGeom>
          <a:noFill/>
        </p:spPr>
        <p:txBody>
          <a:bodyPr wrap="none" lIns="0" tIns="0" rIns="0" bIns="0" rtlCol="0" anchor="t"/>
          <a:lstStyle/>
          <a:p>
            <a:pPr marL="0" indent="0" algn="ctr">
              <a:lnSpc>
                <a:spcPts val="2500"/>
              </a:lnSpc>
              <a:buNone/>
            </a:pPr>
            <a:r>
              <a:rPr lang="en-US" sz="2500" dirty="0">
                <a:solidFill>
                  <a:srgbClr val="DCD7E5"/>
                </a:solidFill>
                <a:latin typeface="Montserrat" pitchFamily="34" charset="0"/>
                <a:ea typeface="Montserrat" pitchFamily="34" charset="-122"/>
                <a:cs typeface="Montserrat" pitchFamily="34" charset="-120"/>
              </a:rPr>
              <a:t>1</a:t>
            </a:r>
            <a:endParaRPr lang="en-US" sz="2500" dirty="0"/>
          </a:p>
        </p:txBody>
      </p:sp>
      <p:sp>
        <p:nvSpPr>
          <p:cNvPr id="10" name="Text 7"/>
          <p:cNvSpPr/>
          <p:nvPr/>
        </p:nvSpPr>
        <p:spPr>
          <a:xfrm>
            <a:off x="1493996" y="4395073"/>
            <a:ext cx="3503771" cy="673179"/>
          </a:xfrm>
          <a:prstGeom prst="rect">
            <a:avLst/>
          </a:prstGeom>
          <a:noFill/>
        </p:spPr>
        <p:txBody>
          <a:bodyPr wrap="square" lIns="0" tIns="0" rIns="0" bIns="0" rtlCol="0" anchor="t"/>
          <a:lstStyle/>
          <a:p>
            <a:pPr marL="0" indent="0" algn="l">
              <a:lnSpc>
                <a:spcPts val="2650"/>
              </a:lnSpc>
              <a:buNone/>
            </a:pPr>
            <a:r>
              <a:rPr lang="en-US" sz="2100" dirty="0">
                <a:solidFill>
                  <a:srgbClr val="DCD7E5"/>
                </a:solidFill>
                <a:latin typeface="Montserrat" pitchFamily="34" charset="0"/>
                <a:ea typeface="Montserrat" pitchFamily="34" charset="-122"/>
                <a:cs typeface="Montserrat" pitchFamily="34" charset="-120"/>
              </a:rPr>
              <a:t>CNN (Convolutional Neural Network):</a:t>
            </a:r>
            <a:endParaRPr lang="en-US" sz="2100" dirty="0"/>
          </a:p>
        </p:txBody>
      </p:sp>
      <p:sp>
        <p:nvSpPr>
          <p:cNvPr id="11" name="Text 8"/>
          <p:cNvSpPr/>
          <p:nvPr/>
        </p:nvSpPr>
        <p:spPr>
          <a:xfrm>
            <a:off x="1493996" y="5197435"/>
            <a:ext cx="3503771" cy="689610"/>
          </a:xfrm>
          <a:prstGeom prst="rect">
            <a:avLst/>
          </a:prstGeom>
          <a:noFill/>
        </p:spPr>
        <p:txBody>
          <a:bodyPr wrap="square" lIns="0" tIns="0" rIns="0" bIns="0" rtlCol="0" anchor="t"/>
          <a:lstStyle/>
          <a:p>
            <a:pPr marL="0" indent="0" algn="l">
              <a:lnSpc>
                <a:spcPts val="2700"/>
              </a:lnSpc>
              <a:buNone/>
            </a:pPr>
            <a:r>
              <a:rPr lang="en-US" sz="1650" dirty="0">
                <a:solidFill>
                  <a:srgbClr val="DCD7E5"/>
                </a:solidFill>
                <a:latin typeface="Heebo Light" pitchFamily="34" charset="0"/>
                <a:ea typeface="Heebo Light" pitchFamily="34" charset="-122"/>
                <a:cs typeface="Heebo Light" pitchFamily="34" charset="-120"/>
              </a:rPr>
              <a:t>- Extracts spatial features from each individual frame (image).</a:t>
            </a:r>
            <a:endParaRPr lang="en-US" sz="1650" dirty="0"/>
          </a:p>
        </p:txBody>
      </p:sp>
      <p:sp>
        <p:nvSpPr>
          <p:cNvPr id="12" name="Text 9"/>
          <p:cNvSpPr/>
          <p:nvPr/>
        </p:nvSpPr>
        <p:spPr>
          <a:xfrm>
            <a:off x="1493996" y="6016228"/>
            <a:ext cx="3503771" cy="689610"/>
          </a:xfrm>
          <a:prstGeom prst="rect">
            <a:avLst/>
          </a:prstGeom>
          <a:noFill/>
        </p:spPr>
        <p:txBody>
          <a:bodyPr wrap="square" lIns="0" tIns="0" rIns="0" bIns="0" rtlCol="0" anchor="t"/>
          <a:lstStyle/>
          <a:p>
            <a:pPr marL="0" indent="0" algn="l">
              <a:lnSpc>
                <a:spcPts val="2700"/>
              </a:lnSpc>
              <a:buNone/>
            </a:pPr>
            <a:r>
              <a:rPr lang="en-US" sz="1650" dirty="0">
                <a:solidFill>
                  <a:srgbClr val="DCD7E5"/>
                </a:solidFill>
                <a:latin typeface="Heebo Light" pitchFamily="34" charset="0"/>
                <a:ea typeface="Heebo Light" pitchFamily="34" charset="-122"/>
                <a:cs typeface="Heebo Light" pitchFamily="34" charset="-120"/>
              </a:rPr>
              <a:t>- Learns patterns like edges, textures, and regions of interest.</a:t>
            </a:r>
            <a:endParaRPr lang="en-US" sz="1650" dirty="0"/>
          </a:p>
        </p:txBody>
      </p:sp>
      <p:sp>
        <p:nvSpPr>
          <p:cNvPr id="13" name="Text 10"/>
          <p:cNvSpPr/>
          <p:nvPr/>
        </p:nvSpPr>
        <p:spPr>
          <a:xfrm>
            <a:off x="1493996" y="6835021"/>
            <a:ext cx="3503771" cy="689610"/>
          </a:xfrm>
          <a:prstGeom prst="rect">
            <a:avLst/>
          </a:prstGeom>
          <a:noFill/>
        </p:spPr>
        <p:txBody>
          <a:bodyPr wrap="square" lIns="0" tIns="0" rIns="0" bIns="0" rtlCol="0" anchor="t"/>
          <a:lstStyle/>
          <a:p>
            <a:pPr marL="0" indent="0" algn="l">
              <a:lnSpc>
                <a:spcPts val="2700"/>
              </a:lnSpc>
              <a:buNone/>
            </a:pPr>
            <a:r>
              <a:rPr lang="en-US" sz="1650" dirty="0">
                <a:solidFill>
                  <a:srgbClr val="DCD7E5"/>
                </a:solidFill>
                <a:latin typeface="Heebo Light" pitchFamily="34" charset="0"/>
                <a:ea typeface="Heebo Light" pitchFamily="34" charset="-122"/>
                <a:cs typeface="Heebo Light" pitchFamily="34" charset="-120"/>
              </a:rPr>
              <a:t>- Operates frame-by-frame using TimeDistributed layers.</a:t>
            </a:r>
            <a:endParaRPr lang="en-US" sz="1650" dirty="0"/>
          </a:p>
        </p:txBody>
      </p:sp>
      <p:sp>
        <p:nvSpPr>
          <p:cNvPr id="14" name="Shape 11"/>
          <p:cNvSpPr/>
          <p:nvPr/>
        </p:nvSpPr>
        <p:spPr>
          <a:xfrm>
            <a:off x="5213152" y="4395073"/>
            <a:ext cx="484823" cy="484823"/>
          </a:xfrm>
          <a:prstGeom prst="roundRect">
            <a:avLst>
              <a:gd name="adj" fmla="val 18667"/>
            </a:avLst>
          </a:prstGeom>
          <a:solidFill>
            <a:srgbClr val="31136C"/>
          </a:solidFill>
          <a:ln w="7620">
            <a:solidFill>
              <a:srgbClr val="4A2C85"/>
            </a:solidFill>
            <a:prstDash val="solid"/>
          </a:ln>
        </p:spPr>
      </p:sp>
      <p:sp>
        <p:nvSpPr>
          <p:cNvPr id="15" name="Text 12"/>
          <p:cNvSpPr/>
          <p:nvPr/>
        </p:nvSpPr>
        <p:spPr>
          <a:xfrm>
            <a:off x="5293995" y="4435495"/>
            <a:ext cx="323136" cy="403979"/>
          </a:xfrm>
          <a:prstGeom prst="rect">
            <a:avLst/>
          </a:prstGeom>
          <a:noFill/>
        </p:spPr>
        <p:txBody>
          <a:bodyPr wrap="none" lIns="0" tIns="0" rIns="0" bIns="0" rtlCol="0" anchor="t"/>
          <a:lstStyle/>
          <a:p>
            <a:pPr marL="0" indent="0" algn="ctr">
              <a:lnSpc>
                <a:spcPts val="2500"/>
              </a:lnSpc>
              <a:buNone/>
            </a:pPr>
            <a:r>
              <a:rPr lang="en-US" sz="2500" dirty="0">
                <a:solidFill>
                  <a:srgbClr val="DCD7E5"/>
                </a:solidFill>
                <a:latin typeface="Montserrat" pitchFamily="34" charset="0"/>
                <a:ea typeface="Montserrat" pitchFamily="34" charset="-122"/>
                <a:cs typeface="Montserrat" pitchFamily="34" charset="-120"/>
              </a:rPr>
              <a:t>2</a:t>
            </a:r>
            <a:endParaRPr lang="en-US" sz="2500" dirty="0"/>
          </a:p>
        </p:txBody>
      </p:sp>
      <p:sp>
        <p:nvSpPr>
          <p:cNvPr id="16" name="Text 13"/>
          <p:cNvSpPr/>
          <p:nvPr/>
        </p:nvSpPr>
        <p:spPr>
          <a:xfrm>
            <a:off x="5913358" y="4395073"/>
            <a:ext cx="3503771" cy="673179"/>
          </a:xfrm>
          <a:prstGeom prst="rect">
            <a:avLst/>
          </a:prstGeom>
          <a:noFill/>
        </p:spPr>
        <p:txBody>
          <a:bodyPr wrap="square" lIns="0" tIns="0" rIns="0" bIns="0" rtlCol="0" anchor="t"/>
          <a:lstStyle/>
          <a:p>
            <a:pPr marL="0" indent="0" algn="l">
              <a:lnSpc>
                <a:spcPts val="2650"/>
              </a:lnSpc>
              <a:buNone/>
            </a:pPr>
            <a:r>
              <a:rPr lang="en-US" sz="2100" dirty="0">
                <a:solidFill>
                  <a:srgbClr val="DCD7E5"/>
                </a:solidFill>
                <a:latin typeface="Montserrat" pitchFamily="34" charset="0"/>
                <a:ea typeface="Montserrat" pitchFamily="34" charset="-122"/>
                <a:cs typeface="Montserrat" pitchFamily="34" charset="-120"/>
              </a:rPr>
              <a:t>LSTM (Long Short-Term Memory):</a:t>
            </a:r>
            <a:endParaRPr lang="en-US" sz="2100" dirty="0"/>
          </a:p>
        </p:txBody>
      </p:sp>
      <p:sp>
        <p:nvSpPr>
          <p:cNvPr id="17" name="Text 14"/>
          <p:cNvSpPr/>
          <p:nvPr/>
        </p:nvSpPr>
        <p:spPr>
          <a:xfrm>
            <a:off x="5913358" y="5197435"/>
            <a:ext cx="3503771" cy="689610"/>
          </a:xfrm>
          <a:prstGeom prst="rect">
            <a:avLst/>
          </a:prstGeom>
          <a:noFill/>
        </p:spPr>
        <p:txBody>
          <a:bodyPr wrap="square" lIns="0" tIns="0" rIns="0" bIns="0" rtlCol="0" anchor="t"/>
          <a:lstStyle/>
          <a:p>
            <a:pPr marL="0" indent="0" algn="l">
              <a:lnSpc>
                <a:spcPts val="2700"/>
              </a:lnSpc>
              <a:buNone/>
            </a:pPr>
            <a:r>
              <a:rPr lang="en-US" sz="1650" dirty="0">
                <a:solidFill>
                  <a:srgbClr val="DCD7E5"/>
                </a:solidFill>
                <a:latin typeface="Heebo Light" pitchFamily="34" charset="0"/>
                <a:ea typeface="Heebo Light" pitchFamily="34" charset="-122"/>
                <a:cs typeface="Heebo Light" pitchFamily="34" charset="-120"/>
              </a:rPr>
              <a:t>- Processes the sequence of extracted features from CNNs.</a:t>
            </a:r>
            <a:endParaRPr lang="en-US" sz="1650" dirty="0"/>
          </a:p>
        </p:txBody>
      </p:sp>
      <p:sp>
        <p:nvSpPr>
          <p:cNvPr id="18" name="Text 15"/>
          <p:cNvSpPr/>
          <p:nvPr/>
        </p:nvSpPr>
        <p:spPr>
          <a:xfrm>
            <a:off x="5913358" y="6016228"/>
            <a:ext cx="3503771" cy="689610"/>
          </a:xfrm>
          <a:prstGeom prst="rect">
            <a:avLst/>
          </a:prstGeom>
          <a:noFill/>
        </p:spPr>
        <p:txBody>
          <a:bodyPr wrap="square" lIns="0" tIns="0" rIns="0" bIns="0" rtlCol="0" anchor="t"/>
          <a:lstStyle/>
          <a:p>
            <a:pPr marL="0" indent="0" algn="l">
              <a:lnSpc>
                <a:spcPts val="2700"/>
              </a:lnSpc>
              <a:buNone/>
            </a:pPr>
            <a:r>
              <a:rPr lang="en-US" sz="1650" dirty="0">
                <a:solidFill>
                  <a:srgbClr val="DCD7E5"/>
                </a:solidFill>
                <a:latin typeface="Heebo Light" pitchFamily="34" charset="0"/>
                <a:ea typeface="Heebo Light" pitchFamily="34" charset="-122"/>
                <a:cs typeface="Heebo Light" pitchFamily="34" charset="-120"/>
              </a:rPr>
              <a:t>- Learns temporal dependencies across frames.</a:t>
            </a:r>
            <a:endParaRPr lang="en-US" sz="1650" dirty="0"/>
          </a:p>
        </p:txBody>
      </p:sp>
      <p:sp>
        <p:nvSpPr>
          <p:cNvPr id="19" name="Text 16"/>
          <p:cNvSpPr/>
          <p:nvPr/>
        </p:nvSpPr>
        <p:spPr>
          <a:xfrm>
            <a:off x="5913358" y="6835021"/>
            <a:ext cx="3503771" cy="689610"/>
          </a:xfrm>
          <a:prstGeom prst="rect">
            <a:avLst/>
          </a:prstGeom>
          <a:noFill/>
        </p:spPr>
        <p:txBody>
          <a:bodyPr wrap="square" lIns="0" tIns="0" rIns="0" bIns="0" rtlCol="0" anchor="t"/>
          <a:lstStyle/>
          <a:p>
            <a:pPr marL="0" indent="0" algn="l">
              <a:lnSpc>
                <a:spcPts val="2700"/>
              </a:lnSpc>
              <a:buNone/>
            </a:pPr>
            <a:r>
              <a:rPr lang="en-US" sz="1650" dirty="0">
                <a:solidFill>
                  <a:srgbClr val="DCD7E5"/>
                </a:solidFill>
                <a:latin typeface="Heebo Light" pitchFamily="34" charset="0"/>
                <a:ea typeface="Heebo Light" pitchFamily="34" charset="-122"/>
                <a:cs typeface="Heebo Light" pitchFamily="34" charset="-120"/>
              </a:rPr>
              <a:t>- Ideal for time-based data like facial expressions, gestures, etc.</a:t>
            </a:r>
            <a:endParaRPr lang="en-US" sz="1650" dirty="0"/>
          </a:p>
        </p:txBody>
      </p:sp>
      <p:sp>
        <p:nvSpPr>
          <p:cNvPr id="20" name="Shape 17"/>
          <p:cNvSpPr/>
          <p:nvPr/>
        </p:nvSpPr>
        <p:spPr>
          <a:xfrm>
            <a:off x="9632513" y="4395073"/>
            <a:ext cx="484823" cy="484823"/>
          </a:xfrm>
          <a:prstGeom prst="roundRect">
            <a:avLst>
              <a:gd name="adj" fmla="val 18667"/>
            </a:avLst>
          </a:prstGeom>
          <a:solidFill>
            <a:srgbClr val="31136C"/>
          </a:solidFill>
          <a:ln w="7620">
            <a:solidFill>
              <a:srgbClr val="4A2C85"/>
            </a:solidFill>
            <a:prstDash val="solid"/>
          </a:ln>
        </p:spPr>
      </p:sp>
      <p:sp>
        <p:nvSpPr>
          <p:cNvPr id="21" name="Text 18"/>
          <p:cNvSpPr/>
          <p:nvPr/>
        </p:nvSpPr>
        <p:spPr>
          <a:xfrm>
            <a:off x="9713357" y="4435495"/>
            <a:ext cx="323136" cy="403979"/>
          </a:xfrm>
          <a:prstGeom prst="rect">
            <a:avLst/>
          </a:prstGeom>
          <a:noFill/>
        </p:spPr>
        <p:txBody>
          <a:bodyPr wrap="none" lIns="0" tIns="0" rIns="0" bIns="0" rtlCol="0" anchor="t"/>
          <a:lstStyle/>
          <a:p>
            <a:pPr marL="0" indent="0" algn="ctr">
              <a:lnSpc>
                <a:spcPts val="2500"/>
              </a:lnSpc>
              <a:buNone/>
            </a:pPr>
            <a:r>
              <a:rPr lang="en-US" sz="2500" dirty="0">
                <a:solidFill>
                  <a:srgbClr val="DCD7E5"/>
                </a:solidFill>
                <a:latin typeface="Montserrat" pitchFamily="34" charset="0"/>
                <a:ea typeface="Montserrat" pitchFamily="34" charset="-122"/>
                <a:cs typeface="Montserrat" pitchFamily="34" charset="-120"/>
              </a:rPr>
              <a:t>3</a:t>
            </a:r>
            <a:endParaRPr lang="en-US" sz="2500" dirty="0"/>
          </a:p>
        </p:txBody>
      </p:sp>
      <p:sp>
        <p:nvSpPr>
          <p:cNvPr id="22" name="Text 19"/>
          <p:cNvSpPr/>
          <p:nvPr/>
        </p:nvSpPr>
        <p:spPr>
          <a:xfrm>
            <a:off x="10332720" y="4395073"/>
            <a:ext cx="2693551" cy="336590"/>
          </a:xfrm>
          <a:prstGeom prst="rect">
            <a:avLst/>
          </a:prstGeom>
          <a:noFill/>
        </p:spPr>
        <p:txBody>
          <a:bodyPr wrap="none" lIns="0" tIns="0" rIns="0" bIns="0" rtlCol="0" anchor="t"/>
          <a:lstStyle/>
          <a:p>
            <a:pPr marL="0" indent="0" algn="l">
              <a:lnSpc>
                <a:spcPts val="2650"/>
              </a:lnSpc>
              <a:buNone/>
            </a:pPr>
            <a:r>
              <a:rPr lang="en-US" sz="2100" dirty="0">
                <a:solidFill>
                  <a:srgbClr val="DCD7E5"/>
                </a:solidFill>
                <a:latin typeface="Montserrat" pitchFamily="34" charset="0"/>
                <a:ea typeface="Montserrat" pitchFamily="34" charset="-122"/>
                <a:cs typeface="Montserrat" pitchFamily="34" charset="-120"/>
              </a:rPr>
              <a:t>Dense Layer:</a:t>
            </a:r>
            <a:endParaRPr lang="en-US" sz="2100" dirty="0"/>
          </a:p>
        </p:txBody>
      </p:sp>
      <p:sp>
        <p:nvSpPr>
          <p:cNvPr id="23" name="Text 20"/>
          <p:cNvSpPr/>
          <p:nvPr/>
        </p:nvSpPr>
        <p:spPr>
          <a:xfrm>
            <a:off x="10332720" y="4860846"/>
            <a:ext cx="3503771" cy="689610"/>
          </a:xfrm>
          <a:prstGeom prst="rect">
            <a:avLst/>
          </a:prstGeom>
          <a:noFill/>
        </p:spPr>
        <p:txBody>
          <a:bodyPr wrap="square" lIns="0" tIns="0" rIns="0" bIns="0" rtlCol="0" anchor="t"/>
          <a:lstStyle/>
          <a:p>
            <a:pPr marL="0" indent="0" algn="l">
              <a:lnSpc>
                <a:spcPts val="2700"/>
              </a:lnSpc>
              <a:buNone/>
            </a:pPr>
            <a:r>
              <a:rPr lang="en-US" sz="1650" dirty="0">
                <a:solidFill>
                  <a:srgbClr val="DCD7E5"/>
                </a:solidFill>
                <a:latin typeface="Heebo Light" pitchFamily="34" charset="0"/>
                <a:ea typeface="Heebo Light" pitchFamily="34" charset="-122"/>
                <a:cs typeface="Heebo Light" pitchFamily="34" charset="-120"/>
              </a:rPr>
              <a:t>- Final layer to classify the entire sequence (e.g., "truth" or "lie").</a:t>
            </a:r>
            <a:endParaRPr lang="en-US" sz="16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00000">
              <a:alpha val="80000"/>
            </a:srgbClr>
          </a:solidFill>
        </p:spPr>
      </p:sp>
      <p:sp>
        <p:nvSpPr>
          <p:cNvPr id="4" name="Text 1"/>
          <p:cNvSpPr/>
          <p:nvPr/>
        </p:nvSpPr>
        <p:spPr>
          <a:xfrm>
            <a:off x="793790" y="1344692"/>
            <a:ext cx="6957417" cy="708779"/>
          </a:xfrm>
          <a:prstGeom prst="rect">
            <a:avLst/>
          </a:prstGeom>
          <a:noFill/>
        </p:spPr>
        <p:txBody>
          <a:bodyPr wrap="none" lIns="0" tIns="0" rIns="0" bIns="0" rtlCol="0" anchor="t"/>
          <a:lstStyle/>
          <a:p>
            <a:pPr marL="0" indent="0" algn="l">
              <a:lnSpc>
                <a:spcPts val="5550"/>
              </a:lnSpc>
              <a:buNone/>
            </a:pPr>
            <a:r>
              <a:rPr lang="en-US" sz="4450" dirty="0">
                <a:solidFill>
                  <a:srgbClr val="F2F0F4"/>
                </a:solidFill>
                <a:latin typeface="Montserrat" pitchFamily="34" charset="0"/>
                <a:ea typeface="Montserrat" pitchFamily="34" charset="-122"/>
                <a:cs typeface="Montserrat" pitchFamily="34" charset="-120"/>
              </a:rPr>
              <a:t>Model Metrics Summary</a:t>
            </a:r>
            <a:endParaRPr lang="en-US" sz="4450" dirty="0"/>
          </a:p>
        </p:txBody>
      </p:sp>
      <p:pic>
        <p:nvPicPr>
          <p:cNvPr id="5" name="Image 1" descr="preencoded.png"/>
          <p:cNvPicPr>
            <a:picLocks noChangeAspect="1"/>
          </p:cNvPicPr>
          <p:nvPr/>
        </p:nvPicPr>
        <p:blipFill>
          <a:blip r:embed="rId2"/>
          <a:stretch>
            <a:fillRect/>
          </a:stretch>
        </p:blipFill>
        <p:spPr>
          <a:xfrm>
            <a:off x="793790" y="2393633"/>
            <a:ext cx="13042821" cy="4491157"/>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stretch>
            <a:fillRect/>
          </a:stretch>
        </p:blipFill>
        <p:spPr>
          <a:xfrm>
            <a:off x="0" y="0"/>
            <a:ext cx="14630400" cy="8235434"/>
          </a:xfrm>
          <a:prstGeom prst="rect">
            <a:avLst/>
          </a:prstGeom>
        </p:spPr>
      </p:pic>
      <p:sp>
        <p:nvSpPr>
          <p:cNvPr id="3" name="Shape 0"/>
          <p:cNvSpPr/>
          <p:nvPr/>
        </p:nvSpPr>
        <p:spPr>
          <a:xfrm>
            <a:off x="0" y="0"/>
            <a:ext cx="14630400" cy="8235434"/>
          </a:xfrm>
          <a:prstGeom prst="rect">
            <a:avLst/>
          </a:prstGeom>
          <a:solidFill>
            <a:srgbClr val="0D0A2C">
              <a:alpha val="80000"/>
            </a:srgbClr>
          </a:solidFill>
        </p:spPr>
      </p:sp>
      <p:pic>
        <p:nvPicPr>
          <p:cNvPr id="4" name="Image 1" descr="preencoded.png"/>
          <p:cNvPicPr>
            <a:picLocks noChangeAspect="1"/>
          </p:cNvPicPr>
          <p:nvPr/>
        </p:nvPicPr>
        <p:blipFill>
          <a:blip r:embed="rId2"/>
          <a:stretch>
            <a:fillRect/>
          </a:stretch>
        </p:blipFill>
        <p:spPr>
          <a:xfrm>
            <a:off x="790932" y="824746"/>
            <a:ext cx="3243977" cy="1421487"/>
          </a:xfrm>
          <a:prstGeom prst="rect">
            <a:avLst/>
          </a:prstGeom>
        </p:spPr>
      </p:pic>
      <p:pic>
        <p:nvPicPr>
          <p:cNvPr id="5" name="Image 2" descr="preencoded.png"/>
          <p:cNvPicPr>
            <a:picLocks noChangeAspect="1"/>
          </p:cNvPicPr>
          <p:nvPr/>
        </p:nvPicPr>
        <p:blipFill>
          <a:blip r:embed="rId3"/>
          <a:stretch>
            <a:fillRect/>
          </a:stretch>
        </p:blipFill>
        <p:spPr>
          <a:xfrm>
            <a:off x="5294590" y="824746"/>
            <a:ext cx="3243977" cy="1436608"/>
          </a:xfrm>
          <a:prstGeom prst="rect">
            <a:avLst/>
          </a:prstGeom>
        </p:spPr>
      </p:pic>
      <p:pic>
        <p:nvPicPr>
          <p:cNvPr id="6" name="Image 3" descr="preencoded.png"/>
          <p:cNvPicPr>
            <a:picLocks noChangeAspect="1"/>
          </p:cNvPicPr>
          <p:nvPr/>
        </p:nvPicPr>
        <p:blipFill>
          <a:blip r:embed="rId4"/>
          <a:stretch>
            <a:fillRect/>
          </a:stretch>
        </p:blipFill>
        <p:spPr>
          <a:xfrm>
            <a:off x="9798248" y="824746"/>
            <a:ext cx="3243977" cy="1470303"/>
          </a:xfrm>
          <a:prstGeom prst="rect">
            <a:avLst/>
          </a:prstGeom>
        </p:spPr>
      </p:pic>
      <p:sp>
        <p:nvSpPr>
          <p:cNvPr id="7" name="Shape 1"/>
          <p:cNvSpPr/>
          <p:nvPr/>
        </p:nvSpPr>
        <p:spPr>
          <a:xfrm>
            <a:off x="790932" y="2701766"/>
            <a:ext cx="13048536" cy="2389346"/>
          </a:xfrm>
          <a:prstGeom prst="roundRect">
            <a:avLst>
              <a:gd name="adj" fmla="val 3178"/>
            </a:avLst>
          </a:prstGeom>
          <a:noFill/>
          <a:ln w="7620">
            <a:solidFill>
              <a:srgbClr val="FFFFFF">
                <a:alpha val="24000"/>
              </a:srgbClr>
            </a:solidFill>
            <a:prstDash val="solid"/>
          </a:ln>
        </p:spPr>
      </p:sp>
      <p:sp>
        <p:nvSpPr>
          <p:cNvPr id="8" name="Shape 2"/>
          <p:cNvSpPr/>
          <p:nvPr/>
        </p:nvSpPr>
        <p:spPr>
          <a:xfrm>
            <a:off x="798552" y="2709386"/>
            <a:ext cx="13033296" cy="521256"/>
          </a:xfrm>
          <a:prstGeom prst="rect">
            <a:avLst/>
          </a:prstGeom>
          <a:solidFill>
            <a:srgbClr val="FFFFFF">
              <a:alpha val="4000"/>
            </a:srgbClr>
          </a:solidFill>
        </p:spPr>
      </p:sp>
      <p:sp>
        <p:nvSpPr>
          <p:cNvPr id="9" name="Text 3"/>
          <p:cNvSpPr/>
          <p:nvPr/>
        </p:nvSpPr>
        <p:spPr>
          <a:xfrm>
            <a:off x="979408" y="2825472"/>
            <a:ext cx="2241352" cy="289084"/>
          </a:xfrm>
          <a:prstGeom prst="rect">
            <a:avLst/>
          </a:prstGeom>
          <a:noFill/>
        </p:spPr>
        <p:txBody>
          <a:bodyPr wrap="none" lIns="0" tIns="0" rIns="0" bIns="0" rtlCol="0" anchor="t"/>
          <a:lstStyle/>
          <a:p>
            <a:pPr marL="0" indent="0" algn="l">
              <a:lnSpc>
                <a:spcPts val="2250"/>
              </a:lnSpc>
              <a:buNone/>
            </a:pPr>
            <a:r>
              <a:rPr lang="en-US" sz="1400" dirty="0">
                <a:solidFill>
                  <a:srgbClr val="DCD7E5"/>
                </a:solidFill>
                <a:latin typeface="Heebo Light" pitchFamily="34" charset="0"/>
                <a:ea typeface="Heebo Light" pitchFamily="34" charset="-122"/>
                <a:cs typeface="Heebo Light" pitchFamily="34" charset="-120"/>
              </a:rPr>
              <a:t>Dataset</a:t>
            </a:r>
            <a:endParaRPr lang="en-US" sz="1400" dirty="0"/>
          </a:p>
        </p:txBody>
      </p:sp>
      <p:sp>
        <p:nvSpPr>
          <p:cNvPr id="10" name="Text 4"/>
          <p:cNvSpPr/>
          <p:nvPr/>
        </p:nvSpPr>
        <p:spPr>
          <a:xfrm>
            <a:off x="3589853" y="2825472"/>
            <a:ext cx="2237542" cy="289084"/>
          </a:xfrm>
          <a:prstGeom prst="rect">
            <a:avLst/>
          </a:prstGeom>
          <a:noFill/>
        </p:spPr>
        <p:txBody>
          <a:bodyPr wrap="none" lIns="0" tIns="0" rIns="0" bIns="0" rtlCol="0" anchor="t"/>
          <a:lstStyle/>
          <a:p>
            <a:pPr marL="0" indent="0" algn="l">
              <a:lnSpc>
                <a:spcPts val="2250"/>
              </a:lnSpc>
              <a:buNone/>
            </a:pPr>
            <a:r>
              <a:rPr lang="en-US" sz="1400" dirty="0">
                <a:solidFill>
                  <a:srgbClr val="DCD7E5"/>
                </a:solidFill>
                <a:latin typeface="Heebo Light" pitchFamily="34" charset="0"/>
                <a:ea typeface="Heebo Light" pitchFamily="34" charset="-122"/>
                <a:cs typeface="Heebo Light" pitchFamily="34" charset="-120"/>
              </a:rPr>
              <a:t>Accuracy</a:t>
            </a:r>
            <a:endParaRPr lang="en-US" sz="1400" dirty="0"/>
          </a:p>
        </p:txBody>
      </p:sp>
      <p:sp>
        <p:nvSpPr>
          <p:cNvPr id="11" name="Text 5"/>
          <p:cNvSpPr/>
          <p:nvPr/>
        </p:nvSpPr>
        <p:spPr>
          <a:xfrm>
            <a:off x="6196489" y="2825472"/>
            <a:ext cx="2237542" cy="289084"/>
          </a:xfrm>
          <a:prstGeom prst="rect">
            <a:avLst/>
          </a:prstGeom>
          <a:noFill/>
        </p:spPr>
        <p:txBody>
          <a:bodyPr wrap="none" lIns="0" tIns="0" rIns="0" bIns="0" rtlCol="0" anchor="t"/>
          <a:lstStyle/>
          <a:p>
            <a:pPr marL="0" indent="0" algn="l">
              <a:lnSpc>
                <a:spcPts val="2250"/>
              </a:lnSpc>
              <a:buNone/>
            </a:pPr>
            <a:r>
              <a:rPr lang="en-US" sz="1400" dirty="0">
                <a:solidFill>
                  <a:srgbClr val="DCD7E5"/>
                </a:solidFill>
                <a:latin typeface="Heebo Light" pitchFamily="34" charset="0"/>
                <a:ea typeface="Heebo Light" pitchFamily="34" charset="-122"/>
                <a:cs typeface="Heebo Light" pitchFamily="34" charset="-120"/>
              </a:rPr>
              <a:t>'Truth' F1-Score</a:t>
            </a:r>
            <a:endParaRPr lang="en-US" sz="1400" dirty="0"/>
          </a:p>
        </p:txBody>
      </p:sp>
      <p:sp>
        <p:nvSpPr>
          <p:cNvPr id="12" name="Text 6"/>
          <p:cNvSpPr/>
          <p:nvPr/>
        </p:nvSpPr>
        <p:spPr>
          <a:xfrm>
            <a:off x="8803124" y="2825472"/>
            <a:ext cx="2237542" cy="289084"/>
          </a:xfrm>
          <a:prstGeom prst="rect">
            <a:avLst/>
          </a:prstGeom>
          <a:noFill/>
        </p:spPr>
        <p:txBody>
          <a:bodyPr wrap="none" lIns="0" tIns="0" rIns="0" bIns="0" rtlCol="0" anchor="t"/>
          <a:lstStyle/>
          <a:p>
            <a:pPr marL="0" indent="0" algn="l">
              <a:lnSpc>
                <a:spcPts val="2250"/>
              </a:lnSpc>
              <a:buNone/>
            </a:pPr>
            <a:r>
              <a:rPr lang="en-US" sz="1400" dirty="0">
                <a:solidFill>
                  <a:srgbClr val="DCD7E5"/>
                </a:solidFill>
                <a:latin typeface="Heebo Light" pitchFamily="34" charset="0"/>
                <a:ea typeface="Heebo Light" pitchFamily="34" charset="-122"/>
                <a:cs typeface="Heebo Light" pitchFamily="34" charset="-120"/>
              </a:rPr>
              <a:t>'Lie' F1-Score</a:t>
            </a:r>
            <a:endParaRPr lang="en-US" sz="1400" dirty="0"/>
          </a:p>
        </p:txBody>
      </p:sp>
      <p:sp>
        <p:nvSpPr>
          <p:cNvPr id="13" name="Text 7"/>
          <p:cNvSpPr/>
          <p:nvPr/>
        </p:nvSpPr>
        <p:spPr>
          <a:xfrm>
            <a:off x="11409759" y="2825472"/>
            <a:ext cx="2241352" cy="289084"/>
          </a:xfrm>
          <a:prstGeom prst="rect">
            <a:avLst/>
          </a:prstGeom>
          <a:noFill/>
        </p:spPr>
        <p:txBody>
          <a:bodyPr wrap="none" lIns="0" tIns="0" rIns="0" bIns="0" rtlCol="0" anchor="t"/>
          <a:lstStyle/>
          <a:p>
            <a:pPr marL="0" indent="0" algn="l">
              <a:lnSpc>
                <a:spcPts val="2250"/>
              </a:lnSpc>
              <a:buNone/>
            </a:pPr>
            <a:r>
              <a:rPr lang="en-US" sz="1400" dirty="0">
                <a:solidFill>
                  <a:srgbClr val="DCD7E5"/>
                </a:solidFill>
                <a:latin typeface="Heebo Light" pitchFamily="34" charset="0"/>
                <a:ea typeface="Heebo Light" pitchFamily="34" charset="-122"/>
                <a:cs typeface="Heebo Light" pitchFamily="34" charset="-120"/>
              </a:rPr>
              <a:t>Remarks</a:t>
            </a:r>
            <a:endParaRPr lang="en-US" sz="1400" dirty="0"/>
          </a:p>
        </p:txBody>
      </p:sp>
      <p:sp>
        <p:nvSpPr>
          <p:cNvPr id="14" name="Shape 8"/>
          <p:cNvSpPr/>
          <p:nvPr/>
        </p:nvSpPr>
        <p:spPr>
          <a:xfrm>
            <a:off x="798552" y="3230642"/>
            <a:ext cx="13033296" cy="521256"/>
          </a:xfrm>
          <a:prstGeom prst="rect">
            <a:avLst/>
          </a:prstGeom>
          <a:solidFill>
            <a:srgbClr val="000000">
              <a:alpha val="4000"/>
            </a:srgbClr>
          </a:solidFill>
        </p:spPr>
      </p:sp>
      <p:sp>
        <p:nvSpPr>
          <p:cNvPr id="15" name="Text 9"/>
          <p:cNvSpPr/>
          <p:nvPr/>
        </p:nvSpPr>
        <p:spPr>
          <a:xfrm>
            <a:off x="979408" y="3346728"/>
            <a:ext cx="2241352" cy="289084"/>
          </a:xfrm>
          <a:prstGeom prst="rect">
            <a:avLst/>
          </a:prstGeom>
          <a:noFill/>
        </p:spPr>
        <p:txBody>
          <a:bodyPr wrap="none" lIns="0" tIns="0" rIns="0" bIns="0" rtlCol="0" anchor="t"/>
          <a:lstStyle/>
          <a:p>
            <a:pPr marL="0" indent="0" algn="l">
              <a:lnSpc>
                <a:spcPts val="2250"/>
              </a:lnSpc>
              <a:buNone/>
            </a:pPr>
            <a:r>
              <a:rPr lang="en-US" sz="1400" b="1" dirty="0">
                <a:solidFill>
                  <a:srgbClr val="DCD7E5"/>
                </a:solidFill>
                <a:latin typeface="Heebo Light" pitchFamily="34" charset="0"/>
                <a:ea typeface="Heebo Light" pitchFamily="34" charset="-122"/>
                <a:cs typeface="Heebo Light" pitchFamily="34" charset="-120"/>
              </a:rPr>
              <a:t>Training</a:t>
            </a:r>
            <a:endParaRPr lang="en-US" sz="1400" dirty="0"/>
          </a:p>
        </p:txBody>
      </p:sp>
      <p:sp>
        <p:nvSpPr>
          <p:cNvPr id="16" name="Text 10"/>
          <p:cNvSpPr/>
          <p:nvPr/>
        </p:nvSpPr>
        <p:spPr>
          <a:xfrm>
            <a:off x="3589853" y="3346728"/>
            <a:ext cx="2237542" cy="289084"/>
          </a:xfrm>
          <a:prstGeom prst="rect">
            <a:avLst/>
          </a:prstGeom>
          <a:noFill/>
        </p:spPr>
        <p:txBody>
          <a:bodyPr wrap="none" lIns="0" tIns="0" rIns="0" bIns="0" rtlCol="0" anchor="t"/>
          <a:lstStyle/>
          <a:p>
            <a:pPr marL="0" indent="0" algn="l">
              <a:lnSpc>
                <a:spcPts val="2250"/>
              </a:lnSpc>
              <a:buNone/>
            </a:pPr>
            <a:r>
              <a:rPr lang="en-US" sz="1400" dirty="0">
                <a:solidFill>
                  <a:srgbClr val="DCD7E5"/>
                </a:solidFill>
                <a:latin typeface="Heebo Light" pitchFamily="34" charset="0"/>
                <a:ea typeface="Heebo Light" pitchFamily="34" charset="-122"/>
                <a:cs typeface="Heebo Light" pitchFamily="34" charset="-120"/>
              </a:rPr>
              <a:t>91%</a:t>
            </a:r>
            <a:endParaRPr lang="en-US" sz="1400" dirty="0"/>
          </a:p>
        </p:txBody>
      </p:sp>
      <p:sp>
        <p:nvSpPr>
          <p:cNvPr id="17" name="Text 11"/>
          <p:cNvSpPr/>
          <p:nvPr/>
        </p:nvSpPr>
        <p:spPr>
          <a:xfrm>
            <a:off x="6196489" y="3346728"/>
            <a:ext cx="2237542" cy="289084"/>
          </a:xfrm>
          <a:prstGeom prst="rect">
            <a:avLst/>
          </a:prstGeom>
          <a:noFill/>
        </p:spPr>
        <p:txBody>
          <a:bodyPr wrap="none" lIns="0" tIns="0" rIns="0" bIns="0" rtlCol="0" anchor="t"/>
          <a:lstStyle/>
          <a:p>
            <a:pPr marL="0" indent="0" algn="l">
              <a:lnSpc>
                <a:spcPts val="2250"/>
              </a:lnSpc>
              <a:buNone/>
            </a:pPr>
            <a:r>
              <a:rPr lang="en-US" sz="1400" dirty="0">
                <a:solidFill>
                  <a:srgbClr val="DCD7E5"/>
                </a:solidFill>
                <a:latin typeface="Heebo Light" pitchFamily="34" charset="0"/>
                <a:ea typeface="Heebo Light" pitchFamily="34" charset="-122"/>
                <a:cs typeface="Heebo Light" pitchFamily="34" charset="-120"/>
              </a:rPr>
              <a:t>0.92</a:t>
            </a:r>
            <a:endParaRPr lang="en-US" sz="1400" dirty="0"/>
          </a:p>
        </p:txBody>
      </p:sp>
      <p:sp>
        <p:nvSpPr>
          <p:cNvPr id="18" name="Text 12"/>
          <p:cNvSpPr/>
          <p:nvPr/>
        </p:nvSpPr>
        <p:spPr>
          <a:xfrm>
            <a:off x="8803124" y="3346728"/>
            <a:ext cx="2237542" cy="289084"/>
          </a:xfrm>
          <a:prstGeom prst="rect">
            <a:avLst/>
          </a:prstGeom>
          <a:noFill/>
        </p:spPr>
        <p:txBody>
          <a:bodyPr wrap="none" lIns="0" tIns="0" rIns="0" bIns="0" rtlCol="0" anchor="t"/>
          <a:lstStyle/>
          <a:p>
            <a:pPr marL="0" indent="0" algn="l">
              <a:lnSpc>
                <a:spcPts val="2250"/>
              </a:lnSpc>
              <a:buNone/>
            </a:pPr>
            <a:r>
              <a:rPr lang="en-US" sz="1400" dirty="0">
                <a:solidFill>
                  <a:srgbClr val="DCD7E5"/>
                </a:solidFill>
                <a:latin typeface="Heebo Light" pitchFamily="34" charset="0"/>
                <a:ea typeface="Heebo Light" pitchFamily="34" charset="-122"/>
                <a:cs typeface="Heebo Light" pitchFamily="34" charset="-120"/>
              </a:rPr>
              <a:t>0.91</a:t>
            </a:r>
            <a:endParaRPr lang="en-US" sz="1400" dirty="0"/>
          </a:p>
        </p:txBody>
      </p:sp>
      <p:sp>
        <p:nvSpPr>
          <p:cNvPr id="19" name="Text 13"/>
          <p:cNvSpPr/>
          <p:nvPr/>
        </p:nvSpPr>
        <p:spPr>
          <a:xfrm>
            <a:off x="11409759" y="3346728"/>
            <a:ext cx="2241352" cy="289084"/>
          </a:xfrm>
          <a:prstGeom prst="rect">
            <a:avLst/>
          </a:prstGeom>
          <a:noFill/>
        </p:spPr>
        <p:txBody>
          <a:bodyPr wrap="none" lIns="0" tIns="0" rIns="0" bIns="0" rtlCol="0" anchor="t"/>
          <a:lstStyle/>
          <a:p>
            <a:pPr marL="0" indent="0" algn="l">
              <a:lnSpc>
                <a:spcPts val="2250"/>
              </a:lnSpc>
              <a:buNone/>
            </a:pPr>
            <a:r>
              <a:rPr lang="en-US" sz="1400" dirty="0">
                <a:solidFill>
                  <a:srgbClr val="DCD7E5"/>
                </a:solidFill>
                <a:latin typeface="Heebo Light" pitchFamily="34" charset="0"/>
                <a:ea typeface="Heebo Light" pitchFamily="34" charset="-122"/>
                <a:cs typeface="Heebo Light" pitchFamily="34" charset="-120"/>
              </a:rPr>
              <a:t>Excellent fit on training data</a:t>
            </a:r>
            <a:endParaRPr lang="en-US" sz="1400" dirty="0"/>
          </a:p>
        </p:txBody>
      </p:sp>
      <p:sp>
        <p:nvSpPr>
          <p:cNvPr id="20" name="Shape 14"/>
          <p:cNvSpPr/>
          <p:nvPr/>
        </p:nvSpPr>
        <p:spPr>
          <a:xfrm>
            <a:off x="798552" y="3751898"/>
            <a:ext cx="13033296" cy="521256"/>
          </a:xfrm>
          <a:prstGeom prst="rect">
            <a:avLst/>
          </a:prstGeom>
          <a:solidFill>
            <a:srgbClr val="FFFFFF">
              <a:alpha val="4000"/>
            </a:srgbClr>
          </a:solidFill>
        </p:spPr>
      </p:sp>
      <p:sp>
        <p:nvSpPr>
          <p:cNvPr id="21" name="Text 15"/>
          <p:cNvSpPr/>
          <p:nvPr/>
        </p:nvSpPr>
        <p:spPr>
          <a:xfrm>
            <a:off x="979408" y="3867983"/>
            <a:ext cx="2241352" cy="289084"/>
          </a:xfrm>
          <a:prstGeom prst="rect">
            <a:avLst/>
          </a:prstGeom>
          <a:noFill/>
        </p:spPr>
        <p:txBody>
          <a:bodyPr wrap="none" lIns="0" tIns="0" rIns="0" bIns="0" rtlCol="0" anchor="t"/>
          <a:lstStyle/>
          <a:p>
            <a:pPr marL="0" indent="0" algn="l">
              <a:lnSpc>
                <a:spcPts val="2250"/>
              </a:lnSpc>
              <a:buNone/>
            </a:pPr>
            <a:r>
              <a:rPr lang="en-US" sz="1400" b="1" dirty="0">
                <a:solidFill>
                  <a:srgbClr val="DCD7E5"/>
                </a:solidFill>
                <a:latin typeface="Heebo Light" pitchFamily="34" charset="0"/>
                <a:ea typeface="Heebo Light" pitchFamily="34" charset="-122"/>
                <a:cs typeface="Heebo Light" pitchFamily="34" charset="-120"/>
              </a:rPr>
              <a:t>Validation</a:t>
            </a:r>
            <a:endParaRPr lang="en-US" sz="1400" dirty="0"/>
          </a:p>
        </p:txBody>
      </p:sp>
      <p:sp>
        <p:nvSpPr>
          <p:cNvPr id="22" name="Text 16"/>
          <p:cNvSpPr/>
          <p:nvPr/>
        </p:nvSpPr>
        <p:spPr>
          <a:xfrm>
            <a:off x="3589853" y="3867983"/>
            <a:ext cx="2237542" cy="289084"/>
          </a:xfrm>
          <a:prstGeom prst="rect">
            <a:avLst/>
          </a:prstGeom>
          <a:noFill/>
        </p:spPr>
        <p:txBody>
          <a:bodyPr wrap="none" lIns="0" tIns="0" rIns="0" bIns="0" rtlCol="0" anchor="t"/>
          <a:lstStyle/>
          <a:p>
            <a:pPr marL="0" indent="0" algn="l">
              <a:lnSpc>
                <a:spcPts val="2250"/>
              </a:lnSpc>
              <a:buNone/>
            </a:pPr>
            <a:r>
              <a:rPr lang="en-US" sz="1400" dirty="0">
                <a:solidFill>
                  <a:srgbClr val="DCD7E5"/>
                </a:solidFill>
                <a:latin typeface="Heebo Light" pitchFamily="34" charset="0"/>
                <a:ea typeface="Heebo Light" pitchFamily="34" charset="-122"/>
                <a:cs typeface="Heebo Light" pitchFamily="34" charset="-120"/>
              </a:rPr>
              <a:t>55%</a:t>
            </a:r>
            <a:endParaRPr lang="en-US" sz="1400" dirty="0"/>
          </a:p>
        </p:txBody>
      </p:sp>
      <p:sp>
        <p:nvSpPr>
          <p:cNvPr id="23" name="Text 17"/>
          <p:cNvSpPr/>
          <p:nvPr/>
        </p:nvSpPr>
        <p:spPr>
          <a:xfrm>
            <a:off x="6196489" y="3867983"/>
            <a:ext cx="2237542" cy="289084"/>
          </a:xfrm>
          <a:prstGeom prst="rect">
            <a:avLst/>
          </a:prstGeom>
          <a:noFill/>
        </p:spPr>
        <p:txBody>
          <a:bodyPr wrap="none" lIns="0" tIns="0" rIns="0" bIns="0" rtlCol="0" anchor="t"/>
          <a:lstStyle/>
          <a:p>
            <a:pPr marL="0" indent="0" algn="l">
              <a:lnSpc>
                <a:spcPts val="2250"/>
              </a:lnSpc>
              <a:buNone/>
            </a:pPr>
            <a:r>
              <a:rPr lang="en-US" sz="1400" dirty="0">
                <a:solidFill>
                  <a:srgbClr val="DCD7E5"/>
                </a:solidFill>
                <a:latin typeface="Heebo Light" pitchFamily="34" charset="0"/>
                <a:ea typeface="Heebo Light" pitchFamily="34" charset="-122"/>
                <a:cs typeface="Heebo Light" pitchFamily="34" charset="-120"/>
              </a:rPr>
              <a:t>0.67</a:t>
            </a:r>
            <a:endParaRPr lang="en-US" sz="1400" dirty="0"/>
          </a:p>
        </p:txBody>
      </p:sp>
      <p:sp>
        <p:nvSpPr>
          <p:cNvPr id="24" name="Text 18"/>
          <p:cNvSpPr/>
          <p:nvPr/>
        </p:nvSpPr>
        <p:spPr>
          <a:xfrm>
            <a:off x="8803124" y="3867983"/>
            <a:ext cx="2237542" cy="289084"/>
          </a:xfrm>
          <a:prstGeom prst="rect">
            <a:avLst/>
          </a:prstGeom>
          <a:noFill/>
        </p:spPr>
        <p:txBody>
          <a:bodyPr wrap="none" lIns="0" tIns="0" rIns="0" bIns="0" rtlCol="0" anchor="t"/>
          <a:lstStyle/>
          <a:p>
            <a:pPr marL="0" indent="0" algn="l">
              <a:lnSpc>
                <a:spcPts val="2250"/>
              </a:lnSpc>
              <a:buNone/>
            </a:pPr>
            <a:r>
              <a:rPr lang="en-US" sz="1400" dirty="0">
                <a:solidFill>
                  <a:srgbClr val="DCD7E5"/>
                </a:solidFill>
                <a:latin typeface="Heebo Light" pitchFamily="34" charset="0"/>
                <a:ea typeface="Heebo Light" pitchFamily="34" charset="-122"/>
                <a:cs typeface="Heebo Light" pitchFamily="34" charset="-120"/>
              </a:rPr>
              <a:t>0.29</a:t>
            </a:r>
            <a:endParaRPr lang="en-US" sz="1400" dirty="0"/>
          </a:p>
        </p:txBody>
      </p:sp>
      <p:sp>
        <p:nvSpPr>
          <p:cNvPr id="25" name="Text 19"/>
          <p:cNvSpPr/>
          <p:nvPr/>
        </p:nvSpPr>
        <p:spPr>
          <a:xfrm>
            <a:off x="11409759" y="3867983"/>
            <a:ext cx="2241352" cy="289084"/>
          </a:xfrm>
          <a:prstGeom prst="rect">
            <a:avLst/>
          </a:prstGeom>
          <a:noFill/>
        </p:spPr>
        <p:txBody>
          <a:bodyPr wrap="none" lIns="0" tIns="0" rIns="0" bIns="0" rtlCol="0" anchor="t"/>
          <a:lstStyle/>
          <a:p>
            <a:pPr marL="0" indent="0" algn="l">
              <a:lnSpc>
                <a:spcPts val="2250"/>
              </a:lnSpc>
              <a:buNone/>
            </a:pPr>
            <a:r>
              <a:rPr lang="en-US" sz="1400" dirty="0">
                <a:solidFill>
                  <a:srgbClr val="DCD7E5"/>
                </a:solidFill>
                <a:latin typeface="Heebo Light" pitchFamily="34" charset="0"/>
                <a:ea typeface="Heebo Light" pitchFamily="34" charset="-122"/>
                <a:cs typeface="Heebo Light" pitchFamily="34" charset="-120"/>
              </a:rPr>
              <a:t>Still low recall for 'Lie'</a:t>
            </a:r>
            <a:endParaRPr lang="en-US" sz="1400" dirty="0"/>
          </a:p>
        </p:txBody>
      </p:sp>
      <p:sp>
        <p:nvSpPr>
          <p:cNvPr id="26" name="Shape 20"/>
          <p:cNvSpPr/>
          <p:nvPr/>
        </p:nvSpPr>
        <p:spPr>
          <a:xfrm>
            <a:off x="798552" y="4273153"/>
            <a:ext cx="13033296" cy="810339"/>
          </a:xfrm>
          <a:prstGeom prst="rect">
            <a:avLst/>
          </a:prstGeom>
          <a:solidFill>
            <a:srgbClr val="000000">
              <a:alpha val="4000"/>
            </a:srgbClr>
          </a:solidFill>
        </p:spPr>
      </p:sp>
      <p:sp>
        <p:nvSpPr>
          <p:cNvPr id="27" name="Text 21"/>
          <p:cNvSpPr/>
          <p:nvPr/>
        </p:nvSpPr>
        <p:spPr>
          <a:xfrm>
            <a:off x="979408" y="4389239"/>
            <a:ext cx="2241352" cy="289084"/>
          </a:xfrm>
          <a:prstGeom prst="rect">
            <a:avLst/>
          </a:prstGeom>
          <a:noFill/>
        </p:spPr>
        <p:txBody>
          <a:bodyPr wrap="none" lIns="0" tIns="0" rIns="0" bIns="0" rtlCol="0" anchor="t"/>
          <a:lstStyle/>
          <a:p>
            <a:pPr marL="0" indent="0" algn="l">
              <a:lnSpc>
                <a:spcPts val="2250"/>
              </a:lnSpc>
              <a:buNone/>
            </a:pPr>
            <a:r>
              <a:rPr lang="en-US" sz="1400" b="1" dirty="0">
                <a:solidFill>
                  <a:srgbClr val="DCD7E5"/>
                </a:solidFill>
                <a:latin typeface="Heebo Light" pitchFamily="34" charset="0"/>
                <a:ea typeface="Heebo Light" pitchFamily="34" charset="-122"/>
                <a:cs typeface="Heebo Light" pitchFamily="34" charset="-120"/>
              </a:rPr>
              <a:t>Test</a:t>
            </a:r>
            <a:endParaRPr lang="en-US" sz="1400" dirty="0"/>
          </a:p>
        </p:txBody>
      </p:sp>
      <p:sp>
        <p:nvSpPr>
          <p:cNvPr id="28" name="Text 22"/>
          <p:cNvSpPr/>
          <p:nvPr/>
        </p:nvSpPr>
        <p:spPr>
          <a:xfrm>
            <a:off x="3589853" y="4389239"/>
            <a:ext cx="2237542" cy="289084"/>
          </a:xfrm>
          <a:prstGeom prst="rect">
            <a:avLst/>
          </a:prstGeom>
          <a:noFill/>
        </p:spPr>
        <p:txBody>
          <a:bodyPr wrap="none" lIns="0" tIns="0" rIns="0" bIns="0" rtlCol="0" anchor="t"/>
          <a:lstStyle/>
          <a:p>
            <a:pPr marL="0" indent="0" algn="l">
              <a:lnSpc>
                <a:spcPts val="2250"/>
              </a:lnSpc>
              <a:buNone/>
            </a:pPr>
            <a:r>
              <a:rPr lang="en-US" sz="1400" dirty="0">
                <a:solidFill>
                  <a:srgbClr val="DCD7E5"/>
                </a:solidFill>
                <a:latin typeface="Heebo Light" pitchFamily="34" charset="0"/>
                <a:ea typeface="Heebo Light" pitchFamily="34" charset="-122"/>
                <a:cs typeface="Heebo Light" pitchFamily="34" charset="-120"/>
              </a:rPr>
              <a:t>57%</a:t>
            </a:r>
            <a:endParaRPr lang="en-US" sz="1400" dirty="0"/>
          </a:p>
        </p:txBody>
      </p:sp>
      <p:sp>
        <p:nvSpPr>
          <p:cNvPr id="29" name="Text 23"/>
          <p:cNvSpPr/>
          <p:nvPr/>
        </p:nvSpPr>
        <p:spPr>
          <a:xfrm>
            <a:off x="6196489" y="4389239"/>
            <a:ext cx="2237542" cy="289084"/>
          </a:xfrm>
          <a:prstGeom prst="rect">
            <a:avLst/>
          </a:prstGeom>
          <a:noFill/>
        </p:spPr>
        <p:txBody>
          <a:bodyPr wrap="none" lIns="0" tIns="0" rIns="0" bIns="0" rtlCol="0" anchor="t"/>
          <a:lstStyle/>
          <a:p>
            <a:pPr marL="0" indent="0" algn="l">
              <a:lnSpc>
                <a:spcPts val="2250"/>
              </a:lnSpc>
              <a:buNone/>
            </a:pPr>
            <a:r>
              <a:rPr lang="en-US" sz="1400" dirty="0">
                <a:solidFill>
                  <a:srgbClr val="DCD7E5"/>
                </a:solidFill>
                <a:latin typeface="Heebo Light" pitchFamily="34" charset="0"/>
                <a:ea typeface="Heebo Light" pitchFamily="34" charset="-122"/>
                <a:cs typeface="Heebo Light" pitchFamily="34" charset="-120"/>
              </a:rPr>
              <a:t>0.67</a:t>
            </a:r>
            <a:endParaRPr lang="en-US" sz="1400" dirty="0"/>
          </a:p>
        </p:txBody>
      </p:sp>
      <p:sp>
        <p:nvSpPr>
          <p:cNvPr id="30" name="Text 24"/>
          <p:cNvSpPr/>
          <p:nvPr/>
        </p:nvSpPr>
        <p:spPr>
          <a:xfrm>
            <a:off x="8803124" y="4389239"/>
            <a:ext cx="2237542" cy="289084"/>
          </a:xfrm>
          <a:prstGeom prst="rect">
            <a:avLst/>
          </a:prstGeom>
          <a:noFill/>
        </p:spPr>
        <p:txBody>
          <a:bodyPr wrap="none" lIns="0" tIns="0" rIns="0" bIns="0" rtlCol="0" anchor="t"/>
          <a:lstStyle/>
          <a:p>
            <a:pPr marL="0" indent="0" algn="l">
              <a:lnSpc>
                <a:spcPts val="2250"/>
              </a:lnSpc>
              <a:buNone/>
            </a:pPr>
            <a:r>
              <a:rPr lang="en-US" sz="1400" dirty="0">
                <a:solidFill>
                  <a:srgbClr val="DCD7E5"/>
                </a:solidFill>
                <a:latin typeface="Heebo Light" pitchFamily="34" charset="0"/>
                <a:ea typeface="Heebo Light" pitchFamily="34" charset="-122"/>
                <a:cs typeface="Heebo Light" pitchFamily="34" charset="-120"/>
              </a:rPr>
              <a:t>0.40</a:t>
            </a:r>
            <a:endParaRPr lang="en-US" sz="1400" dirty="0"/>
          </a:p>
        </p:txBody>
      </p:sp>
      <p:sp>
        <p:nvSpPr>
          <p:cNvPr id="31" name="Text 25"/>
          <p:cNvSpPr/>
          <p:nvPr/>
        </p:nvSpPr>
        <p:spPr>
          <a:xfrm>
            <a:off x="11409759" y="4389239"/>
            <a:ext cx="2241352" cy="578168"/>
          </a:xfrm>
          <a:prstGeom prst="rect">
            <a:avLst/>
          </a:prstGeom>
          <a:noFill/>
        </p:spPr>
        <p:txBody>
          <a:bodyPr wrap="square" lIns="0" tIns="0" rIns="0" bIns="0" rtlCol="0" anchor="t"/>
          <a:lstStyle/>
          <a:p>
            <a:pPr marL="0" indent="0" algn="l">
              <a:lnSpc>
                <a:spcPts val="2250"/>
              </a:lnSpc>
              <a:buNone/>
            </a:pPr>
            <a:r>
              <a:rPr lang="en-US" sz="1400" dirty="0">
                <a:solidFill>
                  <a:srgbClr val="DCD7E5"/>
                </a:solidFill>
                <a:latin typeface="Heebo Light" pitchFamily="34" charset="0"/>
                <a:ea typeface="Heebo Light" pitchFamily="34" charset="-122"/>
                <a:cs typeface="Heebo Light" pitchFamily="34" charset="-120"/>
              </a:rPr>
              <a:t>Some improvement in 'Lie' detection</a:t>
            </a:r>
            <a:endParaRPr lang="en-US" sz="1400" dirty="0"/>
          </a:p>
        </p:txBody>
      </p:sp>
      <p:sp>
        <p:nvSpPr>
          <p:cNvPr id="32" name="Text 26"/>
          <p:cNvSpPr/>
          <p:nvPr/>
        </p:nvSpPr>
        <p:spPr>
          <a:xfrm>
            <a:off x="790932" y="5362218"/>
            <a:ext cx="2259806" cy="282416"/>
          </a:xfrm>
          <a:prstGeom prst="rect">
            <a:avLst/>
          </a:prstGeom>
          <a:noFill/>
        </p:spPr>
        <p:txBody>
          <a:bodyPr wrap="none" lIns="0" tIns="0" rIns="0" bIns="0" rtlCol="0" anchor="t"/>
          <a:lstStyle/>
          <a:p>
            <a:pPr marL="0" indent="0" algn="l">
              <a:lnSpc>
                <a:spcPts val="2200"/>
              </a:lnSpc>
              <a:buNone/>
            </a:pPr>
            <a:r>
              <a:rPr lang="en-US" sz="1750" dirty="0">
                <a:solidFill>
                  <a:srgbClr val="F2F0F4"/>
                </a:solidFill>
                <a:latin typeface="Montserrat" pitchFamily="34" charset="0"/>
                <a:ea typeface="Montserrat" pitchFamily="34" charset="-122"/>
                <a:cs typeface="Montserrat" pitchFamily="34" charset="-120"/>
              </a:rPr>
              <a:t>Insights:</a:t>
            </a:r>
            <a:endParaRPr lang="en-US" sz="1750" dirty="0"/>
          </a:p>
        </p:txBody>
      </p:sp>
      <p:sp>
        <p:nvSpPr>
          <p:cNvPr id="33" name="Text 27"/>
          <p:cNvSpPr/>
          <p:nvPr/>
        </p:nvSpPr>
        <p:spPr>
          <a:xfrm>
            <a:off x="790932" y="5915739"/>
            <a:ext cx="13048536" cy="289084"/>
          </a:xfrm>
          <a:prstGeom prst="rect">
            <a:avLst/>
          </a:prstGeom>
          <a:noFill/>
        </p:spPr>
        <p:txBody>
          <a:bodyPr wrap="none" lIns="0" tIns="0" rIns="0" bIns="0" rtlCol="0" anchor="t"/>
          <a:lstStyle/>
          <a:p>
            <a:pPr marL="342900" indent="-342900" algn="l">
              <a:lnSpc>
                <a:spcPts val="2250"/>
              </a:lnSpc>
              <a:buSzPct val="100000"/>
              <a:buChar char="•"/>
            </a:pPr>
            <a:r>
              <a:rPr lang="en-US" sz="1400" dirty="0">
                <a:solidFill>
                  <a:srgbClr val="DCD7E5"/>
                </a:solidFill>
                <a:latin typeface="Heebo Light" pitchFamily="34" charset="0"/>
                <a:ea typeface="Heebo Light" pitchFamily="34" charset="-122"/>
                <a:cs typeface="Heebo Light" pitchFamily="34" charset="-120"/>
              </a:rPr>
              <a:t>Class weighting helped the model better recognize the 'Lie' class in the test set (recall ↑ from 0.07 → 0.29).</a:t>
            </a:r>
            <a:endParaRPr lang="en-US" sz="1400" dirty="0"/>
          </a:p>
        </p:txBody>
      </p:sp>
      <p:sp>
        <p:nvSpPr>
          <p:cNvPr id="34" name="Text 28"/>
          <p:cNvSpPr/>
          <p:nvPr/>
        </p:nvSpPr>
        <p:spPr>
          <a:xfrm>
            <a:off x="790932" y="6268045"/>
            <a:ext cx="13048536" cy="289084"/>
          </a:xfrm>
          <a:prstGeom prst="rect">
            <a:avLst/>
          </a:prstGeom>
          <a:noFill/>
        </p:spPr>
        <p:txBody>
          <a:bodyPr wrap="none" lIns="0" tIns="0" rIns="0" bIns="0" rtlCol="0" anchor="t"/>
          <a:lstStyle/>
          <a:p>
            <a:pPr marL="342900" indent="-342900" algn="l">
              <a:lnSpc>
                <a:spcPts val="2250"/>
              </a:lnSpc>
              <a:buSzPct val="100000"/>
              <a:buChar char="•"/>
            </a:pPr>
            <a:r>
              <a:rPr lang="en-US" sz="1400" dirty="0">
                <a:solidFill>
                  <a:srgbClr val="DCD7E5"/>
                </a:solidFill>
                <a:latin typeface="Heebo Light" pitchFamily="34" charset="0"/>
                <a:ea typeface="Heebo Light" pitchFamily="34" charset="-122"/>
                <a:cs typeface="Heebo Light" pitchFamily="34" charset="-120"/>
              </a:rPr>
              <a:t>There's still a gap in generalization to unseen data (test/validation).</a:t>
            </a:r>
            <a:endParaRPr lang="en-US" sz="1400" dirty="0"/>
          </a:p>
        </p:txBody>
      </p:sp>
      <p:sp>
        <p:nvSpPr>
          <p:cNvPr id="35" name="Text 29"/>
          <p:cNvSpPr/>
          <p:nvPr/>
        </p:nvSpPr>
        <p:spPr>
          <a:xfrm>
            <a:off x="790932" y="6620351"/>
            <a:ext cx="13048536" cy="289084"/>
          </a:xfrm>
          <a:prstGeom prst="rect">
            <a:avLst/>
          </a:prstGeom>
          <a:noFill/>
        </p:spPr>
        <p:txBody>
          <a:bodyPr wrap="none" lIns="0" tIns="0" rIns="0" bIns="0" rtlCol="0" anchor="t"/>
          <a:lstStyle/>
          <a:p>
            <a:pPr marL="342900" indent="-342900" algn="l">
              <a:lnSpc>
                <a:spcPts val="2250"/>
              </a:lnSpc>
              <a:buSzPct val="100000"/>
              <a:buChar char="•"/>
            </a:pPr>
            <a:r>
              <a:rPr lang="en-US" sz="1400" dirty="0">
                <a:solidFill>
                  <a:srgbClr val="DCD7E5"/>
                </a:solidFill>
                <a:latin typeface="Heebo Light" pitchFamily="34" charset="0"/>
                <a:ea typeface="Heebo Light" pitchFamily="34" charset="-122"/>
                <a:cs typeface="Heebo Light" pitchFamily="34" charset="-120"/>
              </a:rPr>
              <a:t>Might indicate:</a:t>
            </a:r>
            <a:endParaRPr lang="en-US" sz="1400" dirty="0"/>
          </a:p>
        </p:txBody>
      </p:sp>
      <p:sp>
        <p:nvSpPr>
          <p:cNvPr id="36" name="Text 30"/>
          <p:cNvSpPr/>
          <p:nvPr/>
        </p:nvSpPr>
        <p:spPr>
          <a:xfrm>
            <a:off x="790932" y="6972657"/>
            <a:ext cx="13048536" cy="289084"/>
          </a:xfrm>
          <a:prstGeom prst="rect">
            <a:avLst/>
          </a:prstGeom>
          <a:noFill/>
        </p:spPr>
        <p:txBody>
          <a:bodyPr wrap="none" lIns="0" tIns="0" rIns="0" bIns="0" rtlCol="0" anchor="t"/>
          <a:lstStyle/>
          <a:p>
            <a:pPr marL="685800" lvl="1" indent="-342900" algn="l">
              <a:lnSpc>
                <a:spcPts val="2250"/>
              </a:lnSpc>
              <a:buSzPct val="100000"/>
              <a:buChar char="•"/>
            </a:pPr>
            <a:r>
              <a:rPr lang="en-US" sz="1400" dirty="0">
                <a:solidFill>
                  <a:srgbClr val="DCD7E5"/>
                </a:solidFill>
                <a:latin typeface="Heebo Light" pitchFamily="34" charset="0"/>
                <a:ea typeface="Heebo Light" pitchFamily="34" charset="-122"/>
                <a:cs typeface="Heebo Light" pitchFamily="34" charset="-120"/>
              </a:rPr>
              <a:t>Not enough temporal diversity in training sequences</a:t>
            </a:r>
            <a:endParaRPr lang="en-US" sz="1400" dirty="0"/>
          </a:p>
        </p:txBody>
      </p:sp>
      <p:sp>
        <p:nvSpPr>
          <p:cNvPr id="37" name="Text 31"/>
          <p:cNvSpPr/>
          <p:nvPr/>
        </p:nvSpPr>
        <p:spPr>
          <a:xfrm>
            <a:off x="790932" y="7324963"/>
            <a:ext cx="13048536" cy="289084"/>
          </a:xfrm>
          <a:prstGeom prst="rect">
            <a:avLst/>
          </a:prstGeom>
          <a:noFill/>
        </p:spPr>
        <p:txBody>
          <a:bodyPr wrap="none" lIns="0" tIns="0" rIns="0" bIns="0" rtlCol="0" anchor="t"/>
          <a:lstStyle/>
          <a:p>
            <a:pPr marL="685800" lvl="1" indent="-342900" algn="l">
              <a:lnSpc>
                <a:spcPts val="2250"/>
              </a:lnSpc>
              <a:buSzPct val="100000"/>
              <a:buChar char="•"/>
            </a:pPr>
            <a:r>
              <a:rPr lang="en-US" sz="1400" dirty="0">
                <a:solidFill>
                  <a:srgbClr val="DCD7E5"/>
                </a:solidFill>
                <a:latin typeface="Heebo Light" pitchFamily="34" charset="0"/>
                <a:ea typeface="Heebo Light" pitchFamily="34" charset="-122"/>
                <a:cs typeface="Heebo Light" pitchFamily="34" charset="-120"/>
              </a:rPr>
              <a:t>Potential for model enhancement or fine-tuning (architecture, regularization, data augmentations).</a:t>
            </a:r>
            <a:endParaRPr lang="en-US" sz="14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9344</Words>
  <Application>WPS Slides</Application>
  <PresentationFormat>On-screen Show (16:9)</PresentationFormat>
  <Paragraphs>316</Paragraphs>
  <Slides>13</Slides>
  <Notes>13</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13</vt:i4>
      </vt:variant>
    </vt:vector>
  </HeadingPairs>
  <TitlesOfParts>
    <vt:vector size="28" baseType="lpstr">
      <vt:lpstr>Arial</vt:lpstr>
      <vt:lpstr>SimSun</vt:lpstr>
      <vt:lpstr>Wingdings</vt:lpstr>
      <vt:lpstr>Montserrat</vt:lpstr>
      <vt:lpstr>Montserrat</vt:lpstr>
      <vt:lpstr>Montserrat</vt:lpstr>
      <vt:lpstr>Heebo Light</vt:lpstr>
      <vt:lpstr>Heebo Light</vt:lpstr>
      <vt:lpstr>Heebo Light</vt:lpstr>
      <vt:lpstr>Calibri</vt:lpstr>
      <vt:lpstr>Microsoft YaHei</vt:lpstr>
      <vt:lpstr>Arial Unicode MS</vt:lpstr>
      <vt:lpstr>Calibri Light</vt:lpstr>
      <vt:lpstr>Bookman Old Style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PptxGenJS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creator>PptxGenJS</dc:creator>
  <dc:subject>PptxGenJS Presentation</dc:subject>
  <cp:lastModifiedBy>LENOVO</cp:lastModifiedBy>
  <cp:revision>3</cp:revision>
  <dcterms:created xsi:type="dcterms:W3CDTF">2025-04-23T15:56:00Z</dcterms:created>
  <dcterms:modified xsi:type="dcterms:W3CDTF">2025-04-24T02:08:15Z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5FDB6607025649B78F8D091DC7B8F8F2_12</vt:lpwstr>
  </property>
  <property fmtid="{D5CDD505-2E9C-101B-9397-08002B2CF9AE}" pid="3" name="KSOProductBuildVer">
    <vt:lpwstr>1033-12.2.0.20795</vt:lpwstr>
  </property>
</Properties>
</file>