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90" r:id="rId3"/>
    <p:sldId id="287" r:id="rId4"/>
    <p:sldId id="281" r:id="rId5"/>
    <p:sldId id="289" r:id="rId6"/>
    <p:sldId id="283" r:id="rId7"/>
    <p:sldId id="291" r:id="rId8"/>
    <p:sldId id="29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  <p:cmAuthor id="3" name="Samantha Robertson" initials="SR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3B1D"/>
    <a:srgbClr val="D83B01"/>
    <a:srgbClr val="D7D7D7"/>
    <a:srgbClr val="C8C8C8"/>
    <a:srgbClr val="DD462F"/>
    <a:srgbClr val="0078D7"/>
    <a:srgbClr val="9BC9EF"/>
    <a:srgbClr val="898E8C"/>
    <a:srgbClr val="DFCCBE"/>
    <a:srgbClr val="D24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BB1E3E-FE60-4766-954C-E54471937AB8}" v="15" dt="2025-04-08T10:44:27.626"/>
  </p1510:revLst>
</p1510:revInfo>
</file>

<file path=ppt/tableStyles.xml><?xml version="1.0" encoding="utf-8"?>
<a:tblStyleLst xmlns:a="http://schemas.openxmlformats.org/drawingml/2006/main" def="{0E3FDE45-AF77-4B5C-9715-49D594BDF05E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314" autoAdjust="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1230" y="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mashankar pradhan" userId="acffc44e8e49e593" providerId="LiveId" clId="{CCBB1E3E-FE60-4766-954C-E54471937AB8}"/>
    <pc:docChg chg="custSel modSld">
      <pc:chgData name="umashankar pradhan" userId="acffc44e8e49e593" providerId="LiveId" clId="{CCBB1E3E-FE60-4766-954C-E54471937AB8}" dt="2025-04-08T10:45:12.407" v="24" actId="1076"/>
      <pc:docMkLst>
        <pc:docMk/>
      </pc:docMkLst>
      <pc:sldChg chg="modSp mod">
        <pc:chgData name="umashankar pradhan" userId="acffc44e8e49e593" providerId="LiveId" clId="{CCBB1E3E-FE60-4766-954C-E54471937AB8}" dt="2025-04-08T10:44:01.871" v="13" actId="14100"/>
        <pc:sldMkLst>
          <pc:docMk/>
          <pc:sldMk cId="1747768276" sldId="281"/>
        </pc:sldMkLst>
        <pc:spChg chg="mod">
          <ac:chgData name="umashankar pradhan" userId="acffc44e8e49e593" providerId="LiveId" clId="{CCBB1E3E-FE60-4766-954C-E54471937AB8}" dt="2025-04-08T10:43:45.433" v="9" actId="1076"/>
          <ac:spMkLst>
            <pc:docMk/>
            <pc:sldMk cId="1747768276" sldId="281"/>
            <ac:spMk id="5" creationId="{C68CA2C2-9F36-8636-7353-ECE0FC49AB4A}"/>
          </ac:spMkLst>
        </pc:spChg>
        <pc:picChg chg="mod">
          <ac:chgData name="umashankar pradhan" userId="acffc44e8e49e593" providerId="LiveId" clId="{CCBB1E3E-FE60-4766-954C-E54471937AB8}" dt="2025-04-08T10:44:01.871" v="13" actId="14100"/>
          <ac:picMkLst>
            <pc:docMk/>
            <pc:sldMk cId="1747768276" sldId="281"/>
            <ac:picMk id="2051" creationId="{3B44FC3A-87AD-FB5D-EC6A-537E75FFBBA0}"/>
          </ac:picMkLst>
        </pc:picChg>
      </pc:sldChg>
      <pc:sldChg chg="modSp mod">
        <pc:chgData name="umashankar pradhan" userId="acffc44e8e49e593" providerId="LiveId" clId="{CCBB1E3E-FE60-4766-954C-E54471937AB8}" dt="2025-04-08T10:44:42.481" v="22" actId="1076"/>
        <pc:sldMkLst>
          <pc:docMk/>
          <pc:sldMk cId="495610264" sldId="283"/>
        </pc:sldMkLst>
        <pc:spChg chg="mod">
          <ac:chgData name="umashankar pradhan" userId="acffc44e8e49e593" providerId="LiveId" clId="{CCBB1E3E-FE60-4766-954C-E54471937AB8}" dt="2025-04-08T10:44:42.481" v="22" actId="1076"/>
          <ac:spMkLst>
            <pc:docMk/>
            <pc:sldMk cId="495610264" sldId="283"/>
            <ac:spMk id="11" creationId="{23BC68A6-E804-4989-4772-6D395A305880}"/>
          </ac:spMkLst>
        </pc:spChg>
        <pc:picChg chg="mod">
          <ac:chgData name="umashankar pradhan" userId="acffc44e8e49e593" providerId="LiveId" clId="{CCBB1E3E-FE60-4766-954C-E54471937AB8}" dt="2025-04-08T10:44:34.715" v="21" actId="1076"/>
          <ac:picMkLst>
            <pc:docMk/>
            <pc:sldMk cId="495610264" sldId="283"/>
            <ac:picMk id="14" creationId="{3189B6A2-1C22-81A8-1018-46038E1321E3}"/>
          </ac:picMkLst>
        </pc:picChg>
      </pc:sldChg>
      <pc:sldChg chg="delSp modSp mod">
        <pc:chgData name="umashankar pradhan" userId="acffc44e8e49e593" providerId="LiveId" clId="{CCBB1E3E-FE60-4766-954C-E54471937AB8}" dt="2025-04-08T10:43:28.503" v="7" actId="14100"/>
        <pc:sldMkLst>
          <pc:docMk/>
          <pc:sldMk cId="1826472915" sldId="287"/>
        </pc:sldMkLst>
        <pc:spChg chg="mod">
          <ac:chgData name="umashankar pradhan" userId="acffc44e8e49e593" providerId="LiveId" clId="{CCBB1E3E-FE60-4766-954C-E54471937AB8}" dt="2025-04-08T10:42:16.105" v="3" actId="1076"/>
          <ac:spMkLst>
            <pc:docMk/>
            <pc:sldMk cId="1826472915" sldId="287"/>
            <ac:spMk id="8" creationId="{F9925CD2-F6DB-5192-1DD3-F153991B2CBC}"/>
          </ac:spMkLst>
        </pc:spChg>
        <pc:picChg chg="del">
          <ac:chgData name="umashankar pradhan" userId="acffc44e8e49e593" providerId="LiveId" clId="{CCBB1E3E-FE60-4766-954C-E54471937AB8}" dt="2025-04-08T10:43:18.358" v="5" actId="478"/>
          <ac:picMkLst>
            <pc:docMk/>
            <pc:sldMk cId="1826472915" sldId="287"/>
            <ac:picMk id="47" creationId="{00000000-0000-0000-0000-000000000000}"/>
          </ac:picMkLst>
        </pc:picChg>
        <pc:picChg chg="mod">
          <ac:chgData name="umashankar pradhan" userId="acffc44e8e49e593" providerId="LiveId" clId="{CCBB1E3E-FE60-4766-954C-E54471937AB8}" dt="2025-04-08T10:43:28.503" v="7" actId="14100"/>
          <ac:picMkLst>
            <pc:docMk/>
            <pc:sldMk cId="1826472915" sldId="287"/>
            <ac:picMk id="1027" creationId="{B8DA1426-0FB7-84E4-8DA5-0739A8EBEF06}"/>
          </ac:picMkLst>
        </pc:picChg>
      </pc:sldChg>
      <pc:sldChg chg="delSp modSp mod">
        <pc:chgData name="umashankar pradhan" userId="acffc44e8e49e593" providerId="LiveId" clId="{CCBB1E3E-FE60-4766-954C-E54471937AB8}" dt="2025-04-08T10:44:27.625" v="20" actId="1076"/>
        <pc:sldMkLst>
          <pc:docMk/>
          <pc:sldMk cId="2466886346" sldId="289"/>
        </pc:sldMkLst>
        <pc:spChg chg="mod">
          <ac:chgData name="umashankar pradhan" userId="acffc44e8e49e593" providerId="LiveId" clId="{CCBB1E3E-FE60-4766-954C-E54471937AB8}" dt="2025-04-08T10:44:16.781" v="17" actId="1076"/>
          <ac:spMkLst>
            <pc:docMk/>
            <pc:sldMk cId="2466886346" sldId="289"/>
            <ac:spMk id="3" creationId="{1DE53843-BCCE-2EEA-75F7-1078BDE8ED94}"/>
          </ac:spMkLst>
        </pc:spChg>
        <pc:picChg chg="del">
          <ac:chgData name="umashankar pradhan" userId="acffc44e8e49e593" providerId="LiveId" clId="{CCBB1E3E-FE60-4766-954C-E54471937AB8}" dt="2025-04-08T10:44:07.127" v="14" actId="478"/>
          <ac:picMkLst>
            <pc:docMk/>
            <pc:sldMk cId="2466886346" sldId="289"/>
            <ac:picMk id="16" creationId="{00000000-0000-0000-0000-000000000000}"/>
          </ac:picMkLst>
        </pc:picChg>
        <pc:picChg chg="mod">
          <ac:chgData name="umashankar pradhan" userId="acffc44e8e49e593" providerId="LiveId" clId="{CCBB1E3E-FE60-4766-954C-E54471937AB8}" dt="2025-04-08T10:44:27.625" v="20" actId="1076"/>
          <ac:picMkLst>
            <pc:docMk/>
            <pc:sldMk cId="2466886346" sldId="289"/>
            <ac:picMk id="3077" creationId="{FA75FE54-BD78-5721-4847-6F63727EBA50}"/>
          </ac:picMkLst>
        </pc:picChg>
      </pc:sldChg>
      <pc:sldChg chg="modSp mod">
        <pc:chgData name="umashankar pradhan" userId="acffc44e8e49e593" providerId="LiveId" clId="{CCBB1E3E-FE60-4766-954C-E54471937AB8}" dt="2025-04-08T10:45:12.407" v="24" actId="1076"/>
        <pc:sldMkLst>
          <pc:docMk/>
          <pc:sldMk cId="3717886534" sldId="290"/>
        </pc:sldMkLst>
        <pc:graphicFrameChg chg="mod modGraphic">
          <ac:chgData name="umashankar pradhan" userId="acffc44e8e49e593" providerId="LiveId" clId="{CCBB1E3E-FE60-4766-954C-E54471937AB8}" dt="2025-04-08T10:45:12.407" v="24" actId="1076"/>
          <ac:graphicFrameMkLst>
            <pc:docMk/>
            <pc:sldMk cId="3717886534" sldId="290"/>
            <ac:graphicFrameMk id="4" creationId="{40FBC08F-C337-2F2A-E168-050A2704AC0E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4/20/2025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4/20/2025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214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Office desk with laptop in the center surrounded by paper, pen, pencils, and other office items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2718924" y="3394610"/>
            <a:ext cx="9473076" cy="202328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39632" y="3850504"/>
            <a:ext cx="7611908" cy="1111495"/>
          </a:xfrm>
          <a:noFill/>
        </p:spPr>
        <p:txBody>
          <a:bodyPr>
            <a:normAutofit/>
          </a:bodyPr>
          <a:lstStyle>
            <a:lvl1pPr algn="l"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0"/>
            <a:ext cx="1440382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lvl="0"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440382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lvl="0" algn="ctr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752600" y="1444752"/>
            <a:ext cx="10076688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4/20/2025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709738"/>
            <a:ext cx="10079736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2600" y="4589463"/>
            <a:ext cx="1007973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31A3-BB3E-4313-83C9-61296DA7E41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55736" y="6356352"/>
            <a:ext cx="3276600" cy="365125"/>
          </a:xfrm>
        </p:spPr>
        <p:txBody>
          <a:bodyPr/>
          <a:lstStyle/>
          <a:p>
            <a:fld id="{44E4EFAB-AE02-4809-8285-EDC44B9E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8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501775"/>
            <a:ext cx="47434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6600" y="1501775"/>
            <a:ext cx="47434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31A3-BB3E-4313-83C9-61296DA7E41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EFAB-AE02-4809-8285-EDC44B9E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516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2600" y="1414463"/>
            <a:ext cx="47021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52600" y="2238375"/>
            <a:ext cx="470217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07004" y="1414463"/>
            <a:ext cx="472533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07004" y="2238375"/>
            <a:ext cx="472533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31A3-BB3E-4313-83C9-61296DA7E41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55736" y="6356352"/>
            <a:ext cx="3276600" cy="365125"/>
          </a:xfrm>
        </p:spPr>
        <p:txBody>
          <a:bodyPr/>
          <a:lstStyle/>
          <a:p>
            <a:fld id="{44E4EFAB-AE02-4809-8285-EDC44B9E34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21208" y="448056"/>
            <a:ext cx="11311128" cy="6400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8740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44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31A3-BB3E-4313-83C9-61296DA7E41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EFAB-AE02-4809-8285-EDC44B9E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04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1650" y="457200"/>
            <a:ext cx="39433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0300" y="987425"/>
            <a:ext cx="562203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1650" y="2171700"/>
            <a:ext cx="3943350" cy="3697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31A3-BB3E-4313-83C9-61296DA7E41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55736" y="6356352"/>
            <a:ext cx="3276600" cy="365125"/>
          </a:xfrm>
        </p:spPr>
        <p:txBody>
          <a:bodyPr/>
          <a:lstStyle/>
          <a:p>
            <a:fld id="{44E4EFAB-AE02-4809-8285-EDC44B9E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79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3936" y="457200"/>
            <a:ext cx="394106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6208776" y="987425"/>
            <a:ext cx="562356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3936" y="2176272"/>
            <a:ext cx="3941064" cy="3694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31A3-BB3E-4313-83C9-61296DA7E41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EFAB-AE02-4809-8285-EDC44B9E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84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31A3-BB3E-4313-83C9-61296DA7E41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EFAB-AE02-4809-8285-EDC44B9E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5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92256" y="365125"/>
            <a:ext cx="64008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65125"/>
            <a:ext cx="916305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31A3-BB3E-4313-83C9-61296DA7E415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55736" y="6356352"/>
            <a:ext cx="3276600" cy="365125"/>
          </a:xfrm>
        </p:spPr>
        <p:txBody>
          <a:bodyPr/>
          <a:lstStyle/>
          <a:p>
            <a:fld id="{44E4EFAB-AE02-4809-8285-EDC44B9E3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76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440382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lvl="0"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11311128" cy="64008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5648" y="1447800"/>
            <a:ext cx="10076688" cy="438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55648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46192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55736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6" r:id="rId3"/>
    <p:sldLayoutId id="2147483677" r:id="rId4"/>
    <p:sldLayoutId id="2147483678" r:id="rId5"/>
    <p:sldLayoutId id="2147483672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8000"/>
        </a:lnSpc>
        <a:spcBef>
          <a:spcPts val="0"/>
        </a:spcBef>
        <a:spcAft>
          <a:spcPts val="800"/>
        </a:spcAft>
        <a:buClr>
          <a:schemeClr val="tx1">
            <a:lumMod val="75000"/>
            <a:lumOff val="25000"/>
          </a:schemeClr>
        </a:buClr>
        <a:buFontTx/>
        <a:buNone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8000"/>
        </a:lnSpc>
        <a:spcBef>
          <a:spcPts val="0"/>
        </a:spcBef>
        <a:spcAft>
          <a:spcPts val="800"/>
        </a:spcAft>
        <a:buClr>
          <a:schemeClr val="tx1">
            <a:lumMod val="75000"/>
            <a:lumOff val="25000"/>
          </a:schemeClr>
        </a:buClr>
        <a:buFontTx/>
        <a:buNone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8000"/>
        </a:lnSpc>
        <a:spcBef>
          <a:spcPts val="0"/>
        </a:spcBef>
        <a:spcAft>
          <a:spcPts val="800"/>
        </a:spcAft>
        <a:buClr>
          <a:schemeClr val="tx1">
            <a:lumMod val="75000"/>
            <a:lumOff val="25000"/>
          </a:schemeClr>
        </a:buClr>
        <a:buFontTx/>
        <a:buNone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8000"/>
        </a:lnSpc>
        <a:spcBef>
          <a:spcPts val="0"/>
        </a:spcBef>
        <a:spcAft>
          <a:spcPts val="800"/>
        </a:spcAft>
        <a:buClr>
          <a:schemeClr val="tx1">
            <a:lumMod val="75000"/>
            <a:lumOff val="25000"/>
          </a:schemeClr>
        </a:buClr>
        <a:buFontTx/>
        <a:buNone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8000"/>
        </a:lnSpc>
        <a:spcBef>
          <a:spcPts val="0"/>
        </a:spcBef>
        <a:spcAft>
          <a:spcPts val="800"/>
        </a:spcAft>
        <a:buClr>
          <a:schemeClr val="tx1">
            <a:lumMod val="75000"/>
            <a:lumOff val="25000"/>
          </a:schemeClr>
        </a:buClr>
        <a:buFontTx/>
        <a:buNone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8000"/>
        </a:lnSpc>
        <a:spcBef>
          <a:spcPts val="0"/>
        </a:spcBef>
        <a:spcAft>
          <a:spcPts val="800"/>
        </a:spcAft>
        <a:buClr>
          <a:schemeClr val="tx1">
            <a:lumMod val="75000"/>
            <a:lumOff val="25000"/>
          </a:schemeClr>
        </a:buClr>
        <a:buFontTx/>
        <a:buNone/>
        <a:defRPr sz="16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8000"/>
        </a:lnSpc>
        <a:spcBef>
          <a:spcPts val="0"/>
        </a:spcBef>
        <a:spcAft>
          <a:spcPts val="800"/>
        </a:spcAft>
        <a:buClr>
          <a:schemeClr val="tx1">
            <a:lumMod val="75000"/>
            <a:lumOff val="25000"/>
          </a:schemeClr>
        </a:buClr>
        <a:buFontTx/>
        <a:buNone/>
        <a:defRPr sz="16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8000"/>
        </a:lnSpc>
        <a:spcBef>
          <a:spcPts val="0"/>
        </a:spcBef>
        <a:spcAft>
          <a:spcPts val="800"/>
        </a:spcAft>
        <a:buClr>
          <a:schemeClr val="tx1">
            <a:lumMod val="75000"/>
            <a:lumOff val="25000"/>
          </a:schemeClr>
        </a:buClr>
        <a:buFontTx/>
        <a:buNone/>
        <a:defRPr sz="16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ct val="3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None/>
        <a:defRPr sz="18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erywellhealthcom/symptoms-of-brain-tumors-51356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3703890" y="3860336"/>
            <a:ext cx="7611908" cy="1111495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Brain Tumor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96D13-B0F3-3999-38FF-EB51CFD3B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MEMBERS: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0FBC08F-C337-2F2A-E168-050A2704AC0E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85722525"/>
              </p:ext>
            </p:extLst>
          </p:nvPr>
        </p:nvGraphicFramePr>
        <p:xfrm>
          <a:off x="3116825" y="1818966"/>
          <a:ext cx="7128388" cy="34314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953730">
                  <a:extLst>
                    <a:ext uri="{9D8B030D-6E8A-4147-A177-3AD203B41FA5}">
                      <a16:colId xmlns:a16="http://schemas.microsoft.com/office/drawing/2014/main" val="2159655873"/>
                    </a:ext>
                  </a:extLst>
                </a:gridCol>
                <a:gridCol w="3529781">
                  <a:extLst>
                    <a:ext uri="{9D8B030D-6E8A-4147-A177-3AD203B41FA5}">
                      <a16:colId xmlns:a16="http://schemas.microsoft.com/office/drawing/2014/main" val="19792998"/>
                    </a:ext>
                  </a:extLst>
                </a:gridCol>
                <a:gridCol w="2644877">
                  <a:extLst>
                    <a:ext uri="{9D8B030D-6E8A-4147-A177-3AD203B41FA5}">
                      <a16:colId xmlns:a16="http://schemas.microsoft.com/office/drawing/2014/main" val="2983794723"/>
                    </a:ext>
                  </a:extLst>
                </a:gridCol>
              </a:tblGrid>
              <a:tr h="686292">
                <a:tc>
                  <a:txBody>
                    <a:bodyPr/>
                    <a:lstStyle/>
                    <a:p>
                      <a:r>
                        <a:rPr lang="en-US" dirty="0"/>
                        <a:t>SL. NO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REGD NO.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04582"/>
                  </a:ext>
                </a:extLst>
              </a:tr>
              <a:tr h="686292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CHINMAY PRADHAN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2201020618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252686"/>
                  </a:ext>
                </a:extLst>
              </a:tr>
              <a:tr h="686292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RABI SHANKAR PANDA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2201020599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475201"/>
                  </a:ext>
                </a:extLst>
              </a:tr>
              <a:tr h="686292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SHREEYA PUHANA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2201020434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213548"/>
                  </a:ext>
                </a:extLst>
              </a:tr>
              <a:tr h="686292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SHIBASIS BUGUDEI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2201020644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904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886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569145" y="424622"/>
            <a:ext cx="11309348" cy="640080"/>
          </a:xfrm>
        </p:spPr>
        <p:txBody>
          <a:bodyPr>
            <a:normAutofit/>
          </a:bodyPr>
          <a:lstStyle/>
          <a:p>
            <a:r>
              <a:rPr lang="en-IN" sz="2800" b="1" u="sng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&amp; Background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2091823" y="1330574"/>
            <a:ext cx="4425696" cy="196416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8A92B7AF-37C4-51C5-6BA5-CD9488ABFAD0}"/>
              </a:ext>
            </a:extLst>
          </p:cNvPr>
          <p:cNvSpPr txBox="1">
            <a:spLocks/>
          </p:cNvSpPr>
          <p:nvPr/>
        </p:nvSpPr>
        <p:spPr>
          <a:xfrm>
            <a:off x="1425677" y="1330574"/>
            <a:ext cx="10324997" cy="4782764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4500" b="1" u="sng" dirty="0">
                <a:solidFill>
                  <a:srgbClr val="7F3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</a:t>
            </a:r>
          </a:p>
          <a:p>
            <a:pPr algn="just"/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Brain tumors grow rapidly, causing severe neurological damage if undetected. Accurate classification is essential for effective diagnosis and treatment.</a:t>
            </a:r>
          </a:p>
          <a:p>
            <a:pPr algn="just"/>
            <a:r>
              <a:rPr lang="en-US" sz="4500" b="1" u="sng" dirty="0">
                <a:solidFill>
                  <a:srgbClr val="7F3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Significance</a:t>
            </a:r>
          </a:p>
          <a:p>
            <a:pPr algn="just"/>
            <a:endParaRPr 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models struggle with imbalanced datasets and tumor variability. Deep learning offers promise but requires robust methods.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4500" b="1" u="sng" dirty="0">
                <a:solidFill>
                  <a:srgbClr val="7F3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  <a:p>
            <a:pPr algn="just"/>
            <a:endParaRPr lang="en-US" sz="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a reliable MRI-based model for Glioma vs. No Tumor classification.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Analyze the impact of activation functions on performance.</a:t>
            </a:r>
          </a:p>
          <a:p>
            <a:pPr algn="just"/>
            <a:r>
              <a:rPr lang="en-US" sz="4500" b="1" u="sng" dirty="0">
                <a:solidFill>
                  <a:srgbClr val="7F3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</a:t>
            </a:r>
          </a:p>
          <a:p>
            <a:pPr algn="just"/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 models (SVM, CNNs) achieved 70-95% accuracy but lacked efficiency. Advanced architectures like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Xception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show potential for superior results.</a:t>
            </a:r>
          </a:p>
        </p:txBody>
      </p:sp>
    </p:spTree>
    <p:extLst>
      <p:ext uri="{BB962C8B-B14F-4D97-AF65-F5344CB8AC3E}">
        <p14:creationId xmlns:p14="http://schemas.microsoft.com/office/powerpoint/2010/main" val="1826472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357401"/>
            <a:ext cx="11309348" cy="640080"/>
          </a:xfrm>
        </p:spPr>
        <p:txBody>
          <a:bodyPr/>
          <a:lstStyle/>
          <a:p>
            <a:r>
              <a:rPr lang="en-IN" sz="2800" b="1" u="sng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4" name="Content Placeholder 5"/>
          <p:cNvSpPr txBox="1">
            <a:spLocks/>
          </p:cNvSpPr>
          <p:nvPr/>
        </p:nvSpPr>
        <p:spPr>
          <a:xfrm>
            <a:off x="1694692" y="1319496"/>
            <a:ext cx="3144008" cy="31001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5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0FEF18-2216-993F-DEC3-EC4D97F19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174" y="1160615"/>
            <a:ext cx="10375382" cy="20245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090747-AF23-4DE7-86D5-A1800E998A98}"/>
              </a:ext>
            </a:extLst>
          </p:cNvPr>
          <p:cNvSpPr txBox="1"/>
          <p:nvPr/>
        </p:nvSpPr>
        <p:spPr>
          <a:xfrm>
            <a:off x="1789507" y="3660630"/>
            <a:ext cx="30685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altLang="en-US" sz="25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</a:p>
          <a:p>
            <a:pPr algn="ctr"/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kumimoji="0" lang="en-US" altLang="en-US" sz="2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Xception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architecture with transfer learning; fine-tuned custom dense layers for Glioma vs. No Tumor classification.</a:t>
            </a:r>
          </a:p>
          <a:p>
            <a:endParaRPr lang="en-IN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5DE2878-40D1-AC03-4E28-1C5569B963B2}"/>
              </a:ext>
            </a:extLst>
          </p:cNvPr>
          <p:cNvCxnSpPr>
            <a:cxnSpLocks/>
          </p:cNvCxnSpPr>
          <p:nvPr/>
        </p:nvCxnSpPr>
        <p:spPr>
          <a:xfrm>
            <a:off x="5102936" y="3785420"/>
            <a:ext cx="0" cy="24378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BCFC387-00FB-260F-9C8F-4872CECA4108}"/>
              </a:ext>
            </a:extLst>
          </p:cNvPr>
          <p:cNvSpPr txBox="1"/>
          <p:nvPr/>
        </p:nvSpPr>
        <p:spPr>
          <a:xfrm>
            <a:off x="5314837" y="3660630"/>
            <a:ext cx="3068594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altLang="en-US" sz="25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Preprocessing</a:t>
            </a:r>
          </a:p>
          <a:p>
            <a:pPr algn="ctr"/>
            <a:endParaRPr kumimoji="0" lang="en-US" altLang="en-US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Images resized to 299×299, normalized (scaled [0, 1]), and augmented (random flips, zooms, rotations).</a:t>
            </a:r>
          </a:p>
          <a:p>
            <a:endParaRPr lang="en-IN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A558DE0-FE22-9591-D705-862C14347D11}"/>
              </a:ext>
            </a:extLst>
          </p:cNvPr>
          <p:cNvCxnSpPr>
            <a:cxnSpLocks/>
          </p:cNvCxnSpPr>
          <p:nvPr/>
        </p:nvCxnSpPr>
        <p:spPr>
          <a:xfrm>
            <a:off x="8595332" y="3814916"/>
            <a:ext cx="0" cy="242117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2">
            <a:extLst>
              <a:ext uri="{FF2B5EF4-FFF2-40B4-BE49-F238E27FC236}">
                <a16:creationId xmlns:a16="http://schemas.microsoft.com/office/drawing/2014/main" id="{3376E223-CDE4-0006-2767-8C9D7DFAB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8029" y="3660630"/>
            <a:ext cx="3068594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25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Model Features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Pre-trained ImageNet weights,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ReLU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activation with a 1024-unit dense layer, early stopping, and checkpointing to avoid overfitting.</a:t>
            </a:r>
          </a:p>
        </p:txBody>
      </p:sp>
    </p:spTree>
    <p:extLst>
      <p:ext uri="{BB962C8B-B14F-4D97-AF65-F5344CB8AC3E}">
        <p14:creationId xmlns:p14="http://schemas.microsoft.com/office/powerpoint/2010/main" val="1747768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86698" y="397578"/>
            <a:ext cx="11309348" cy="640080"/>
          </a:xfrm>
        </p:spPr>
        <p:txBody>
          <a:bodyPr>
            <a:normAutofit/>
          </a:bodyPr>
          <a:lstStyle/>
          <a:p>
            <a:r>
              <a:rPr lang="en-IN" sz="2800" b="1" u="sng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E156BA-1FAB-EBF8-1392-533FA0FAF6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39" t="25354" r="10586" b="12079"/>
          <a:stretch>
            <a:fillRect/>
          </a:stretch>
        </p:blipFill>
        <p:spPr>
          <a:xfrm>
            <a:off x="609600" y="1391780"/>
            <a:ext cx="7108723" cy="27141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D40444-0FDC-2F7D-9A94-314910173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974" y="1391779"/>
            <a:ext cx="3940072" cy="28557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EF9CED-25DE-393D-DCD8-9DF50A9F8B39}"/>
              </a:ext>
            </a:extLst>
          </p:cNvPr>
          <p:cNvSpPr txBox="1"/>
          <p:nvPr/>
        </p:nvSpPr>
        <p:spPr>
          <a:xfrm>
            <a:off x="1292943" y="4288974"/>
            <a:ext cx="5196578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Metrics</a:t>
            </a:r>
          </a:p>
          <a:p>
            <a:pPr algn="just"/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Precision: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1.00 (No Tumor), 0.99 (Glioma)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Recall: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1.00 (Glioma), 0.99 (No Tumor)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F1 Score: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7E2226-9462-36DB-08C1-6CF7CC1BC3EC}"/>
              </a:ext>
            </a:extLst>
          </p:cNvPr>
          <p:cNvSpPr txBox="1"/>
          <p:nvPr/>
        </p:nvSpPr>
        <p:spPr>
          <a:xfrm>
            <a:off x="6811090" y="4344175"/>
            <a:ext cx="498495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Findings</a:t>
            </a:r>
          </a:p>
          <a:p>
            <a:pPr algn="just"/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Achieved </a:t>
            </a: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99.44% accuracy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AUC of 0.997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ReLU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-based architecture, outperforming Mish and Swish.</a:t>
            </a:r>
          </a:p>
        </p:txBody>
      </p:sp>
    </p:spTree>
    <p:extLst>
      <p:ext uri="{BB962C8B-B14F-4D97-AF65-F5344CB8AC3E}">
        <p14:creationId xmlns:p14="http://schemas.microsoft.com/office/powerpoint/2010/main" val="246688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C076CA-5064-BF69-7D82-2E0B5F01590F}"/>
              </a:ext>
            </a:extLst>
          </p:cNvPr>
          <p:cNvSpPr txBox="1"/>
          <p:nvPr/>
        </p:nvSpPr>
        <p:spPr>
          <a:xfrm>
            <a:off x="4984955" y="20156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7" name="Title 23"/>
          <p:cNvSpPr txBox="1">
            <a:spLocks/>
          </p:cNvSpPr>
          <p:nvPr/>
        </p:nvSpPr>
        <p:spPr>
          <a:xfrm>
            <a:off x="521208" y="619426"/>
            <a:ext cx="11309348" cy="64008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800" b="1" u="sng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 &amp; Future Scope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65A8DA-3903-494F-3AED-94B863B4D9D7}"/>
              </a:ext>
            </a:extLst>
          </p:cNvPr>
          <p:cNvSpPr txBox="1"/>
          <p:nvPr/>
        </p:nvSpPr>
        <p:spPr>
          <a:xfrm>
            <a:off x="4050890" y="21925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BF4AFF-2913-6510-284A-5975CE16F8B4}"/>
              </a:ext>
            </a:extLst>
          </p:cNvPr>
          <p:cNvSpPr txBox="1">
            <a:spLocks/>
          </p:cNvSpPr>
          <p:nvPr/>
        </p:nvSpPr>
        <p:spPr>
          <a:xfrm>
            <a:off x="1425676" y="1627721"/>
            <a:ext cx="10404880" cy="423182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  <a:p>
            <a:endParaRPr lang="en-IN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Proposed model using </a:t>
            </a:r>
            <a:r>
              <a:rPr lang="en-I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Xception</a:t>
            </a: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architecture with </a:t>
            </a:r>
            <a:r>
              <a:rPr lang="en-I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ReLU</a:t>
            </a:r>
            <a:r>
              <a:rPr lang="en-I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-based</a:t>
            </a: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custom dense layers achieved </a:t>
            </a:r>
            <a:r>
              <a:rPr lang="en-I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99.44% accuracy</a:t>
            </a: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Glioma and No </a:t>
            </a:r>
            <a:r>
              <a:rPr lang="en-IN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Tumor</a:t>
            </a: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classification.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I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augmentation</a:t>
            </a: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robust optimization methods ensured strong generalization and reduced </a:t>
            </a:r>
            <a:r>
              <a:rPr lang="en-I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overfitting</a:t>
            </a: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Scope</a:t>
            </a:r>
          </a:p>
          <a:p>
            <a:endParaRPr lang="en-IN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Extend to </a:t>
            </a:r>
            <a:r>
              <a:rPr lang="en-I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multi-class classification</a:t>
            </a: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by including more tumour types.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 </a:t>
            </a:r>
            <a:r>
              <a:rPr lang="en-I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Explainable AI (XAI)</a:t>
            </a: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better clinical interpretability.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Explore hybrid architectures for enhanced diagnostic accuracy.</a:t>
            </a:r>
          </a:p>
        </p:txBody>
      </p:sp>
    </p:spTree>
    <p:extLst>
      <p:ext uri="{BB962C8B-B14F-4D97-AF65-F5344CB8AC3E}">
        <p14:creationId xmlns:p14="http://schemas.microsoft.com/office/powerpoint/2010/main" val="495610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49555-00AD-AB5E-02F5-0D32806E3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b="1" u="sng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Selected References</a:t>
            </a:r>
            <a:endParaRPr lang="en-IN" dirty="0">
              <a:solidFill>
                <a:schemeClr val="bg2"/>
              </a:solidFill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447B43A2-773E-6AAA-A86B-E1DA24670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510" y="1620835"/>
            <a:ext cx="10396826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Jia, Z., &amp; Chen, D. (2024). </a:t>
            </a: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Brain tumor identification and classification of MRI images using deep learning techniques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Fayed, L. (2023) Could it be a brain tumor?,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Verywell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Health. Available at: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2"/>
              </a:rPr>
              <a:t>https://www.verywellhealthcom/symptoms-of-brain-tumors-513565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Haque, R. et al. (2024) ‘Neuronet19: An explainable deep neural network model for the classification of brain tumors using magnetic resonance imaging data’, Scientific Reports, 14(1). doi:10.1038/s41598 024-51867-1.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Mohsen, H., et al. (2018). </a:t>
            </a: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Classification using deep learning neural networks for brain tumors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Korfiatis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P., et al. (2016). </a:t>
            </a: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Automated segmentation of hyperintense regions in Flair MRI using Deep Learning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Sobhaninia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Z., et al. (2018). </a:t>
            </a: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Brain tumor segmentation using deep learning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15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9610B0-3239-B26B-0F71-BD20A94E92AD}"/>
              </a:ext>
            </a:extLst>
          </p:cNvPr>
          <p:cNvSpPr txBox="1"/>
          <p:nvPr/>
        </p:nvSpPr>
        <p:spPr>
          <a:xfrm>
            <a:off x="3564193" y="2644170"/>
            <a:ext cx="50636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Angsana New" panose="02020603050405020304" pitchFamily="18" charset="-34"/>
                <a:cs typeface="Angsana New" panose="02020603050405020304" pitchFamily="18" charset="-34"/>
              </a:rPr>
              <a:t>THANK YOU</a:t>
            </a:r>
            <a:endParaRPr lang="en-IN" sz="9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05683229"/>
      </p:ext>
    </p:extLst>
  </p:cSld>
  <p:clrMapOvr>
    <a:masterClrMapping/>
  </p:clrMapOvr>
</p:sld>
</file>

<file path=ppt/theme/theme1.xml><?xml version="1.0" encoding="utf-8"?>
<a:theme xmlns:a="http://schemas.openxmlformats.org/drawingml/2006/main" name="Making Templates Accessible">
  <a:themeElements>
    <a:clrScheme name="Custom 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D83B0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34A90"/>
      </a:hlink>
      <a:folHlink>
        <a:srgbClr val="6F3B55"/>
      </a:folHlink>
    </a:clrScheme>
    <a:fontScheme name="Custom 7">
      <a:majorFont>
        <a:latin typeface="Cambria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ssibility guide.potx" id="{709F6ED1-91B4-42EB-B205-04CA5CDF84DF}" vid="{41E99566-B948-45A3-A3EF-0F5CFCE3D07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Accessibility guide</Template>
  <TotalTime>206</TotalTime>
  <Words>471</Words>
  <Application>Microsoft Office PowerPoint</Application>
  <PresentationFormat>Widescreen</PresentationFormat>
  <Paragraphs>70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Angsana New</vt:lpstr>
      <vt:lpstr>Arial</vt:lpstr>
      <vt:lpstr>Calibri</vt:lpstr>
      <vt:lpstr>Cambria</vt:lpstr>
      <vt:lpstr>Segoe UI</vt:lpstr>
      <vt:lpstr>Times New Roman</vt:lpstr>
      <vt:lpstr>Making Templates Accessible</vt:lpstr>
      <vt:lpstr>Brain Tumor Classification</vt:lpstr>
      <vt:lpstr>TEAM MEMBERS:</vt:lpstr>
      <vt:lpstr>Introduction &amp; Background</vt:lpstr>
      <vt:lpstr>Methodology</vt:lpstr>
      <vt:lpstr>Results</vt:lpstr>
      <vt:lpstr>PowerPoint Presentation</vt:lpstr>
      <vt:lpstr>Selected 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umashankar pradhan</dc:creator>
  <cp:lastModifiedBy>chinmay pradhan</cp:lastModifiedBy>
  <cp:revision>3</cp:revision>
  <dcterms:created xsi:type="dcterms:W3CDTF">2025-04-08T10:11:12Z</dcterms:created>
  <dcterms:modified xsi:type="dcterms:W3CDTF">2025-04-20T17:30:13Z</dcterms:modified>
  <cp:version/>
</cp:coreProperties>
</file>