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Anton" charset="1" panose="00000500000000000000"/>
      <p:regular r:id="rId16"/>
    </p:embeddedFont>
    <p:embeddedFont>
      <p:font typeface="Canva Sans Bold" charset="1" panose="020B0803030501040103"/>
      <p:regular r:id="rId17"/>
    </p:embeddedFont>
    <p:embeddedFont>
      <p:font typeface="Open Sauce" charset="1" panose="00000500000000000000"/>
      <p:regular r:id="rId18"/>
    </p:embeddedFont>
    <p:embeddedFont>
      <p:font typeface="Poppins" charset="1" panose="00000500000000000000"/>
      <p:regular r:id="rId19"/>
    </p:embeddedFont>
    <p:embeddedFont>
      <p:font typeface="Poppins Bold" charset="1" panose="0000080000000000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gif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8.png" Type="http://schemas.openxmlformats.org/officeDocument/2006/relationships/image"/><Relationship Id="rId5" Target="../media/image29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gif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1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gif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gif" Type="http://schemas.openxmlformats.org/officeDocument/2006/relationships/image"/><Relationship Id="rId5" Target="../media/image6.png" Type="http://schemas.openxmlformats.org/officeDocument/2006/relationships/image"/><Relationship Id="rId6" Target="../media/image7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4.gif" Type="http://schemas.openxmlformats.org/officeDocument/2006/relationships/image"/><Relationship Id="rId5" Target="../media/image15.png" Type="http://schemas.openxmlformats.org/officeDocument/2006/relationships/image"/><Relationship Id="rId6" Target="../media/image16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17.png" Type="http://schemas.openxmlformats.org/officeDocument/2006/relationships/image"/><Relationship Id="rId7" Target="../media/image18.svg" Type="http://schemas.openxmlformats.org/officeDocument/2006/relationships/image"/><Relationship Id="rId8" Target="../media/image3.gif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19.gif" Type="http://schemas.openxmlformats.org/officeDocument/2006/relationships/image"/><Relationship Id="rId5" Target="../media/image20.pn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25.png" Type="http://schemas.openxmlformats.org/officeDocument/2006/relationships/image"/><Relationship Id="rId12" Target="../media/image26.png" Type="http://schemas.openxmlformats.org/officeDocument/2006/relationships/image"/><Relationship Id="rId13" Target="../media/image27.png" Type="http://schemas.openxmlformats.org/officeDocument/2006/relationships/image"/><Relationship Id="rId14" Target="../media/image9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Relationship Id="rId8" Target="../media/image23.png" Type="http://schemas.openxmlformats.org/officeDocument/2006/relationships/image"/><Relationship Id="rId9" Target="../media/image24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6.png" Type="http://schemas.openxmlformats.org/officeDocument/2006/relationships/image"/><Relationship Id="rId7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020109" y="2605709"/>
            <a:ext cx="5077990" cy="507799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-2165946">
            <a:off x="8808751" y="837556"/>
            <a:ext cx="8568412" cy="8401623"/>
            <a:chOff x="0" y="0"/>
            <a:chExt cx="812800" cy="79697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796978"/>
            </a:xfrm>
            <a:custGeom>
              <a:avLst/>
              <a:gdLst/>
              <a:ahLst/>
              <a:cxnLst/>
              <a:rect r="r" b="b" t="t" l="l"/>
              <a:pathLst>
                <a:path h="796978" w="812800">
                  <a:moveTo>
                    <a:pt x="406400" y="0"/>
                  </a:moveTo>
                  <a:cubicBezTo>
                    <a:pt x="181951" y="0"/>
                    <a:pt x="0" y="178410"/>
                    <a:pt x="0" y="398489"/>
                  </a:cubicBezTo>
                  <a:cubicBezTo>
                    <a:pt x="0" y="618569"/>
                    <a:pt x="181951" y="796978"/>
                    <a:pt x="406400" y="796978"/>
                  </a:cubicBezTo>
                  <a:cubicBezTo>
                    <a:pt x="630849" y="796978"/>
                    <a:pt x="812800" y="618569"/>
                    <a:pt x="812800" y="398489"/>
                  </a:cubicBezTo>
                  <a:cubicBezTo>
                    <a:pt x="812800" y="178410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gradFill>
                <a:gsLst>
                  <a:gs pos="0">
                    <a:srgbClr val="795AC6">
                      <a:alpha val="4500"/>
                    </a:srgbClr>
                  </a:gs>
                  <a:gs pos="100000">
                    <a:srgbClr val="5540F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76200" y="36617"/>
              <a:ext cx="660400" cy="6856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-10694109">
            <a:off x="9125957" y="1124174"/>
            <a:ext cx="8014237" cy="7858235"/>
            <a:chOff x="0" y="0"/>
            <a:chExt cx="812800" cy="79697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796978"/>
            </a:xfrm>
            <a:custGeom>
              <a:avLst/>
              <a:gdLst/>
              <a:ahLst/>
              <a:cxnLst/>
              <a:rect r="r" b="b" t="t" l="l"/>
              <a:pathLst>
                <a:path h="796978" w="812800">
                  <a:moveTo>
                    <a:pt x="406400" y="0"/>
                  </a:moveTo>
                  <a:cubicBezTo>
                    <a:pt x="181951" y="0"/>
                    <a:pt x="0" y="178410"/>
                    <a:pt x="0" y="398489"/>
                  </a:cubicBezTo>
                  <a:cubicBezTo>
                    <a:pt x="0" y="618569"/>
                    <a:pt x="181951" y="796978"/>
                    <a:pt x="406400" y="796978"/>
                  </a:cubicBezTo>
                  <a:cubicBezTo>
                    <a:pt x="630849" y="796978"/>
                    <a:pt x="812800" y="618569"/>
                    <a:pt x="812800" y="398489"/>
                  </a:cubicBezTo>
                  <a:cubicBezTo>
                    <a:pt x="812800" y="178410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gradFill>
                <a:gsLst>
                  <a:gs pos="0">
                    <a:srgbClr val="795AC6">
                      <a:alpha val="4500"/>
                    </a:srgbClr>
                  </a:gs>
                  <a:gs pos="100000">
                    <a:srgbClr val="C6BFF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76200" y="36617"/>
              <a:ext cx="660400" cy="68564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-10861334" y="4598030"/>
            <a:ext cx="15304372" cy="15304372"/>
          </a:xfrm>
          <a:custGeom>
            <a:avLst/>
            <a:gdLst/>
            <a:ahLst/>
            <a:cxnLst/>
            <a:rect r="r" b="b" t="t" l="l"/>
            <a:pathLst>
              <a:path h="15304372" w="15304372">
                <a:moveTo>
                  <a:pt x="0" y="0"/>
                </a:moveTo>
                <a:lnTo>
                  <a:pt x="15304372" y="0"/>
                </a:lnTo>
                <a:lnTo>
                  <a:pt x="15304372" y="15304372"/>
                </a:lnTo>
                <a:lnTo>
                  <a:pt x="0" y="153043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12" id="12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0527156" y="742462"/>
            <a:ext cx="3958208" cy="1899940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2812316" y="7644598"/>
            <a:ext cx="3958208" cy="1899940"/>
          </a:xfrm>
          <a:prstGeom prst="rect">
            <a:avLst/>
          </a:prstGeom>
        </p:spPr>
      </p:pic>
      <p:grpSp>
        <p:nvGrpSpPr>
          <p:cNvPr name="Group 14" id="14"/>
          <p:cNvGrpSpPr/>
          <p:nvPr/>
        </p:nvGrpSpPr>
        <p:grpSpPr>
          <a:xfrm rot="0">
            <a:off x="-2113410" y="2592077"/>
            <a:ext cx="10817379" cy="1818800"/>
            <a:chOff x="0" y="0"/>
            <a:chExt cx="2369846" cy="39845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69846" cy="398459"/>
            </a:xfrm>
            <a:custGeom>
              <a:avLst/>
              <a:gdLst/>
              <a:ahLst/>
              <a:cxnLst/>
              <a:rect r="r" b="b" t="t" l="l"/>
              <a:pathLst>
                <a:path h="398459" w="2369846">
                  <a:moveTo>
                    <a:pt x="0" y="0"/>
                  </a:moveTo>
                  <a:lnTo>
                    <a:pt x="2369846" y="0"/>
                  </a:lnTo>
                  <a:lnTo>
                    <a:pt x="2369846" y="398459"/>
                  </a:lnTo>
                  <a:lnTo>
                    <a:pt x="0" y="398459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2369846" cy="4365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456717" y="5813792"/>
            <a:ext cx="7543043" cy="768019"/>
          </a:xfrm>
          <a:custGeom>
            <a:avLst/>
            <a:gdLst/>
            <a:ahLst/>
            <a:cxnLst/>
            <a:rect r="r" b="b" t="t" l="l"/>
            <a:pathLst>
              <a:path h="768019" w="7543043">
                <a:moveTo>
                  <a:pt x="0" y="0"/>
                </a:moveTo>
                <a:lnTo>
                  <a:pt x="7543043" y="0"/>
                </a:lnTo>
                <a:lnTo>
                  <a:pt x="7543043" y="768019"/>
                </a:lnTo>
                <a:lnTo>
                  <a:pt x="0" y="76801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9" id="19"/>
          <p:cNvGrpSpPr/>
          <p:nvPr/>
        </p:nvGrpSpPr>
        <p:grpSpPr>
          <a:xfrm rot="0">
            <a:off x="-6374341" y="6734837"/>
            <a:ext cx="15078311" cy="3346036"/>
            <a:chOff x="0" y="0"/>
            <a:chExt cx="3303321" cy="733042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3303321" cy="733042"/>
            </a:xfrm>
            <a:custGeom>
              <a:avLst/>
              <a:gdLst/>
              <a:ahLst/>
              <a:cxnLst/>
              <a:rect r="r" b="b" t="t" l="l"/>
              <a:pathLst>
                <a:path h="733042" w="3303321">
                  <a:moveTo>
                    <a:pt x="0" y="0"/>
                  </a:moveTo>
                  <a:lnTo>
                    <a:pt x="3303321" y="0"/>
                  </a:lnTo>
                  <a:lnTo>
                    <a:pt x="3303321" y="733042"/>
                  </a:lnTo>
                  <a:lnTo>
                    <a:pt x="0" y="733042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3303321" cy="77114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9843903" y="5337140"/>
            <a:ext cx="813782" cy="813782"/>
          </a:xfrm>
          <a:custGeom>
            <a:avLst/>
            <a:gdLst/>
            <a:ahLst/>
            <a:cxnLst/>
            <a:rect r="r" b="b" t="t" l="l"/>
            <a:pathLst>
              <a:path h="813782" w="813782">
                <a:moveTo>
                  <a:pt x="0" y="0"/>
                </a:moveTo>
                <a:lnTo>
                  <a:pt x="813782" y="0"/>
                </a:lnTo>
                <a:lnTo>
                  <a:pt x="813782" y="813782"/>
                </a:lnTo>
                <a:lnTo>
                  <a:pt x="0" y="81378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5318323" y="4006694"/>
            <a:ext cx="1031673" cy="1031673"/>
          </a:xfrm>
          <a:custGeom>
            <a:avLst/>
            <a:gdLst/>
            <a:ahLst/>
            <a:cxnLst/>
            <a:rect r="r" b="b" t="t" l="l"/>
            <a:pathLst>
              <a:path h="1031673" w="1031673">
                <a:moveTo>
                  <a:pt x="0" y="0"/>
                </a:moveTo>
                <a:lnTo>
                  <a:pt x="1031673" y="0"/>
                </a:lnTo>
                <a:lnTo>
                  <a:pt x="1031673" y="1031674"/>
                </a:lnTo>
                <a:lnTo>
                  <a:pt x="0" y="10316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182107" y="783554"/>
            <a:ext cx="8521863" cy="19654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91"/>
              </a:lnSpc>
              <a:spcBef>
                <a:spcPct val="0"/>
              </a:spcBef>
            </a:pPr>
            <a:r>
              <a:rPr lang="en-US" sz="11494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ML INSIGHT LAB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82107" y="2566202"/>
            <a:ext cx="8521863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A WEB-BASED APPLICATION FOR MACHINE LEARNING EXPLORATION, VISUALIZATION, AND EXPERIMENTATION.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10646" y="5912052"/>
            <a:ext cx="6064785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Presented By - 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82107" y="6736260"/>
            <a:ext cx="8535383" cy="70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Name - Somnath Mahapatra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Reg. No. - 2201020419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68587" y="8402279"/>
            <a:ext cx="8535383" cy="1054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Name - Suvakanta Rout</a:t>
            </a:r>
          </a:p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Reg. No. - 2201020424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</a:p>
        </p:txBody>
      </p:sp>
      <p:sp>
        <p:nvSpPr>
          <p:cNvPr name="TextBox 29" id="29"/>
          <p:cNvSpPr txBox="true"/>
          <p:nvPr/>
        </p:nvSpPr>
        <p:spPr>
          <a:xfrm rot="0">
            <a:off x="168587" y="9237304"/>
            <a:ext cx="8535383" cy="70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Name - Vijay Kumar Mahto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Reg. No. - 2201020430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68587" y="7569269"/>
            <a:ext cx="8535383" cy="70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Name - Soumyaranjan Sahoo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Reg. No. - 2201020420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742546" y="322630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40"/>
                </a:lnTo>
                <a:lnTo>
                  <a:pt x="0" y="178713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979570" y="5269548"/>
            <a:ext cx="22247141" cy="4750752"/>
            <a:chOff x="0" y="0"/>
            <a:chExt cx="5302669" cy="113235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02669" cy="1132355"/>
            </a:xfrm>
            <a:custGeom>
              <a:avLst/>
              <a:gdLst/>
              <a:ahLst/>
              <a:cxnLst/>
              <a:rect r="r" b="b" t="t" l="l"/>
              <a:pathLst>
                <a:path h="1132355" w="5302669">
                  <a:moveTo>
                    <a:pt x="0" y="0"/>
                  </a:moveTo>
                  <a:lnTo>
                    <a:pt x="5302669" y="0"/>
                  </a:lnTo>
                  <a:lnTo>
                    <a:pt x="5302669" y="1132355"/>
                  </a:lnTo>
                  <a:lnTo>
                    <a:pt x="0" y="1132355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5302669" cy="117045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733017" y="2427284"/>
            <a:ext cx="5077990" cy="5077990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6138572" y="1605667"/>
            <a:ext cx="2147544" cy="2147544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6506623" y="7236397"/>
            <a:ext cx="817054" cy="817054"/>
          </a:xfrm>
          <a:custGeom>
            <a:avLst/>
            <a:gdLst/>
            <a:ahLst/>
            <a:cxnLst/>
            <a:rect r="r" b="b" t="t" l="l"/>
            <a:pathLst>
              <a:path h="817054" w="817054">
                <a:moveTo>
                  <a:pt x="0" y="0"/>
                </a:moveTo>
                <a:lnTo>
                  <a:pt x="817054" y="0"/>
                </a:lnTo>
                <a:lnTo>
                  <a:pt x="817054" y="817054"/>
                </a:lnTo>
                <a:lnTo>
                  <a:pt x="0" y="8170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6277207" y="2171752"/>
            <a:ext cx="10085151" cy="28485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391"/>
              </a:lnSpc>
              <a:spcBef>
                <a:spcPct val="0"/>
              </a:spcBef>
            </a:pPr>
            <a:r>
              <a:rPr lang="en-US" sz="16708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THANK YOU!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84864" y="4847745"/>
            <a:ext cx="2947693" cy="4114800"/>
          </a:xfrm>
          <a:custGeom>
            <a:avLst/>
            <a:gdLst/>
            <a:ahLst/>
            <a:cxnLst/>
            <a:rect r="r" b="b" t="t" l="l"/>
            <a:pathLst>
              <a:path h="4114800" w="2947693">
                <a:moveTo>
                  <a:pt x="0" y="0"/>
                </a:moveTo>
                <a:lnTo>
                  <a:pt x="2947693" y="0"/>
                </a:lnTo>
                <a:lnTo>
                  <a:pt x="29476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355315" y="4303831"/>
            <a:ext cx="1098588" cy="1381871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flipV="true">
            <a:off x="7955188" y="3958094"/>
            <a:ext cx="2134301" cy="0"/>
          </a:xfrm>
          <a:prstGeom prst="line">
            <a:avLst/>
          </a:prstGeom>
          <a:ln cap="flat" w="142875">
            <a:gradFill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4673897" y="2244875"/>
            <a:ext cx="2947693" cy="4114800"/>
          </a:xfrm>
          <a:custGeom>
            <a:avLst/>
            <a:gdLst/>
            <a:ahLst/>
            <a:cxnLst/>
            <a:rect r="r" b="b" t="t" l="l"/>
            <a:pathLst>
              <a:path h="4114800" w="2947693">
                <a:moveTo>
                  <a:pt x="0" y="0"/>
                </a:moveTo>
                <a:lnTo>
                  <a:pt x="2947693" y="0"/>
                </a:lnTo>
                <a:lnTo>
                  <a:pt x="29476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5685338" y="5391660"/>
            <a:ext cx="1203221" cy="1513485"/>
          </a:xfrm>
          <a:prstGeom prst="rect">
            <a:avLst/>
          </a:prstGeom>
        </p:spPr>
      </p:pic>
      <p:sp>
        <p:nvSpPr>
          <p:cNvPr name="Freeform 8" id="8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745550" y="8152441"/>
            <a:ext cx="810105" cy="810105"/>
          </a:xfrm>
          <a:custGeom>
            <a:avLst/>
            <a:gdLst/>
            <a:ahLst/>
            <a:cxnLst/>
            <a:rect r="r" b="b" t="t" l="l"/>
            <a:pathLst>
              <a:path h="810105" w="810105">
                <a:moveTo>
                  <a:pt x="0" y="0"/>
                </a:moveTo>
                <a:lnTo>
                  <a:pt x="810105" y="0"/>
                </a:lnTo>
                <a:lnTo>
                  <a:pt x="810105" y="810104"/>
                </a:lnTo>
                <a:lnTo>
                  <a:pt x="0" y="81010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4470356" y="2100618"/>
            <a:ext cx="9347289" cy="1437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47"/>
              </a:lnSpc>
              <a:spcBef>
                <a:spcPct val="0"/>
              </a:spcBef>
            </a:pPr>
            <a:r>
              <a:rPr lang="en-US" sz="8391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PROJECT OVERVIEW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613680" y="5328726"/>
            <a:ext cx="7489259" cy="394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ML Insight Lab is a web application built using Streamlit to explore, visualize, and experiment with machine learning algorithms.</a:t>
            </a:r>
          </a:p>
          <a:p>
            <a:pPr algn="l" marL="539749" indent="-269875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User-friendly, interactive interface</a:t>
            </a:r>
          </a:p>
          <a:p>
            <a:pPr algn="l" marL="539749" indent="-269875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Supports both supervised and unsupervised learning</a:t>
            </a:r>
          </a:p>
          <a:p>
            <a:pPr algn="l" marL="539749" indent="-269875" lvl="1">
              <a:lnSpc>
                <a:spcPts val="349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Built for education, prototyping, and experimentation</a:t>
            </a:r>
          </a:p>
          <a:p>
            <a:pPr algn="l">
              <a:lnSpc>
                <a:spcPts val="349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703538" y="2292457"/>
            <a:ext cx="13830632" cy="1962678"/>
            <a:chOff x="0" y="0"/>
            <a:chExt cx="3296571" cy="46781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296570" cy="467810"/>
            </a:xfrm>
            <a:custGeom>
              <a:avLst/>
              <a:gdLst/>
              <a:ahLst/>
              <a:cxnLst/>
              <a:rect r="r" b="b" t="t" l="l"/>
              <a:pathLst>
                <a:path h="467810" w="3296570">
                  <a:moveTo>
                    <a:pt x="0" y="0"/>
                  </a:moveTo>
                  <a:lnTo>
                    <a:pt x="3296570" y="0"/>
                  </a:lnTo>
                  <a:lnTo>
                    <a:pt x="3296570" y="467810"/>
                  </a:lnTo>
                  <a:lnTo>
                    <a:pt x="0" y="467810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3296571" cy="50591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461288" y="754784"/>
            <a:ext cx="8497984" cy="1714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12752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KEY FEATURES</a:t>
            </a:r>
          </a:p>
        </p:txBody>
      </p:sp>
      <p:sp>
        <p:nvSpPr>
          <p:cNvPr name="AutoShape 7" id="7"/>
          <p:cNvSpPr/>
          <p:nvPr/>
        </p:nvSpPr>
        <p:spPr>
          <a:xfrm flipV="true">
            <a:off x="3017931" y="7703019"/>
            <a:ext cx="2134301" cy="0"/>
          </a:xfrm>
          <a:prstGeom prst="line">
            <a:avLst/>
          </a:prstGeom>
          <a:ln cap="flat" w="142875">
            <a:gradFill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461288" y="2521057"/>
            <a:ext cx="12665806" cy="1714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12752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ALGORITHM SUPPORT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5020109" y="2605709"/>
            <a:ext cx="5077990" cy="507799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5578231" y="4656199"/>
            <a:ext cx="12144103" cy="4472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Supervised Learning: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Linear/Logistic Regression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Decision Tree &amp; Random Forest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SVM (classification &amp; regression)</a:t>
            </a:r>
          </a:p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Unsupervised Learning: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K-Means, DBSCAN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PCA for dimensionality reduction</a:t>
            </a: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All with customizable parameters &amp; cross-validation support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4221701" y="392517"/>
            <a:ext cx="3958208" cy="189994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5938961" y="8731663"/>
            <a:ext cx="3240285" cy="1555337"/>
          </a:xfrm>
          <a:prstGeom prst="rect">
            <a:avLst/>
          </a:prstGeom>
        </p:spPr>
      </p:pic>
      <p:sp>
        <p:nvSpPr>
          <p:cNvPr name="Freeform 15" id="15"/>
          <p:cNvSpPr/>
          <p:nvPr/>
        </p:nvSpPr>
        <p:spPr>
          <a:xfrm flipH="false" flipV="false" rot="0">
            <a:off x="2824553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5" y="0"/>
                </a:lnTo>
                <a:lnTo>
                  <a:pt x="438825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639163" y="2605709"/>
            <a:ext cx="11349600" cy="1962678"/>
            <a:chOff x="0" y="0"/>
            <a:chExt cx="2705209" cy="46781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705209" cy="467810"/>
            </a:xfrm>
            <a:custGeom>
              <a:avLst/>
              <a:gdLst/>
              <a:ahLst/>
              <a:cxnLst/>
              <a:rect r="r" b="b" t="t" l="l"/>
              <a:pathLst>
                <a:path h="467810" w="2705209">
                  <a:moveTo>
                    <a:pt x="0" y="0"/>
                  </a:moveTo>
                  <a:lnTo>
                    <a:pt x="2705209" y="0"/>
                  </a:lnTo>
                  <a:lnTo>
                    <a:pt x="2705209" y="467810"/>
                  </a:lnTo>
                  <a:lnTo>
                    <a:pt x="0" y="467810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705209" cy="50591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405104" y="890848"/>
            <a:ext cx="8499903" cy="1714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12752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KEY FEATURES </a:t>
            </a:r>
          </a:p>
        </p:txBody>
      </p:sp>
      <p:sp>
        <p:nvSpPr>
          <p:cNvPr name="AutoShape 7" id="7"/>
          <p:cNvSpPr/>
          <p:nvPr/>
        </p:nvSpPr>
        <p:spPr>
          <a:xfrm flipV="true">
            <a:off x="3017931" y="7703019"/>
            <a:ext cx="2134301" cy="0"/>
          </a:xfrm>
          <a:prstGeom prst="line">
            <a:avLst/>
          </a:prstGeom>
          <a:ln cap="flat" w="142875">
            <a:gradFill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400327" y="2771414"/>
            <a:ext cx="9310110" cy="1714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880"/>
              </a:lnSpc>
            </a:pPr>
            <a:r>
              <a:rPr lang="en-US" sz="12752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DATA HANDLING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5020109" y="2605709"/>
            <a:ext cx="5077990" cy="5077990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11" id="11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5621728" y="5249958"/>
            <a:ext cx="11937376" cy="3481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Upload data (CSV, Excel, JSON), use Iris dataset, or generate random data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Detects numeric, categorical, and date columns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</a:t>
            </a: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issing value handling: drop, mean, median, or mode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StandardScaler for normalization</a:t>
            </a:r>
          </a:p>
          <a:p>
            <a:pPr algn="l" marL="604519" indent="-302260" lvl="1">
              <a:lnSpc>
                <a:spcPts val="3919"/>
              </a:lnSpc>
              <a:spcBef>
                <a:spcPct val="0"/>
              </a:spcBef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LabelEncoder for encoding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4221701" y="392517"/>
            <a:ext cx="3958208" cy="189994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true" flipV="false" rot="0">
            <a:off x="15938961" y="8731663"/>
            <a:ext cx="3240285" cy="1555337"/>
          </a:xfrm>
          <a:prstGeom prst="rect">
            <a:avLst/>
          </a:prstGeom>
        </p:spPr>
      </p:pic>
      <p:sp>
        <p:nvSpPr>
          <p:cNvPr name="Freeform 15" id="15"/>
          <p:cNvSpPr/>
          <p:nvPr/>
        </p:nvSpPr>
        <p:spPr>
          <a:xfrm flipH="false" flipV="false" rot="0">
            <a:off x="589874" y="9258300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742546" y="322630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40"/>
                </a:lnTo>
                <a:lnTo>
                  <a:pt x="0" y="178713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alphaModFix amt="79000"/>
          </a:blip>
          <a:srcRect l="0" t="0" r="0" b="0"/>
          <a:stretch>
            <a:fillRect/>
          </a:stretch>
        </p:blipFill>
        <p:spPr>
          <a:xfrm flipH="false" flipV="false" rot="0">
            <a:off x="265997" y="1708553"/>
            <a:ext cx="7287857" cy="2441432"/>
          </a:xfrm>
          <a:prstGeom prst="rect">
            <a:avLst/>
          </a:prstGeom>
        </p:spPr>
      </p:pic>
      <p:sp>
        <p:nvSpPr>
          <p:cNvPr name="AutoShape 4" id="4"/>
          <p:cNvSpPr/>
          <p:nvPr/>
        </p:nvSpPr>
        <p:spPr>
          <a:xfrm>
            <a:off x="8778064" y="3609059"/>
            <a:ext cx="1210781" cy="0"/>
          </a:xfrm>
          <a:prstGeom prst="line">
            <a:avLst/>
          </a:prstGeom>
          <a:ln cap="flat" w="142875">
            <a:gradFill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grpSp>
        <p:nvGrpSpPr>
          <p:cNvPr name="Group 5" id="5"/>
          <p:cNvGrpSpPr/>
          <p:nvPr/>
        </p:nvGrpSpPr>
        <p:grpSpPr>
          <a:xfrm rot="0">
            <a:off x="14268488" y="-276452"/>
            <a:ext cx="5077990" cy="507799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7" id="7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2339218" y="1247365"/>
            <a:ext cx="5435815" cy="5805239"/>
          </a:xfrm>
          <a:custGeom>
            <a:avLst/>
            <a:gdLst/>
            <a:ahLst/>
            <a:cxnLst/>
            <a:rect r="r" b="b" t="t" l="l"/>
            <a:pathLst>
              <a:path h="5805239" w="5435815">
                <a:moveTo>
                  <a:pt x="0" y="0"/>
                </a:moveTo>
                <a:lnTo>
                  <a:pt x="5435814" y="0"/>
                </a:lnTo>
                <a:lnTo>
                  <a:pt x="5435814" y="5805239"/>
                </a:lnTo>
                <a:lnTo>
                  <a:pt x="0" y="58052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491348" y="2064002"/>
            <a:ext cx="11645472" cy="1295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MODEL TRAINING &amp; EVALUATION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466588" y="4571157"/>
            <a:ext cx="9524654" cy="4472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Training with built-in error handling and logging</a:t>
            </a:r>
          </a:p>
          <a:p>
            <a:pPr algn="l">
              <a:lnSpc>
                <a:spcPts val="3919"/>
              </a:lnSpc>
            </a:pP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Metrics: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Regression: MSE, R²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Classification: Accuracy, Confusion Matrix, Report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Clustering: Silhouette Score, Inertia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PCA: Explained Variance Ratio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Supports K-Fold cross-validation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7336206" y="9258300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618325" y="-3889252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845499" y="3712746"/>
            <a:ext cx="11784860" cy="1298716"/>
            <a:chOff x="0" y="0"/>
            <a:chExt cx="2808955" cy="30955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808955" cy="309553"/>
            </a:xfrm>
            <a:custGeom>
              <a:avLst/>
              <a:gdLst/>
              <a:ahLst/>
              <a:cxnLst/>
              <a:rect r="r" b="b" t="t" l="l"/>
              <a:pathLst>
                <a:path h="309553" w="2808955">
                  <a:moveTo>
                    <a:pt x="0" y="0"/>
                  </a:moveTo>
                  <a:lnTo>
                    <a:pt x="2808955" y="0"/>
                  </a:lnTo>
                  <a:lnTo>
                    <a:pt x="2808955" y="309553"/>
                  </a:lnTo>
                  <a:lnTo>
                    <a:pt x="0" y="309553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808955" cy="3476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10742546" y="322630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40"/>
                </a:lnTo>
                <a:lnTo>
                  <a:pt x="0" y="178713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736184" y="5596921"/>
            <a:ext cx="6217418" cy="4114800"/>
          </a:xfrm>
          <a:custGeom>
            <a:avLst/>
            <a:gdLst/>
            <a:ahLst/>
            <a:cxnLst/>
            <a:rect r="r" b="b" t="t" l="l"/>
            <a:pathLst>
              <a:path h="4114800" w="6217418">
                <a:moveTo>
                  <a:pt x="0" y="0"/>
                </a:moveTo>
                <a:lnTo>
                  <a:pt x="6217417" y="0"/>
                </a:lnTo>
                <a:lnTo>
                  <a:pt x="62174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086934" y="2397872"/>
            <a:ext cx="8442501" cy="12639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</a:pPr>
            <a:r>
              <a:rPr lang="en-US" sz="8913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VISUALIZATION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086934" y="3747530"/>
            <a:ext cx="6700964" cy="12639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</a:pPr>
            <a:r>
              <a:rPr lang="en-US" sz="8913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CAPABILITIES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6934" y="5239065"/>
            <a:ext cx="7576105" cy="3977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Interactive plots via Plotly: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Decision boundaries (classification)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Regression lines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Cluster plots (K-Means, DBSCAN)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PCA 2D projections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Confusion matrices &amp; classification reports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true" flipV="false" rot="0">
            <a:off x="239410" y="2106468"/>
            <a:ext cx="3240285" cy="155533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8"/>
          <a:srcRect l="0" t="0" r="0" b="0"/>
          <a:stretch>
            <a:fillRect/>
          </a:stretch>
        </p:blipFill>
        <p:spPr>
          <a:xfrm flipH="true" flipV="false" rot="0">
            <a:off x="6333459" y="5974927"/>
            <a:ext cx="3240285" cy="1555337"/>
          </a:xfrm>
          <a:prstGeom prst="rect">
            <a:avLst/>
          </a:prstGeom>
        </p:spPr>
      </p:pic>
      <p:sp>
        <p:nvSpPr>
          <p:cNvPr name="Freeform 13" id="13"/>
          <p:cNvSpPr/>
          <p:nvPr/>
        </p:nvSpPr>
        <p:spPr>
          <a:xfrm flipH="false" flipV="false" rot="0">
            <a:off x="17259300" y="9216070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607592" y="3661805"/>
            <a:ext cx="22247141" cy="1298716"/>
            <a:chOff x="0" y="0"/>
            <a:chExt cx="5302669" cy="30955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302669" cy="309553"/>
            </a:xfrm>
            <a:custGeom>
              <a:avLst/>
              <a:gdLst/>
              <a:ahLst/>
              <a:cxnLst/>
              <a:rect r="r" b="b" t="t" l="l"/>
              <a:pathLst>
                <a:path h="309553" w="5302669">
                  <a:moveTo>
                    <a:pt x="0" y="0"/>
                  </a:moveTo>
                  <a:lnTo>
                    <a:pt x="5302669" y="0"/>
                  </a:lnTo>
                  <a:lnTo>
                    <a:pt x="5302669" y="309553"/>
                  </a:lnTo>
                  <a:lnTo>
                    <a:pt x="0" y="309553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302669" cy="3476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13069" y="1938953"/>
            <a:ext cx="4712027" cy="6119516"/>
          </a:xfrm>
          <a:prstGeom prst="rect">
            <a:avLst/>
          </a:prstGeom>
        </p:spPr>
      </p:pic>
      <p:sp>
        <p:nvSpPr>
          <p:cNvPr name="Freeform 7" id="7"/>
          <p:cNvSpPr/>
          <p:nvPr/>
        </p:nvSpPr>
        <p:spPr>
          <a:xfrm flipH="false" flipV="false" rot="0">
            <a:off x="4985364" y="3712746"/>
            <a:ext cx="2051959" cy="2051959"/>
          </a:xfrm>
          <a:custGeom>
            <a:avLst/>
            <a:gdLst/>
            <a:ahLst/>
            <a:cxnLst/>
            <a:rect r="r" b="b" t="t" l="l"/>
            <a:pathLst>
              <a:path h="2051959" w="2051959">
                <a:moveTo>
                  <a:pt x="0" y="0"/>
                </a:moveTo>
                <a:lnTo>
                  <a:pt x="2051958" y="0"/>
                </a:lnTo>
                <a:lnTo>
                  <a:pt x="2051958" y="2051959"/>
                </a:lnTo>
                <a:lnTo>
                  <a:pt x="0" y="205195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054361" y="2448814"/>
            <a:ext cx="6700964" cy="12639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</a:pPr>
            <a:r>
              <a:rPr lang="en-US" sz="8913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PREDICTION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6934" y="3747530"/>
            <a:ext cx="6700964" cy="12639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</a:pPr>
            <a:r>
              <a:rPr lang="en-US" sz="8913">
                <a:solidFill>
                  <a:srgbClr val="FFFFFF"/>
                </a:solidFill>
                <a:latin typeface="Anton"/>
                <a:ea typeface="Anton"/>
                <a:cs typeface="Anton"/>
                <a:sym typeface="Anton"/>
              </a:rPr>
              <a:t>INTERFACE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962165" y="5418199"/>
            <a:ext cx="6793161" cy="3481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Input feature values manually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Predict using trained models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Predicted values (regression)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Class probabilities (classification)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Real-time feedback with success/error messages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898347" y="4293879"/>
            <a:ext cx="22247141" cy="3988752"/>
            <a:chOff x="0" y="0"/>
            <a:chExt cx="5302669" cy="9507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302669" cy="950730"/>
            </a:xfrm>
            <a:custGeom>
              <a:avLst/>
              <a:gdLst/>
              <a:ahLst/>
              <a:cxnLst/>
              <a:rect r="r" b="b" t="t" l="l"/>
              <a:pathLst>
                <a:path h="950730" w="5302669">
                  <a:moveTo>
                    <a:pt x="0" y="0"/>
                  </a:moveTo>
                  <a:lnTo>
                    <a:pt x="5302669" y="0"/>
                  </a:lnTo>
                  <a:lnTo>
                    <a:pt x="5302669" y="950730"/>
                  </a:lnTo>
                  <a:lnTo>
                    <a:pt x="0" y="950730"/>
                  </a:lnTo>
                  <a:close/>
                </a:path>
              </a:pathLst>
            </a:custGeom>
            <a:gradFill rotWithShape="true"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302669" cy="9888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0834017" y="1913509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39"/>
                </a:lnTo>
                <a:lnTo>
                  <a:pt x="0" y="17871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6" id="6"/>
          <p:cNvSpPr/>
          <p:nvPr/>
        </p:nvSpPr>
        <p:spPr>
          <a:xfrm flipV="true">
            <a:off x="7955188" y="3958094"/>
            <a:ext cx="2134301" cy="0"/>
          </a:xfrm>
          <a:prstGeom prst="line">
            <a:avLst/>
          </a:prstGeom>
          <a:ln cap="flat" w="142875">
            <a:gradFill>
              <a:gsLst>
                <a:gs pos="0">
                  <a:srgbClr val="3428BA">
                    <a:alpha val="100000"/>
                  </a:srgbClr>
                </a:gs>
                <a:gs pos="100000">
                  <a:srgbClr val="5FA2DB">
                    <a:alpha val="100000"/>
                  </a:srgbClr>
                </a:gs>
              </a:gsLst>
              <a:lin ang="0"/>
            </a:gra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7561158" y="870545"/>
            <a:ext cx="1042965" cy="1042965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9" id="9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7955188" y="1149568"/>
            <a:ext cx="481391" cy="484918"/>
          </a:xfrm>
          <a:custGeom>
            <a:avLst/>
            <a:gdLst/>
            <a:ahLst/>
            <a:cxnLst/>
            <a:rect r="r" b="b" t="t" l="l"/>
            <a:pathLst>
              <a:path h="484918" w="481391">
                <a:moveTo>
                  <a:pt x="0" y="0"/>
                </a:moveTo>
                <a:lnTo>
                  <a:pt x="481391" y="0"/>
                </a:lnTo>
                <a:lnTo>
                  <a:pt x="481391" y="484918"/>
                </a:lnTo>
                <a:lnTo>
                  <a:pt x="0" y="4849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7039887" y="9038887"/>
            <a:ext cx="438826" cy="438826"/>
          </a:xfrm>
          <a:custGeom>
            <a:avLst/>
            <a:gdLst/>
            <a:ahLst/>
            <a:cxnLst/>
            <a:rect r="r" b="b" t="t" l="l"/>
            <a:pathLst>
              <a:path h="438826" w="438826">
                <a:moveTo>
                  <a:pt x="0" y="0"/>
                </a:moveTo>
                <a:lnTo>
                  <a:pt x="438826" y="0"/>
                </a:lnTo>
                <a:lnTo>
                  <a:pt x="438826" y="438826"/>
                </a:lnTo>
                <a:lnTo>
                  <a:pt x="0" y="4388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4329344" y="660436"/>
            <a:ext cx="3518635" cy="3518635"/>
          </a:xfrm>
          <a:custGeom>
            <a:avLst/>
            <a:gdLst/>
            <a:ahLst/>
            <a:cxnLst/>
            <a:rect r="r" b="b" t="t" l="l"/>
            <a:pathLst>
              <a:path h="3518635" w="3518635">
                <a:moveTo>
                  <a:pt x="0" y="0"/>
                </a:moveTo>
                <a:lnTo>
                  <a:pt x="3518635" y="0"/>
                </a:lnTo>
                <a:lnTo>
                  <a:pt x="3518635" y="3518635"/>
                </a:lnTo>
                <a:lnTo>
                  <a:pt x="0" y="35186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3269813" y="4519976"/>
            <a:ext cx="12715809" cy="24911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Tech Stack: Streamlit, Pandas, NumPy, Scikit-learn, Plotly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File Handling: Temp storage with auto cleanup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Parallel Processing: LOKY_MAX_CPU_COUNT config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Logging &amp; Error Handling: Custom MLInsightException, detailed logs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-2487975" y="6523313"/>
            <a:ext cx="5794139" cy="5794139"/>
          </a:xfrm>
          <a:custGeom>
            <a:avLst/>
            <a:gdLst/>
            <a:ahLst/>
            <a:cxnLst/>
            <a:rect r="r" b="b" t="t" l="l"/>
            <a:pathLst>
              <a:path h="5794139" w="5794139">
                <a:moveTo>
                  <a:pt x="0" y="0"/>
                </a:moveTo>
                <a:lnTo>
                  <a:pt x="5794139" y="0"/>
                </a:lnTo>
                <a:lnTo>
                  <a:pt x="5794139" y="5794139"/>
                </a:lnTo>
                <a:lnTo>
                  <a:pt x="0" y="579413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4223266" y="7082303"/>
            <a:ext cx="858766" cy="858766"/>
          </a:xfrm>
          <a:custGeom>
            <a:avLst/>
            <a:gdLst/>
            <a:ahLst/>
            <a:cxnLst/>
            <a:rect r="r" b="b" t="t" l="l"/>
            <a:pathLst>
              <a:path h="858766" w="858766">
                <a:moveTo>
                  <a:pt x="0" y="0"/>
                </a:moveTo>
                <a:lnTo>
                  <a:pt x="858766" y="0"/>
                </a:lnTo>
                <a:lnTo>
                  <a:pt x="858766" y="858766"/>
                </a:lnTo>
                <a:lnTo>
                  <a:pt x="0" y="85876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6526217" y="7132629"/>
            <a:ext cx="758113" cy="758113"/>
          </a:xfrm>
          <a:custGeom>
            <a:avLst/>
            <a:gdLst/>
            <a:ahLst/>
            <a:cxnLst/>
            <a:rect r="r" b="b" t="t" l="l"/>
            <a:pathLst>
              <a:path h="758113" w="758113">
                <a:moveTo>
                  <a:pt x="0" y="0"/>
                </a:moveTo>
                <a:lnTo>
                  <a:pt x="758113" y="0"/>
                </a:lnTo>
                <a:lnTo>
                  <a:pt x="758113" y="758113"/>
                </a:lnTo>
                <a:lnTo>
                  <a:pt x="0" y="75811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833603" y="7069285"/>
            <a:ext cx="884800" cy="884800"/>
          </a:xfrm>
          <a:custGeom>
            <a:avLst/>
            <a:gdLst/>
            <a:ahLst/>
            <a:cxnLst/>
            <a:rect r="r" b="b" t="t" l="l"/>
            <a:pathLst>
              <a:path h="884800" w="884800">
                <a:moveTo>
                  <a:pt x="0" y="0"/>
                </a:moveTo>
                <a:lnTo>
                  <a:pt x="884800" y="0"/>
                </a:lnTo>
                <a:lnTo>
                  <a:pt x="884800" y="884801"/>
                </a:lnTo>
                <a:lnTo>
                  <a:pt x="0" y="88480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1242014" y="7156581"/>
            <a:ext cx="730775" cy="694800"/>
          </a:xfrm>
          <a:custGeom>
            <a:avLst/>
            <a:gdLst/>
            <a:ahLst/>
            <a:cxnLst/>
            <a:rect r="r" b="b" t="t" l="l"/>
            <a:pathLst>
              <a:path h="694800" w="730775">
                <a:moveTo>
                  <a:pt x="0" y="0"/>
                </a:moveTo>
                <a:lnTo>
                  <a:pt x="730775" y="0"/>
                </a:lnTo>
                <a:lnTo>
                  <a:pt x="730775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37787" t="0" r="-37787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3574387" y="7135480"/>
            <a:ext cx="805589" cy="805589"/>
          </a:xfrm>
          <a:custGeom>
            <a:avLst/>
            <a:gdLst/>
            <a:ahLst/>
            <a:cxnLst/>
            <a:rect r="r" b="b" t="t" l="l"/>
            <a:pathLst>
              <a:path h="805589" w="805589">
                <a:moveTo>
                  <a:pt x="0" y="0"/>
                </a:moveTo>
                <a:lnTo>
                  <a:pt x="805589" y="0"/>
                </a:lnTo>
                <a:lnTo>
                  <a:pt x="805589" y="805589"/>
                </a:lnTo>
                <a:lnTo>
                  <a:pt x="0" y="80558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4310818" y="2100618"/>
            <a:ext cx="9666363" cy="1437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47"/>
              </a:lnSpc>
              <a:spcBef>
                <a:spcPct val="0"/>
              </a:spcBef>
            </a:pPr>
            <a:r>
              <a:rPr lang="en-US" sz="8391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TECHNICAL HIGHLIGHTS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673217" y="1212632"/>
            <a:ext cx="1908999" cy="3577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8"/>
              </a:lnSpc>
              <a:spcBef>
                <a:spcPct val="0"/>
              </a:spcBef>
            </a:pPr>
            <a:r>
              <a:rPr lang="en-US" b="true" sz="2041">
                <a:solidFill>
                  <a:srgbClr val="3428B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Liceria Tech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FFFFFF">
                <a:alpha val="100000"/>
              </a:srgbClr>
            </a:gs>
            <a:gs pos="100000">
              <a:srgbClr val="85ABFF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0742546" y="322630"/>
            <a:ext cx="17871339" cy="17871339"/>
          </a:xfrm>
          <a:custGeom>
            <a:avLst/>
            <a:gdLst/>
            <a:ahLst/>
            <a:cxnLst/>
            <a:rect r="r" b="b" t="t" l="l"/>
            <a:pathLst>
              <a:path h="17871339" w="17871339">
                <a:moveTo>
                  <a:pt x="0" y="0"/>
                </a:moveTo>
                <a:lnTo>
                  <a:pt x="17871339" y="0"/>
                </a:lnTo>
                <a:lnTo>
                  <a:pt x="17871339" y="17871340"/>
                </a:lnTo>
                <a:lnTo>
                  <a:pt x="0" y="178713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561158" y="870545"/>
            <a:ext cx="1042965" cy="1042965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795AC6">
                    <a:alpha val="4500"/>
                  </a:srgbClr>
                </a:gs>
                <a:gs pos="100000">
                  <a:srgbClr val="5540FF">
                    <a:alpha val="100000"/>
                  </a:srgbClr>
                </a:gs>
              </a:gsLst>
              <a:lin ang="0"/>
            </a:gra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7955188" y="1149568"/>
            <a:ext cx="481391" cy="484918"/>
          </a:xfrm>
          <a:custGeom>
            <a:avLst/>
            <a:gdLst/>
            <a:ahLst/>
            <a:cxnLst/>
            <a:rect r="r" b="b" t="t" l="l"/>
            <a:pathLst>
              <a:path h="484918" w="481391">
                <a:moveTo>
                  <a:pt x="0" y="0"/>
                </a:moveTo>
                <a:lnTo>
                  <a:pt x="481391" y="0"/>
                </a:lnTo>
                <a:lnTo>
                  <a:pt x="481391" y="484918"/>
                </a:lnTo>
                <a:lnTo>
                  <a:pt x="0" y="4849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436579" y="9097651"/>
            <a:ext cx="525819" cy="525819"/>
          </a:xfrm>
          <a:custGeom>
            <a:avLst/>
            <a:gdLst/>
            <a:ahLst/>
            <a:cxnLst/>
            <a:rect r="r" b="b" t="t" l="l"/>
            <a:pathLst>
              <a:path h="525819" w="525819">
                <a:moveTo>
                  <a:pt x="0" y="0"/>
                </a:moveTo>
                <a:lnTo>
                  <a:pt x="525819" y="0"/>
                </a:lnTo>
                <a:lnTo>
                  <a:pt x="525819" y="525819"/>
                </a:lnTo>
                <a:lnTo>
                  <a:pt x="0" y="5258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261379" y="1969164"/>
            <a:ext cx="14993171" cy="14370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747"/>
              </a:lnSpc>
              <a:spcBef>
                <a:spcPct val="0"/>
              </a:spcBef>
            </a:pPr>
            <a:r>
              <a:rPr lang="en-US" sz="8391">
                <a:solidFill>
                  <a:srgbClr val="3428BA"/>
                </a:solidFill>
                <a:latin typeface="Anton"/>
                <a:ea typeface="Anton"/>
                <a:cs typeface="Anton"/>
                <a:sym typeface="Anton"/>
              </a:rPr>
              <a:t>USE CASES &amp; FUTURE ENHANCEMENTS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673217" y="1212632"/>
            <a:ext cx="1908999" cy="3577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8"/>
              </a:lnSpc>
              <a:spcBef>
                <a:spcPct val="0"/>
              </a:spcBef>
            </a:pPr>
            <a:r>
              <a:rPr lang="en-US" b="true" sz="2041">
                <a:solidFill>
                  <a:srgbClr val="3428BA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Liceria Tech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645195" y="3910971"/>
            <a:ext cx="10973736" cy="4967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Use Cases: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ML Education &amp; training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Quick prototyping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Model experimentation</a:t>
            </a:r>
          </a:p>
          <a:p>
            <a:pPr algn="l">
              <a:lnSpc>
                <a:spcPts val="3919"/>
              </a:lnSpc>
            </a:pPr>
            <a:r>
              <a:rPr lang="en-US" sz="2799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Planned Features: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Gradient Boosting, Neural Networks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GridSearchCV tuning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Cloud integration</a:t>
            </a:r>
          </a:p>
          <a:p>
            <a:pPr algn="l" marL="604519" indent="-302260" lvl="1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3D plots, feature importance</a:t>
            </a:r>
          </a:p>
          <a:p>
            <a:pPr algn="l" marL="604519" indent="-302260" lvl="1">
              <a:lnSpc>
                <a:spcPts val="3919"/>
              </a:lnSpc>
              <a:spcBef>
                <a:spcPct val="0"/>
              </a:spcBef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Export trained models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DAGlNOVQWHk</dc:identifier>
  <dcterms:modified xsi:type="dcterms:W3CDTF">2011-08-01T06:04:30Z</dcterms:modified>
  <cp:revision>1</cp:revision>
  <dc:title>Blue Purple Modern Animated Computer Science Presentation</dc:title>
</cp:coreProperties>
</file>